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0" r:id="rId3"/>
    <p:sldId id="271" r:id="rId4"/>
    <p:sldId id="274" r:id="rId5"/>
    <p:sldId id="264" r:id="rId6"/>
    <p:sldId id="268" r:id="rId7"/>
    <p:sldId id="265" r:id="rId8"/>
    <p:sldId id="259" r:id="rId9"/>
    <p:sldId id="273" r:id="rId10"/>
    <p:sldId id="272" r:id="rId11"/>
    <p:sldId id="275" r:id="rId12"/>
    <p:sldId id="277" r:id="rId13"/>
    <p:sldId id="276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6706-6CA2-44F7-88F0-975B884BD75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E183-4F79-475A-A03D-1E8375F67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857232"/>
            <a:ext cx="700092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/>
              <a:t>"Мы выступим перед миром не как доктринеры с готовым новым принципом: тут истина, на колени перед ней! - Мы развиваем миру новые принципы из его же собственных принципов. Мы не говорим миру: "перестань бороться; вся твоя борьба - пустяки", мы даем ему истинный лозунг борьбы. Мы только показываем миру, за что собственно он борется, а сознание - такая вещь, которую мир должен приобрести себе, хочет он этого или нет."</a:t>
            </a:r>
            <a:endParaRPr lang="ru-RU" sz="2800" dirty="0" smtClean="0"/>
          </a:p>
          <a:p>
            <a:pPr algn="r"/>
            <a:r>
              <a:rPr lang="ru-RU" sz="2800" i="1" dirty="0" smtClean="0"/>
              <a:t>Карл Маркс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oza.ru/pics/2015/02/10/2281.gif?37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2845" y="1003935"/>
            <a:ext cx="6798310" cy="485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642918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cs typeface="Andalus" pitchFamily="18" charset="-78"/>
              </a:rPr>
              <a:t>ОСНОВНАЯ ФОРМУЛА ЭКОНОМИИ </a:t>
            </a:r>
          </a:p>
          <a:p>
            <a:r>
              <a:rPr lang="ru-RU" sz="2400" dirty="0" smtClean="0">
                <a:cs typeface="Andalus" pitchFamily="18" charset="-78"/>
              </a:rPr>
              <a:t/>
            </a:r>
            <a:br>
              <a:rPr lang="ru-RU" sz="2400" dirty="0" smtClean="0">
                <a:cs typeface="Andalus" pitchFamily="18" charset="-78"/>
              </a:rPr>
            </a:br>
            <a:r>
              <a:rPr lang="ru-RU" sz="2400" dirty="0" smtClean="0">
                <a:cs typeface="Andalus" pitchFamily="18" charset="-78"/>
              </a:rPr>
              <a:t>Эк = </a:t>
            </a:r>
            <a:r>
              <a:rPr lang="ru-RU" sz="2400" dirty="0" err="1" smtClean="0">
                <a:cs typeface="Andalus" pitchFamily="18" charset="-78"/>
              </a:rPr>
              <a:t>Wнач</a:t>
            </a:r>
            <a:r>
              <a:rPr lang="ru-RU" sz="2400" dirty="0" smtClean="0">
                <a:cs typeface="Andalus" pitchFamily="18" charset="-78"/>
              </a:rPr>
              <a:t>– </a:t>
            </a:r>
            <a:r>
              <a:rPr lang="ru-RU" sz="2400" dirty="0" err="1" smtClean="0">
                <a:cs typeface="Andalus" pitchFamily="18" charset="-78"/>
              </a:rPr>
              <a:t>Wкон</a:t>
            </a:r>
            <a:r>
              <a:rPr lang="ru-RU" sz="2400" dirty="0" smtClean="0">
                <a:cs typeface="Andalus" pitchFamily="18" charset="-78"/>
              </a:rPr>
              <a:t>. </a:t>
            </a:r>
            <a:br>
              <a:rPr lang="ru-RU" sz="2400" dirty="0" smtClean="0">
                <a:cs typeface="Andalus" pitchFamily="18" charset="-78"/>
              </a:rPr>
            </a:br>
            <a:r>
              <a:rPr lang="ru-RU" sz="2400" dirty="0" smtClean="0">
                <a:cs typeface="Andalus" pitchFamily="18" charset="-78"/>
              </a:rPr>
              <a:t> W = I*T, где  I -  интенсивность труда.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 </a:t>
            </a:r>
            <a:r>
              <a:rPr lang="ru-RU" sz="2400" dirty="0" smtClean="0">
                <a:cs typeface="Andalus" pitchFamily="18" charset="-78"/>
              </a:rPr>
              <a:t>Эк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= I*</a:t>
            </a:r>
            <a:r>
              <a:rPr lang="ru-RU" sz="2400" dirty="0" err="1" smtClean="0">
                <a:cs typeface="Andalus" pitchFamily="18" charset="-78"/>
              </a:rPr>
              <a:t>Тнач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-  I*</a:t>
            </a:r>
            <a:r>
              <a:rPr lang="ru-RU" sz="2400" dirty="0" err="1" smtClean="0">
                <a:cs typeface="Andalus" pitchFamily="18" charset="-78"/>
              </a:rPr>
              <a:t>Ткон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= I *(T</a:t>
            </a:r>
            <a:r>
              <a:rPr lang="ru-RU" sz="2400" dirty="0" err="1" smtClean="0">
                <a:cs typeface="Andalus" pitchFamily="18" charset="-78"/>
              </a:rPr>
              <a:t>нач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– T</a:t>
            </a:r>
            <a:r>
              <a:rPr lang="ru-RU" sz="2400" dirty="0" smtClean="0">
                <a:cs typeface="Andalus" pitchFamily="18" charset="-78"/>
              </a:rPr>
              <a:t>кон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).</a:t>
            </a:r>
            <a:endParaRPr lang="ru-RU" sz="24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400" dirty="0" smtClean="0">
                <a:latin typeface="Andalus" pitchFamily="18" charset="-78"/>
                <a:cs typeface="Andalus" pitchFamily="18" charset="-78"/>
              </a:rPr>
            </a:br>
            <a:r>
              <a:rPr lang="ru-RU" sz="2400" b="1" dirty="0" err="1" smtClean="0">
                <a:cs typeface="Andalus" pitchFamily="18" charset="-78"/>
              </a:rPr>
              <a:t>Эотн=Тнач</a:t>
            </a:r>
            <a:r>
              <a:rPr lang="ru-RU" sz="2400" b="1" dirty="0" smtClean="0">
                <a:cs typeface="Andalus" pitchFamily="18" charset="-78"/>
              </a:rPr>
              <a:t>/</a:t>
            </a:r>
            <a:r>
              <a:rPr lang="ru-RU" sz="2400" b="1" dirty="0" err="1" smtClean="0">
                <a:cs typeface="Andalus" pitchFamily="18" charset="-78"/>
              </a:rPr>
              <a:t>Tкон</a:t>
            </a:r>
            <a:r>
              <a:rPr lang="ru-RU" sz="2400" b="1" dirty="0" smtClean="0">
                <a:cs typeface="Andalus" pitchFamily="18" charset="-78"/>
              </a:rPr>
              <a:t> -1</a:t>
            </a:r>
            <a:r>
              <a:rPr lang="ru-RU" sz="2400" dirty="0" smtClean="0">
                <a:cs typeface="Andalus" pitchFamily="18" charset="-78"/>
              </a:rPr>
              <a:t> </a:t>
            </a:r>
            <a:br>
              <a:rPr lang="ru-RU" sz="2400" dirty="0" smtClean="0">
                <a:cs typeface="Andalus" pitchFamily="18" charset="-78"/>
              </a:rPr>
            </a:br>
            <a:r>
              <a:rPr lang="ru-RU" sz="2400" dirty="0" smtClean="0">
                <a:cs typeface="Andalus" pitchFamily="18" charset="-78"/>
              </a:rPr>
              <a:t/>
            </a:r>
            <a:br>
              <a:rPr lang="ru-RU" sz="2400" dirty="0" smtClean="0">
                <a:cs typeface="Andalus" pitchFamily="18" charset="-78"/>
              </a:rPr>
            </a:br>
            <a:r>
              <a:rPr lang="ru-RU" sz="2400" dirty="0" smtClean="0">
                <a:cs typeface="Andalus" pitchFamily="18" charset="-78"/>
              </a:rPr>
              <a:t>ПРОИЗВОДИТЕЛЬНОСТЬ ТРУДА</a:t>
            </a:r>
          </a:p>
          <a:p>
            <a:endParaRPr lang="ru-RU" sz="2400" dirty="0" smtClean="0">
              <a:cs typeface="Andalus" pitchFamily="18" charset="-78"/>
            </a:endParaRPr>
          </a:p>
          <a:p>
            <a:r>
              <a:rPr lang="ru-RU" sz="2400" dirty="0" smtClean="0">
                <a:cs typeface="Andalus" pitchFamily="18" charset="-78"/>
              </a:rPr>
              <a:t>  P=Q/T,   </a:t>
            </a:r>
            <a:br>
              <a:rPr lang="ru-RU" sz="2400" dirty="0" smtClean="0">
                <a:cs typeface="Andalus" pitchFamily="18" charset="-78"/>
              </a:rPr>
            </a:br>
            <a:r>
              <a:rPr lang="ru-RU" sz="2400" dirty="0" err="1" smtClean="0">
                <a:cs typeface="Andalus" pitchFamily="18" charset="-78"/>
              </a:rPr>
              <a:t>Ротн=</a:t>
            </a:r>
            <a:r>
              <a:rPr lang="ru-RU" sz="2400" dirty="0" smtClean="0">
                <a:cs typeface="Andalus" pitchFamily="18" charset="-78"/>
              </a:rPr>
              <a:t>(</a:t>
            </a:r>
            <a:r>
              <a:rPr lang="ru-RU" sz="2400" dirty="0" err="1" smtClean="0">
                <a:cs typeface="Andalus" pitchFamily="18" charset="-78"/>
              </a:rPr>
              <a:t>Ркон</a:t>
            </a:r>
            <a:r>
              <a:rPr lang="ru-RU" sz="2400" dirty="0" smtClean="0">
                <a:cs typeface="Andalus" pitchFamily="18" charset="-78"/>
              </a:rPr>
              <a:t>–</a:t>
            </a:r>
            <a:r>
              <a:rPr lang="ru-RU" sz="2400" dirty="0" err="1" smtClean="0">
                <a:cs typeface="Andalus" pitchFamily="18" charset="-78"/>
              </a:rPr>
              <a:t>Рнач</a:t>
            </a:r>
            <a:r>
              <a:rPr lang="ru-RU" sz="2400" dirty="0" smtClean="0">
                <a:cs typeface="Andalus" pitchFamily="18" charset="-78"/>
              </a:rPr>
              <a:t>)/</a:t>
            </a:r>
            <a:r>
              <a:rPr lang="ru-RU" sz="2400" dirty="0" err="1" smtClean="0">
                <a:cs typeface="Andalus" pitchFamily="18" charset="-78"/>
              </a:rPr>
              <a:t>Рнач</a:t>
            </a:r>
            <a:endParaRPr lang="ru-RU" sz="2400" dirty="0" smtClean="0">
              <a:cs typeface="Andalus" pitchFamily="18" charset="-78"/>
            </a:endParaRPr>
          </a:p>
          <a:p>
            <a:r>
              <a:rPr lang="ru-RU" sz="2400" dirty="0" smtClean="0">
                <a:cs typeface="Andalus" pitchFamily="18" charset="-78"/>
              </a:rPr>
              <a:t>    </a:t>
            </a:r>
            <a:r>
              <a:rPr lang="ru-RU" sz="2400" dirty="0" err="1" smtClean="0">
                <a:cs typeface="Andalus" pitchFamily="18" charset="-78"/>
              </a:rPr>
              <a:t>Ротн</a:t>
            </a:r>
            <a:r>
              <a:rPr lang="ru-RU" sz="2400" dirty="0" smtClean="0">
                <a:cs typeface="Andalus" pitchFamily="18" charset="-78"/>
              </a:rPr>
              <a:t> =  </a:t>
            </a:r>
            <a:r>
              <a:rPr lang="ru-RU" sz="2400" dirty="0" err="1" smtClean="0">
                <a:cs typeface="Andalus" pitchFamily="18" charset="-78"/>
              </a:rPr>
              <a:t>Тнач</a:t>
            </a:r>
            <a:r>
              <a:rPr lang="ru-RU" sz="2400" dirty="0" smtClean="0">
                <a:cs typeface="Andalus" pitchFamily="18" charset="-78"/>
              </a:rPr>
              <a:t>/Ткон-1</a:t>
            </a:r>
          </a:p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    </a:t>
            </a:r>
            <a:r>
              <a:rPr lang="ru-RU" sz="2400" b="1" dirty="0" err="1" smtClean="0"/>
              <a:t>Ротн</a:t>
            </a:r>
            <a:r>
              <a:rPr lang="ru-RU" sz="2400" b="1" dirty="0" smtClean="0"/>
              <a:t> = </a:t>
            </a:r>
            <a:r>
              <a:rPr lang="ru-RU" sz="2400" b="1" dirty="0" err="1" smtClean="0"/>
              <a:t>Эотн=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Тнач</a:t>
            </a:r>
            <a:r>
              <a:rPr lang="ru-RU" sz="2400" b="1" dirty="0" smtClean="0"/>
              <a:t>/Ткон-1</a:t>
            </a: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7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ФАКТОРЫ ЭКОНОМИИ</a:t>
            </a:r>
          </a:p>
          <a:p>
            <a:pPr algn="ctr"/>
            <a:r>
              <a:rPr lang="ru-RU" sz="2400" b="1" dirty="0" smtClean="0"/>
              <a:t>      общественного труда (роста производительности, прибавочной стоимости)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285992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Самообучение, Образование</a:t>
            </a:r>
          </a:p>
          <a:p>
            <a:pPr marL="8001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Применение инструмента, НТП</a:t>
            </a:r>
          </a:p>
          <a:p>
            <a:pPr marL="8001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Разделение труда, специализация</a:t>
            </a:r>
          </a:p>
          <a:p>
            <a:pPr marL="8001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Организация, планирование и управление</a:t>
            </a:r>
          </a:p>
          <a:p>
            <a:pPr marL="342900" indent="457200"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4929198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Рабочие, Учителя, Преподаватели, Инженеры, Учёные, Экономисты-учётчики, Психологи, Социологи, Экономисты, Плановики, АУП, Госчиновники, Депутаты, Предприниматели, а также Военные, Охранники, Юристы, Милиция     ………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5724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ПРИБАВОЧНАЯ СТОИМОСТЬ.</a:t>
            </a:r>
          </a:p>
          <a:p>
            <a:r>
              <a:rPr lang="ru-RU" dirty="0" smtClean="0"/>
              <a:t> Если сэкономленное время (</a:t>
            </a:r>
            <a:r>
              <a:rPr lang="ru-RU" dirty="0" err="1" smtClean="0"/>
              <a:t>Тнач-Ткон</a:t>
            </a:r>
            <a:r>
              <a:rPr lang="ru-RU" dirty="0" smtClean="0"/>
              <a:t>), использовать для производства дополнительной продукции, на единицу которой требуется теперь время </a:t>
            </a:r>
            <a:r>
              <a:rPr lang="ru-RU" dirty="0" err="1" smtClean="0"/>
              <a:t>Ткон</a:t>
            </a:r>
            <a:r>
              <a:rPr lang="ru-RU" dirty="0" smtClean="0"/>
              <a:t> вместо </a:t>
            </a:r>
            <a:r>
              <a:rPr lang="ru-RU" dirty="0" err="1" smtClean="0"/>
              <a:t>Тнач</a:t>
            </a:r>
            <a:r>
              <a:rPr lang="ru-RU" dirty="0" smtClean="0"/>
              <a:t>, то можно дополнительно произвести  следующее количество благ:</a:t>
            </a:r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Тнач-Ткон</a:t>
            </a:r>
            <a:r>
              <a:rPr lang="ru-RU" dirty="0" smtClean="0"/>
              <a:t>)/</a:t>
            </a:r>
            <a:r>
              <a:rPr lang="ru-RU" dirty="0" err="1" smtClean="0"/>
              <a:t>Ткон</a:t>
            </a:r>
            <a:r>
              <a:rPr lang="ru-RU" dirty="0" smtClean="0"/>
              <a:t> = </a:t>
            </a:r>
            <a:r>
              <a:rPr lang="ru-RU" dirty="0" err="1" smtClean="0"/>
              <a:t>Тнач</a:t>
            </a:r>
            <a:r>
              <a:rPr lang="ru-RU" dirty="0" smtClean="0"/>
              <a:t>/</a:t>
            </a:r>
            <a:r>
              <a:rPr lang="ru-RU" dirty="0" err="1" smtClean="0"/>
              <a:t>Ткон</a:t>
            </a:r>
            <a:r>
              <a:rPr lang="ru-RU" dirty="0" smtClean="0"/>
              <a:t> -1</a:t>
            </a:r>
            <a:br>
              <a:rPr lang="ru-RU" dirty="0" smtClean="0"/>
            </a:br>
            <a:r>
              <a:rPr lang="ru-RU" dirty="0" err="1" smtClean="0"/>
              <a:t>ПрибСт</a:t>
            </a:r>
            <a:r>
              <a:rPr lang="ru-RU" dirty="0" smtClean="0"/>
              <a:t> = I*</a:t>
            </a:r>
            <a:r>
              <a:rPr lang="ru-RU" dirty="0" err="1" smtClean="0"/>
              <a:t>Ткон</a:t>
            </a:r>
            <a:r>
              <a:rPr lang="ru-RU" dirty="0" smtClean="0"/>
              <a:t>*(</a:t>
            </a:r>
            <a:r>
              <a:rPr lang="ru-RU" dirty="0" err="1" smtClean="0"/>
              <a:t>Тнач</a:t>
            </a:r>
            <a:r>
              <a:rPr lang="ru-RU" dirty="0" smtClean="0"/>
              <a:t>/</a:t>
            </a:r>
            <a:r>
              <a:rPr lang="ru-RU" dirty="0" err="1" smtClean="0"/>
              <a:t>Ткон</a:t>
            </a:r>
            <a:r>
              <a:rPr lang="ru-RU" dirty="0" smtClean="0"/>
              <a:t> -1)</a:t>
            </a:r>
            <a:br>
              <a:rPr lang="ru-RU" dirty="0" smtClean="0"/>
            </a:br>
            <a:r>
              <a:rPr lang="ru-RU" b="1" dirty="0" err="1" smtClean="0"/>
              <a:t>ОтнПрибСт</a:t>
            </a:r>
            <a:r>
              <a:rPr lang="ru-RU" b="1" dirty="0" smtClean="0"/>
              <a:t> = (</a:t>
            </a:r>
            <a:r>
              <a:rPr lang="ru-RU" b="1" dirty="0" err="1" smtClean="0"/>
              <a:t>Тнач</a:t>
            </a:r>
            <a:r>
              <a:rPr lang="ru-RU" b="1" dirty="0" smtClean="0"/>
              <a:t>/</a:t>
            </a:r>
            <a:r>
              <a:rPr lang="ru-RU" b="1" dirty="0" err="1" smtClean="0"/>
              <a:t>Ткон</a:t>
            </a:r>
            <a:r>
              <a:rPr lang="ru-RU" b="1" dirty="0" smtClean="0"/>
              <a:t> -1)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Эотн=</a:t>
            </a:r>
            <a:r>
              <a:rPr lang="ru-RU" dirty="0" smtClean="0"/>
              <a:t> </a:t>
            </a:r>
            <a:r>
              <a:rPr lang="ru-RU" dirty="0" err="1" smtClean="0"/>
              <a:t>Тнач</a:t>
            </a:r>
            <a:r>
              <a:rPr lang="ru-RU" dirty="0" smtClean="0"/>
              <a:t>/</a:t>
            </a:r>
            <a:r>
              <a:rPr lang="ru-RU" dirty="0" err="1" smtClean="0"/>
              <a:t>Ткон</a:t>
            </a:r>
            <a:r>
              <a:rPr lang="ru-RU" dirty="0" smtClean="0"/>
              <a:t> -1, </a:t>
            </a:r>
            <a:r>
              <a:rPr lang="ru-RU" dirty="0" err="1" smtClean="0"/>
              <a:t>то-есть</a:t>
            </a:r>
            <a:r>
              <a:rPr lang="ru-RU" dirty="0" smtClean="0"/>
              <a:t>   </a:t>
            </a:r>
            <a:r>
              <a:rPr lang="ru-RU" dirty="0" err="1" smtClean="0"/>
              <a:t>ОтнПрибСт</a:t>
            </a:r>
            <a:r>
              <a:rPr lang="ru-RU" dirty="0" smtClean="0"/>
              <a:t> = </a:t>
            </a:r>
            <a:r>
              <a:rPr lang="ru-RU" dirty="0" err="1" smtClean="0"/>
              <a:t>Эотн</a:t>
            </a:r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ИЛИ</a:t>
            </a:r>
          </a:p>
          <a:p>
            <a:endParaRPr lang="ru-RU" dirty="0" smtClean="0"/>
          </a:p>
          <a:p>
            <a:r>
              <a:rPr lang="ru-RU" dirty="0" err="1" smtClean="0"/>
              <a:t>ПрибСтА</a:t>
            </a:r>
            <a:r>
              <a:rPr lang="ru-RU" dirty="0" smtClean="0"/>
              <a:t> = </a:t>
            </a:r>
            <a:r>
              <a:rPr lang="ru-RU" dirty="0" err="1" smtClean="0"/>
              <a:t>ПотрСтА</a:t>
            </a:r>
            <a:r>
              <a:rPr lang="ru-RU" dirty="0" smtClean="0"/>
              <a:t> – </a:t>
            </a:r>
            <a:r>
              <a:rPr lang="ru-RU" dirty="0" err="1" smtClean="0"/>
              <a:t>ЗатСтА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ЗатСтА</a:t>
            </a:r>
            <a:r>
              <a:rPr lang="ru-RU" dirty="0" smtClean="0"/>
              <a:t> = </a:t>
            </a:r>
            <a:r>
              <a:rPr lang="ru-RU" dirty="0" err="1" smtClean="0"/>
              <a:t>Wкон</a:t>
            </a:r>
            <a:r>
              <a:rPr lang="ru-RU" dirty="0" smtClean="0"/>
              <a:t> = I*</a:t>
            </a:r>
            <a:r>
              <a:rPr lang="ru-RU" dirty="0" err="1" smtClean="0"/>
              <a:t>Ткон</a:t>
            </a:r>
            <a:r>
              <a:rPr lang="ru-RU" dirty="0" smtClean="0"/>
              <a:t> </a:t>
            </a:r>
          </a:p>
          <a:p>
            <a:r>
              <a:rPr lang="ru-RU" dirty="0" err="1" smtClean="0"/>
              <a:t>ПотрСтА</a:t>
            </a:r>
            <a:r>
              <a:rPr lang="ru-RU" dirty="0" smtClean="0"/>
              <a:t> = </a:t>
            </a:r>
            <a:r>
              <a:rPr lang="ru-RU" dirty="0" err="1" smtClean="0"/>
              <a:t>Wнач</a:t>
            </a:r>
            <a:r>
              <a:rPr lang="ru-RU" dirty="0" smtClean="0"/>
              <a:t> = I*</a:t>
            </a:r>
            <a:r>
              <a:rPr lang="ru-RU" dirty="0" err="1" smtClean="0"/>
              <a:t>Тнач</a:t>
            </a:r>
            <a:r>
              <a:rPr lang="ru-RU" dirty="0" smtClean="0"/>
              <a:t> </a:t>
            </a:r>
          </a:p>
          <a:p>
            <a:pPr algn="ctr"/>
            <a:r>
              <a:rPr lang="ru-RU" dirty="0" err="1" smtClean="0"/>
              <a:t>ПрибСтА</a:t>
            </a:r>
            <a:r>
              <a:rPr lang="ru-RU" dirty="0" smtClean="0"/>
              <a:t> = </a:t>
            </a:r>
            <a:r>
              <a:rPr lang="ru-RU" dirty="0" err="1" smtClean="0"/>
              <a:t>ПотрСтА</a:t>
            </a:r>
            <a:r>
              <a:rPr lang="ru-RU" dirty="0" smtClean="0"/>
              <a:t> – </a:t>
            </a:r>
            <a:r>
              <a:rPr lang="ru-RU" dirty="0" err="1" smtClean="0"/>
              <a:t>ЗатСтА</a:t>
            </a:r>
            <a:r>
              <a:rPr lang="ru-RU" dirty="0" smtClean="0"/>
              <a:t> = I*(</a:t>
            </a:r>
            <a:r>
              <a:rPr lang="ru-RU" dirty="0" err="1" smtClean="0"/>
              <a:t>Тнач</a:t>
            </a:r>
            <a:r>
              <a:rPr lang="ru-RU" dirty="0" smtClean="0"/>
              <a:t> – </a:t>
            </a:r>
            <a:r>
              <a:rPr lang="ru-RU" dirty="0" err="1" smtClean="0"/>
              <a:t>Ткон</a:t>
            </a:r>
            <a:r>
              <a:rPr lang="ru-RU" dirty="0" smtClean="0"/>
              <a:t>) 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b="1" dirty="0" err="1" smtClean="0"/>
              <a:t>ОтнПрибСтА</a:t>
            </a:r>
            <a:r>
              <a:rPr lang="ru-RU" b="1" dirty="0" smtClean="0"/>
              <a:t> = (</a:t>
            </a:r>
            <a:r>
              <a:rPr lang="ru-RU" b="1" dirty="0" err="1" smtClean="0"/>
              <a:t>Тнач</a:t>
            </a:r>
            <a:r>
              <a:rPr lang="ru-RU" b="1" dirty="0" smtClean="0"/>
              <a:t>/Ткон-1)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Получили ожидаемый результат, </a:t>
            </a:r>
            <a:br>
              <a:rPr lang="ru-RU" dirty="0" smtClean="0"/>
            </a:br>
            <a:r>
              <a:rPr lang="ru-RU" dirty="0" err="1" smtClean="0"/>
              <a:t>ОтнПрибСт</a:t>
            </a:r>
            <a:r>
              <a:rPr lang="ru-RU" dirty="0" smtClean="0"/>
              <a:t> = (</a:t>
            </a:r>
            <a:r>
              <a:rPr lang="ru-RU" dirty="0" err="1" smtClean="0"/>
              <a:t>Тнач</a:t>
            </a:r>
            <a:r>
              <a:rPr lang="ru-RU" dirty="0" smtClean="0"/>
              <a:t>/</a:t>
            </a:r>
            <a:r>
              <a:rPr lang="ru-RU" dirty="0" err="1" smtClean="0"/>
              <a:t>Ткон</a:t>
            </a:r>
            <a:r>
              <a:rPr lang="ru-RU" dirty="0" smtClean="0"/>
              <a:t> -1)= </a:t>
            </a:r>
            <a:r>
              <a:rPr lang="ru-RU" dirty="0" err="1" smtClean="0"/>
              <a:t>Эотн</a:t>
            </a:r>
            <a:r>
              <a:rPr lang="ru-RU" dirty="0" smtClean="0"/>
              <a:t> = </a:t>
            </a:r>
            <a:r>
              <a:rPr lang="ru-RU" dirty="0" err="1" smtClean="0"/>
              <a:t>Тнач</a:t>
            </a:r>
            <a:r>
              <a:rPr lang="ru-RU" dirty="0" smtClean="0"/>
              <a:t>/</a:t>
            </a:r>
            <a:r>
              <a:rPr lang="ru-RU" dirty="0" err="1" smtClean="0"/>
              <a:t>Ткон</a:t>
            </a:r>
            <a:r>
              <a:rPr lang="ru-RU" dirty="0" smtClean="0"/>
              <a:t> -1 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ОТЛИЧИЯ концепции ЭКОНОМИИ </a:t>
            </a:r>
            <a:r>
              <a:rPr lang="ru-RU" smtClean="0"/>
              <a:t>от </a:t>
            </a:r>
            <a:r>
              <a:rPr lang="ru-RU" smtClean="0"/>
              <a:t>Роста </a:t>
            </a:r>
            <a:r>
              <a:rPr lang="ru-RU" dirty="0" smtClean="0"/>
              <a:t>ВВП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215370" cy="4714908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1.Не потребительские инстинкты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комидеал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рост </a:t>
            </a:r>
            <a:r>
              <a:rPr lang="ru-RU" sz="2400" dirty="0" smtClean="0">
                <a:solidFill>
                  <a:schemeClr val="tx1"/>
                </a:solidFill>
              </a:rPr>
              <a:t>ВВП), а инстинкт свободы от необходимого труда </a:t>
            </a:r>
            <a:r>
              <a:rPr lang="ru-RU" sz="2400" dirty="0" smtClean="0">
                <a:solidFill>
                  <a:schemeClr val="tx1"/>
                </a:solidFill>
              </a:rPr>
              <a:t>(освобождение).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2.Не запрет частной </a:t>
            </a:r>
            <a:r>
              <a:rPr lang="ru-RU" sz="2400" dirty="0" err="1" smtClean="0">
                <a:solidFill>
                  <a:schemeClr val="tx1"/>
                </a:solidFill>
              </a:rPr>
              <a:t>хозинициативы</a:t>
            </a:r>
            <a:r>
              <a:rPr lang="ru-RU" sz="2400" dirty="0" smtClean="0">
                <a:solidFill>
                  <a:schemeClr val="tx1"/>
                </a:solidFill>
              </a:rPr>
              <a:t>,  а запрет  отчуждения  от прибавочной стоимости. </a:t>
            </a:r>
          </a:p>
          <a:p>
            <a:pPr algn="l">
              <a:lnSpc>
                <a:spcPct val="12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3.Не поиск передового класса как гегемона, а </a:t>
            </a:r>
            <a:r>
              <a:rPr lang="ru-RU" sz="2400" dirty="0" smtClean="0">
                <a:solidFill>
                  <a:schemeClr val="tx1"/>
                </a:solidFill>
              </a:rPr>
              <a:t>равенство </a:t>
            </a:r>
            <a:r>
              <a:rPr lang="ru-RU" sz="2400" dirty="0" smtClean="0">
                <a:solidFill>
                  <a:schemeClr val="tx1"/>
                </a:solidFill>
              </a:rPr>
              <a:t>профессий.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4.Не «засыпание» </a:t>
            </a:r>
            <a:r>
              <a:rPr lang="ru-RU" sz="2400" dirty="0" smtClean="0">
                <a:solidFill>
                  <a:schemeClr val="tx1"/>
                </a:solidFill>
              </a:rPr>
              <a:t>государства, а усиление его экономической </a:t>
            </a:r>
            <a:r>
              <a:rPr lang="ru-RU" sz="2400" dirty="0" smtClean="0">
                <a:solidFill>
                  <a:schemeClr val="tx1"/>
                </a:solidFill>
              </a:rPr>
              <a:t>роли (общественная </a:t>
            </a:r>
            <a:r>
              <a:rPr lang="ru-RU" sz="2400" dirty="0" err="1" smtClean="0">
                <a:solidFill>
                  <a:schemeClr val="tx1"/>
                </a:solidFill>
              </a:rPr>
              <a:t>соб-сть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5.Не поголовное  обобществление, а гармония личного и </a:t>
            </a:r>
            <a:r>
              <a:rPr lang="ru-RU" sz="2400" dirty="0" smtClean="0">
                <a:solidFill>
                  <a:schemeClr val="tx1"/>
                </a:solidFill>
              </a:rPr>
              <a:t>общинного (все формы </a:t>
            </a:r>
            <a:r>
              <a:rPr lang="ru-RU" sz="2400" dirty="0" err="1" smtClean="0">
                <a:solidFill>
                  <a:schemeClr val="tx1"/>
                </a:solidFill>
              </a:rPr>
              <a:t>собствености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2400" dirty="0" smtClean="0"/>
              <a:t>6.Диалекетика  плана и рынка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1.Особенностью подхода является не декларация конкретного образа справедливого общества, а попытка сформулировать основные принципы, следуя которым  можно достичь социальной справедливости, не определяя её образ априори. Предлагается  удочка, а не рыба.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214686"/>
            <a:ext cx="7643866" cy="2357454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solidFill>
                  <a:schemeClr val="tx1"/>
                </a:solidFill>
              </a:rPr>
              <a:t>2.Диалектика взята за основу, полная диалектика. Мы строим справедливость так, как каждый  её понимает, и в этом назначение человека. </a:t>
            </a:r>
            <a:endParaRPr lang="ru-RU" sz="74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solidFill>
                  <a:schemeClr val="tx1"/>
                </a:solidFill>
              </a:rPr>
              <a:t>Два </a:t>
            </a:r>
            <a:r>
              <a:rPr lang="ru-RU" sz="7400" b="1" dirty="0" smtClean="0">
                <a:solidFill>
                  <a:schemeClr val="tx1"/>
                </a:solidFill>
              </a:rPr>
              <a:t>вида справедливости: левая и правая. </a:t>
            </a:r>
            <a:endParaRPr lang="ru-RU" sz="74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solidFill>
                  <a:schemeClr val="tx1"/>
                </a:solidFill>
              </a:rPr>
              <a:t>1)Бесклассовая </a:t>
            </a:r>
            <a:r>
              <a:rPr lang="ru-RU" sz="7400" b="1" dirty="0" smtClean="0">
                <a:solidFill>
                  <a:schemeClr val="tx1"/>
                </a:solidFill>
              </a:rPr>
              <a:t>общество, где запрещена эксплуатация  и </a:t>
            </a:r>
            <a:endParaRPr lang="ru-RU" sz="74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solidFill>
                  <a:schemeClr val="tx1"/>
                </a:solidFill>
              </a:rPr>
              <a:t>2)классовое </a:t>
            </a:r>
            <a:r>
              <a:rPr lang="ru-RU" sz="7400" b="1" dirty="0" smtClean="0">
                <a:solidFill>
                  <a:schemeClr val="tx1"/>
                </a:solidFill>
              </a:rPr>
              <a:t>общество, где эксплуатация защищена законом. </a:t>
            </a:r>
            <a:endParaRPr lang="ru-RU" sz="74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solidFill>
                  <a:schemeClr val="tx1"/>
                </a:solidFill>
              </a:rPr>
              <a:t>Эти </a:t>
            </a:r>
            <a:r>
              <a:rPr lang="ru-RU" sz="7400" b="1" dirty="0" smtClean="0">
                <a:solidFill>
                  <a:schemeClr val="tx1"/>
                </a:solidFill>
              </a:rPr>
              <a:t>противоположности  и есть источник развития</a:t>
            </a:r>
            <a:r>
              <a:rPr lang="ru-RU" sz="74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pPr lvl="0" indent="450850"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Два источника познания: через учения прошлых мыслителей и на основе личного опыта.   Образовательная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– истмат, диамат,  марксизм. </a:t>
            </a:r>
            <a:b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Опытная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(практика) организационной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 в/с коллективе.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Два способа управления политэкономической справедливостью: правовой (институциональный) и ручной. Принцип фрактальности.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5000659"/>
          </a:xfrm>
        </p:spPr>
        <p:txBody>
          <a:bodyPr>
            <a:normAutofit fontScale="90000"/>
          </a:bodyPr>
          <a:lstStyle/>
          <a:p>
            <a:pPr lvl="0"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5.Социализм здесь – диалектика справедливости «по труду»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потребности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Витальные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потребности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рождению.</a:t>
            </a:r>
            <a:b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Культурные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потребности 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 труду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6.В соответствии с противоположными Идеалами признаётся две противоположные социальные ориентации человека  как их материальных носителей. В динамике </a:t>
            </a:r>
            <a:r>
              <a:rPr lang="ru-RU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цивилизационного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маятника происходит смена доминант Справедливости. Социальная ориентация и доминанта находятся в диалектической связке.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Распределение эффективности </a:t>
            </a:r>
            <a:r>
              <a:rPr lang="ru-RU" dirty="0" err="1" smtClean="0"/>
              <a:t>социотипов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27583" y="2204865"/>
            <a:ext cx="922918" cy="29969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50501" y="2982551"/>
            <a:ext cx="922918" cy="22042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73418" y="4408308"/>
            <a:ext cx="778902" cy="7508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04664" y="2204864"/>
            <a:ext cx="922918" cy="295232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23728" y="4387403"/>
            <a:ext cx="922918" cy="750847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25806" y="2932376"/>
            <a:ext cx="922918" cy="222481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067944" y="249289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БОЛОТО</a:t>
            </a:r>
            <a:endParaRPr lang="ru-RU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123728" y="45811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АКТИВ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660232" y="4581128"/>
            <a:ext cx="864096" cy="3693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АКТИВ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987824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НОРМА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724128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НОРМА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411760" y="587727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Социальная             эффективность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971600" y="1412776"/>
            <a:ext cx="615553" cy="36724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800" b="1" dirty="0" smtClean="0"/>
              <a:t>Процент  населения 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915816" y="191683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25%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051720" y="270892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20%</a:t>
            </a:r>
            <a:endParaRPr lang="ru-RU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547664" y="39330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5%</a:t>
            </a:r>
            <a:endParaRPr lang="ru-RU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53012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0</a:t>
            </a:r>
            <a:endParaRPr lang="ru-RU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236296" y="52292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1п</a:t>
            </a:r>
            <a:endParaRPr lang="ru-RU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228184" y="522920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0,8п</a:t>
            </a:r>
            <a:endParaRPr lang="ru-RU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220072" y="530120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0,4п</a:t>
            </a:r>
            <a:endParaRPr lang="ru-RU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419872" y="522920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0,4л</a:t>
            </a:r>
            <a:endParaRPr lang="ru-RU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411760" y="522920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0,8л</a:t>
            </a:r>
            <a:endParaRPr lang="ru-RU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691680" y="522920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1л</a:t>
            </a:r>
            <a:endParaRPr lang="ru-RU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372200" y="1268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ИДЕАЛ  ПРАВЫЙ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876256" y="1628801"/>
            <a:ext cx="922918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683568" y="141277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ИДЕАЛ  ЛЕВЫЙ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619672" y="1772817"/>
            <a:ext cx="922918" cy="288032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4557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Диалектика доминанты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Правая </a:t>
            </a:r>
            <a:r>
              <a:rPr lang="ru-RU" dirty="0" err="1" smtClean="0"/>
              <a:t>доминаната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038600" cy="405448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9355" y="2928935"/>
            <a:ext cx="428628" cy="16204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87983" y="3357562"/>
            <a:ext cx="428628" cy="11917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16611" y="4143380"/>
            <a:ext cx="428628" cy="4059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0727" y="3143247"/>
            <a:ext cx="428628" cy="14061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3571876"/>
            <a:ext cx="428628" cy="10001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85852" y="4143380"/>
            <a:ext cx="428628" cy="4059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14480" y="3357562"/>
            <a:ext cx="500066" cy="2857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143108" y="2928934"/>
            <a:ext cx="428628" cy="2143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2928926" y="4071942"/>
            <a:ext cx="214314" cy="92869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2000232" y="4071942"/>
            <a:ext cx="214314" cy="92869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428860" y="4572008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33"/>
          <p:cNvGrpSpPr/>
          <p:nvPr/>
        </p:nvGrpSpPr>
        <p:grpSpPr>
          <a:xfrm>
            <a:off x="5136680" y="2835981"/>
            <a:ext cx="2598171" cy="2307531"/>
            <a:chOff x="5136680" y="2835981"/>
            <a:chExt cx="2598171" cy="2307531"/>
          </a:xfrm>
        </p:grpSpPr>
        <p:sp>
          <p:nvSpPr>
            <p:cNvPr id="17" name="Прямоугольник 16"/>
            <p:cNvSpPr/>
            <p:nvPr/>
          </p:nvSpPr>
          <p:spPr>
            <a:xfrm rot="21181548">
              <a:off x="6381579" y="2835981"/>
              <a:ext cx="428628" cy="162041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21181548">
              <a:off x="6833058" y="3210977"/>
              <a:ext cx="428628" cy="11917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 rot="21181548">
              <a:off x="7306223" y="3941843"/>
              <a:ext cx="428628" cy="40597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 rot="21181548">
              <a:off x="5969134" y="3101545"/>
              <a:ext cx="428628" cy="140610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 rot="21181548">
              <a:off x="5583365" y="3579046"/>
              <a:ext cx="428628" cy="100013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 rot="21181548">
              <a:off x="5191229" y="4200565"/>
              <a:ext cx="428628" cy="40597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 rot="21181548">
              <a:off x="5136680" y="3914539"/>
              <a:ext cx="500066" cy="2857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 rot="21181548">
              <a:off x="5497345" y="3370730"/>
              <a:ext cx="428628" cy="21431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6858016" y="4143380"/>
              <a:ext cx="234230" cy="990736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5643570" y="4143380"/>
              <a:ext cx="214314" cy="100013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Равнобедренный треугольник 31"/>
            <p:cNvSpPr/>
            <p:nvPr/>
          </p:nvSpPr>
          <p:spPr>
            <a:xfrm rot="21181548">
              <a:off x="6362645" y="4501219"/>
              <a:ext cx="214314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72066" y="142873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Крен влево</a:t>
            </a:r>
            <a:endParaRPr lang="ru-RU" sz="2800" dirty="0"/>
          </a:p>
        </p:txBody>
      </p:sp>
      <p:sp>
        <p:nvSpPr>
          <p:cNvPr id="33" name="Стрелка вниз 32"/>
          <p:cNvSpPr/>
          <p:nvPr/>
        </p:nvSpPr>
        <p:spPr>
          <a:xfrm>
            <a:off x="1500166" y="2071678"/>
            <a:ext cx="714380" cy="57150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Tm="50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5663E-6 L -0.0474 0.073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06 -0.00093 L -0.04688 0.067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69558E-6 L -0.02361 1.69558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Маятник доминанты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4324352" cy="4811715"/>
          </a:xfrm>
        </p:spPr>
        <p:txBody>
          <a:bodyPr/>
          <a:lstStyle/>
          <a:p>
            <a:r>
              <a:rPr lang="ru-RU" dirty="0" smtClean="0"/>
              <a:t>ЛЕВАЯ  </a:t>
            </a:r>
            <a:r>
              <a:rPr lang="ru-RU" dirty="0" err="1" smtClean="0"/>
              <a:t>доминаната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rot="21181548">
            <a:off x="2238909" y="3108086"/>
            <a:ext cx="696250" cy="16204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21181548">
            <a:off x="2917889" y="3608453"/>
            <a:ext cx="665600" cy="10354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21181548">
            <a:off x="3512194" y="4321690"/>
            <a:ext cx="597661" cy="2301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21181548">
            <a:off x="1654577" y="3391631"/>
            <a:ext cx="646860" cy="14061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1181548">
            <a:off x="1076066" y="3892268"/>
            <a:ext cx="638185" cy="9659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21181548">
            <a:off x="585605" y="4660735"/>
            <a:ext cx="556245" cy="2666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21181548">
            <a:off x="1017123" y="3610015"/>
            <a:ext cx="647708" cy="3198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21181548">
            <a:off x="593078" y="4327857"/>
            <a:ext cx="709562" cy="3991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786050" y="4357694"/>
            <a:ext cx="234230" cy="990736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285852" y="4429132"/>
            <a:ext cx="214314" cy="100013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 rot="21181548">
            <a:off x="2272718" y="4782938"/>
            <a:ext cx="237178" cy="2040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786446" y="1285860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Правая доминанта</a:t>
            </a:r>
            <a:endParaRPr lang="ru-RU" sz="2800" dirty="0"/>
          </a:p>
        </p:txBody>
      </p:sp>
      <p:sp>
        <p:nvSpPr>
          <p:cNvPr id="33" name="Прямоугольник 32"/>
          <p:cNvSpPr/>
          <p:nvPr/>
        </p:nvSpPr>
        <p:spPr>
          <a:xfrm rot="21181548">
            <a:off x="2874644" y="3324140"/>
            <a:ext cx="645797" cy="3219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21181548">
            <a:off x="2154403" y="2967904"/>
            <a:ext cx="655652" cy="2259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rot="10800000">
            <a:off x="785786" y="1857364"/>
            <a:ext cx="1000132" cy="8572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5" name="Группа 124"/>
          <p:cNvGrpSpPr/>
          <p:nvPr/>
        </p:nvGrpSpPr>
        <p:grpSpPr>
          <a:xfrm>
            <a:off x="4796131" y="3045296"/>
            <a:ext cx="3561939" cy="2576980"/>
            <a:chOff x="4796131" y="3045296"/>
            <a:chExt cx="3561939" cy="2576980"/>
          </a:xfrm>
        </p:grpSpPr>
        <p:sp>
          <p:nvSpPr>
            <p:cNvPr id="109" name="Прямоугольник 108"/>
            <p:cNvSpPr/>
            <p:nvPr/>
          </p:nvSpPr>
          <p:spPr>
            <a:xfrm rot="467413">
              <a:off x="6615722" y="3264182"/>
              <a:ext cx="696250" cy="162041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рямоугольник 109"/>
            <p:cNvSpPr/>
            <p:nvPr/>
          </p:nvSpPr>
          <p:spPr>
            <a:xfrm rot="467413">
              <a:off x="7219809" y="3926814"/>
              <a:ext cx="665600" cy="103546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рямоугольник 110"/>
            <p:cNvSpPr/>
            <p:nvPr/>
          </p:nvSpPr>
          <p:spPr>
            <a:xfrm rot="467413">
              <a:off x="7716458" y="4772595"/>
              <a:ext cx="597661" cy="23019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рямоугольник 111"/>
            <p:cNvSpPr/>
            <p:nvPr/>
          </p:nvSpPr>
          <p:spPr>
            <a:xfrm rot="467413">
              <a:off x="6028702" y="3061302"/>
              <a:ext cx="646860" cy="173300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рямоугольник 112"/>
            <p:cNvSpPr/>
            <p:nvPr/>
          </p:nvSpPr>
          <p:spPr>
            <a:xfrm rot="467413">
              <a:off x="5375775" y="3729532"/>
              <a:ext cx="638185" cy="9659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рямоугольник 113"/>
            <p:cNvSpPr/>
            <p:nvPr/>
          </p:nvSpPr>
          <p:spPr>
            <a:xfrm rot="467413">
              <a:off x="4796131" y="4348738"/>
              <a:ext cx="556245" cy="2666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рямоугольник 114"/>
            <p:cNvSpPr/>
            <p:nvPr/>
          </p:nvSpPr>
          <p:spPr>
            <a:xfrm rot="467413">
              <a:off x="6171244" y="3045296"/>
              <a:ext cx="630386" cy="3198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рямоугольник 115"/>
            <p:cNvSpPr/>
            <p:nvPr/>
          </p:nvSpPr>
          <p:spPr>
            <a:xfrm rot="467413">
              <a:off x="5460898" y="3380425"/>
              <a:ext cx="662887" cy="39911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Стрелка вниз 116"/>
            <p:cNvSpPr/>
            <p:nvPr/>
          </p:nvSpPr>
          <p:spPr>
            <a:xfrm rot="21384990">
              <a:off x="7460253" y="4578359"/>
              <a:ext cx="234230" cy="990736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Стрелка вниз 117"/>
            <p:cNvSpPr/>
            <p:nvPr/>
          </p:nvSpPr>
          <p:spPr>
            <a:xfrm>
              <a:off x="5929322" y="4572008"/>
              <a:ext cx="274978" cy="1050268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Равнобедренный треугольник 118"/>
            <p:cNvSpPr/>
            <p:nvPr/>
          </p:nvSpPr>
          <p:spPr>
            <a:xfrm rot="21432743">
              <a:off x="6434697" y="4865076"/>
              <a:ext cx="306311" cy="22576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рямоугольник 119"/>
            <p:cNvSpPr/>
            <p:nvPr/>
          </p:nvSpPr>
          <p:spPr>
            <a:xfrm rot="467413">
              <a:off x="7712273" y="4486562"/>
              <a:ext cx="645797" cy="32193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рямоугольник 120"/>
            <p:cNvSpPr/>
            <p:nvPr/>
          </p:nvSpPr>
          <p:spPr>
            <a:xfrm rot="467413">
              <a:off x="7329642" y="3721471"/>
              <a:ext cx="655652" cy="2259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3" name="Стрелка вниз 122"/>
          <p:cNvSpPr/>
          <p:nvPr/>
        </p:nvSpPr>
        <p:spPr>
          <a:xfrm>
            <a:off x="4929190" y="2000240"/>
            <a:ext cx="928694" cy="78581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2643174" y="2000240"/>
            <a:ext cx="1000132" cy="7858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691680" y="57332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КОЛИЧЕСТВО/КАЧЕСТВО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0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0.01318 L 0.06198 -0.07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71201E-6 L 0.04722 -0.09438 " pathEditMode="relative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1.91996E-7 L 0.0552 1.91996E-7 " pathEditMode="relative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0.00231 L 0.06372 0.107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66736E-7 L 0.07084 0.06292 " pathEditMode="relative" ptsTypes="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20842E-6 L 0.04723 -3.20842E-6 " pathEditMode="relative" ptsTypes="AA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0" grpId="0" animBg="1"/>
      <p:bldP spid="31" grpId="0" animBg="1"/>
      <p:bldP spid="35" grpId="0"/>
      <p:bldP spid="33" grpId="0" animBg="1"/>
      <p:bldP spid="34" grpId="0" animBg="1"/>
      <p:bldP spid="1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Овал 50"/>
          <p:cNvSpPr/>
          <p:nvPr/>
        </p:nvSpPr>
        <p:spPr>
          <a:xfrm>
            <a:off x="2357422" y="100010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929322" y="100010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5072066" y="571501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 стрелкой 60"/>
          <p:cNvCxnSpPr/>
          <p:nvPr/>
        </p:nvCxnSpPr>
        <p:spPr>
          <a:xfrm rot="16200000" flipV="1">
            <a:off x="1571604" y="2214554"/>
            <a:ext cx="4512850" cy="2512586"/>
          </a:xfrm>
          <a:prstGeom prst="straightConnector1">
            <a:avLst/>
          </a:prstGeom>
          <a:ln w="38100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Стрелка вверх 63"/>
          <p:cNvSpPr/>
          <p:nvPr/>
        </p:nvSpPr>
        <p:spPr>
          <a:xfrm rot="19945727">
            <a:off x="4598172" y="3919991"/>
            <a:ext cx="142876" cy="20002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 стрелкой 65"/>
          <p:cNvCxnSpPr>
            <a:stCxn id="64" idx="0"/>
            <a:endCxn id="52" idx="3"/>
          </p:cNvCxnSpPr>
          <p:nvPr/>
        </p:nvCxnSpPr>
        <p:spPr>
          <a:xfrm rot="5400000" flipH="1" flipV="1">
            <a:off x="3694155" y="1756557"/>
            <a:ext cx="2789557" cy="1764471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трелка вверх 66"/>
          <p:cNvSpPr/>
          <p:nvPr/>
        </p:nvSpPr>
        <p:spPr>
          <a:xfrm rot="1892337">
            <a:off x="4503016" y="2947975"/>
            <a:ext cx="120455" cy="11359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 стрелкой 69"/>
          <p:cNvCxnSpPr>
            <a:stCxn id="67" idx="1"/>
            <a:endCxn id="51" idx="6"/>
          </p:cNvCxnSpPr>
          <p:nvPr/>
        </p:nvCxnSpPr>
        <p:spPr>
          <a:xfrm rot="10800000">
            <a:off x="2643175" y="1142985"/>
            <a:ext cx="2134337" cy="1908719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Стрелка вверх 82"/>
          <p:cNvSpPr/>
          <p:nvPr/>
        </p:nvSpPr>
        <p:spPr>
          <a:xfrm rot="18295819">
            <a:off x="4522705" y="2546159"/>
            <a:ext cx="87939" cy="6226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вверх 83"/>
          <p:cNvSpPr/>
          <p:nvPr/>
        </p:nvSpPr>
        <p:spPr>
          <a:xfrm rot="2492340">
            <a:off x="4500216" y="2043003"/>
            <a:ext cx="93895" cy="6652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 вверх 84"/>
          <p:cNvSpPr/>
          <p:nvPr/>
        </p:nvSpPr>
        <p:spPr>
          <a:xfrm rot="17946314">
            <a:off x="4502958" y="1856482"/>
            <a:ext cx="45719" cy="3594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3857620" y="21429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АБСОЛЮТ</a:t>
            </a:r>
            <a:endParaRPr lang="ru-RU" dirty="0"/>
          </a:p>
        </p:txBody>
      </p:sp>
      <p:sp>
        <p:nvSpPr>
          <p:cNvPr id="87" name="Стрелка вверх 86"/>
          <p:cNvSpPr/>
          <p:nvPr/>
        </p:nvSpPr>
        <p:spPr>
          <a:xfrm rot="2121033">
            <a:off x="4461516" y="1550408"/>
            <a:ext cx="45719" cy="3734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Выноска-облако 87"/>
          <p:cNvSpPr/>
          <p:nvPr/>
        </p:nvSpPr>
        <p:spPr>
          <a:xfrm>
            <a:off x="4214810" y="785794"/>
            <a:ext cx="642942" cy="642942"/>
          </a:xfrm>
          <a:prstGeom prst="cloudCallout">
            <a:avLst>
              <a:gd name="adj1" fmla="val 3589"/>
              <a:gd name="adj2" fmla="val 62500"/>
            </a:avLst>
          </a:prstGeom>
          <a:solidFill>
            <a:srgbClr val="92D05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2987824" y="4000504"/>
            <a:ext cx="1155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1991</a:t>
            </a:r>
            <a:endParaRPr lang="ru-RU" sz="3200" dirty="0"/>
          </a:p>
        </p:txBody>
      </p:sp>
      <p:sp>
        <p:nvSpPr>
          <p:cNvPr id="90" name="TextBox 89"/>
          <p:cNvSpPr txBox="1"/>
          <p:nvPr/>
        </p:nvSpPr>
        <p:spPr>
          <a:xfrm>
            <a:off x="5796136" y="544522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1917</a:t>
            </a:r>
            <a:endParaRPr lang="ru-RU" sz="3200" dirty="0"/>
          </a:p>
        </p:txBody>
      </p:sp>
      <p:sp>
        <p:nvSpPr>
          <p:cNvPr id="19" name="Пятно 2 18"/>
          <p:cNvSpPr/>
          <p:nvPr/>
        </p:nvSpPr>
        <p:spPr>
          <a:xfrm>
            <a:off x="4932040" y="5517232"/>
            <a:ext cx="785818" cy="857256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28728" y="100010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Левый идеал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388" y="78579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Правый идеал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72066" y="285749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</p:spTree>
    <p:custDataLst>
      <p:tags r:id="rId1"/>
    </p:custDataLst>
  </p:cSld>
  <p:clrMapOvr>
    <a:masterClrMapping/>
  </p:clrMapOvr>
  <p:transition advTm="1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7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/>
      <p:bldP spid="90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pPr lvl="0" indent="450850"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Конституциональной  основой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справедливости является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 собственности. Допускаются все формы собственности, но с запретом отчуждать от человека прибавочный продукт.</a:t>
            </a:r>
            <a:b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8.Научной основой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экономической справедливости является теория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экономии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труда, альтернативная теории прибавочной стоимости.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7.6|10.2|6.4|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6.5|6.9|7.8|4.4|4.8|4.8|4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2.5|6.4|6.2|2|4.3|5|1.6|2.2|2.4|1.8|1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468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1.Особенностью подхода является не декларация конкретного образа справедливого общества, а попытка сформулировать основные принципы, следуя которым  можно достичь социальной справедливости, не определяя её образ априори. Предлагается  удочка, а не рыба.</vt:lpstr>
      <vt:lpstr>3. Два источника познания: через учения прошлых мыслителей и на основе личного опыта.   Образовательная основа – истмат, диамат,  марксизм.  Опытная основа (практика) организационной работы в/с коллективе.   4. Два способа управления политэкономической справедливостью: правовой (институциональный) и ручной. Принцип фрактальности. </vt:lpstr>
      <vt:lpstr>5.Социализм здесь – диалектика справедливости «по труду» и «по потребности».  Витальные потребности по рождению.  Культурные потребности «пот труду».  6.В соответствии с противоположными Идеалами признаётся две противоположные социальные ориентации человека  как их материальных носителей. В динамике цивилизационного маятника происходит смена доминант Справедливости. Социальная ориентация и доминанта находятся в диалектической связке. </vt:lpstr>
      <vt:lpstr>Распределение эффективности социотипов</vt:lpstr>
      <vt:lpstr>Диалектика доминанты</vt:lpstr>
      <vt:lpstr>Маятник доминанты</vt:lpstr>
      <vt:lpstr>Слайд 8</vt:lpstr>
      <vt:lpstr>7. Конституциональной  основой справедливости является Право собственности. Допускаются все формы собственности, но с запретом отчуждать от человека прибавочный продукт.    8.Научной основой экономической справедливости является теория экономии труда, альтернативная теории прибавочной стоимости. </vt:lpstr>
      <vt:lpstr>Слайд 10</vt:lpstr>
      <vt:lpstr>Слайд 11</vt:lpstr>
      <vt:lpstr>Слайд 12</vt:lpstr>
      <vt:lpstr>Слайд 13</vt:lpstr>
      <vt:lpstr>ОТЛИЧИЯ концепции ЭКОНОМИИ от Роста ВВП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UserPC12</dc:creator>
  <cp:lastModifiedBy>UserPC12</cp:lastModifiedBy>
  <cp:revision>95</cp:revision>
  <dcterms:created xsi:type="dcterms:W3CDTF">2014-03-22T11:34:51Z</dcterms:created>
  <dcterms:modified xsi:type="dcterms:W3CDTF">2015-02-24T16:39:31Z</dcterms:modified>
</cp:coreProperties>
</file>