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2" r:id="rId3"/>
    <p:sldId id="264" r:id="rId4"/>
    <p:sldId id="265" r:id="rId5"/>
    <p:sldId id="273" r:id="rId6"/>
    <p:sldId id="270" r:id="rId7"/>
    <p:sldId id="263" r:id="rId8"/>
    <p:sldId id="258" r:id="rId9"/>
    <p:sldId id="259" r:id="rId10"/>
    <p:sldId id="260" r:id="rId11"/>
    <p:sldId id="276" r:id="rId12"/>
    <p:sldId id="290" r:id="rId13"/>
    <p:sldId id="300" r:id="rId14"/>
    <p:sldId id="301" r:id="rId15"/>
    <p:sldId id="292" r:id="rId16"/>
    <p:sldId id="293" r:id="rId17"/>
    <p:sldId id="295" r:id="rId18"/>
    <p:sldId id="278" r:id="rId19"/>
    <p:sldId id="296" r:id="rId20"/>
    <p:sldId id="297" r:id="rId21"/>
    <p:sldId id="269" r:id="rId22"/>
    <p:sldId id="280" r:id="rId23"/>
    <p:sldId id="299" r:id="rId24"/>
    <p:sldId id="281" r:id="rId25"/>
    <p:sldId id="282" r:id="rId26"/>
    <p:sldId id="283" r:id="rId27"/>
    <p:sldId id="284" r:id="rId28"/>
    <p:sldId id="285" r:id="rId29"/>
    <p:sldId id="286" r:id="rId30"/>
    <p:sldId id="302" r:id="rId31"/>
    <p:sldId id="275" r:id="rId32"/>
    <p:sldId id="272" r:id="rId33"/>
    <p:sldId id="27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60"/>
  </p:normalViewPr>
  <p:slideViewPr>
    <p:cSldViewPr>
      <p:cViewPr varScale="1">
        <p:scale>
          <a:sx n="68" d="100"/>
          <a:sy n="6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FC954-9E3A-41EB-881A-53E78D1F68F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3DAA3-B661-40E6-8E79-577310233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DAA3-B661-40E6-8E79-577310233CD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A84F-BE2B-401F-9799-D59BDD449DA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597F-2897-4640-AAEC-50CFFFC68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A84F-BE2B-401F-9799-D59BDD449DA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597F-2897-4640-AAEC-50CFFFC68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A84F-BE2B-401F-9799-D59BDD449DA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597F-2897-4640-AAEC-50CFFFC68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49DA40-5261-43EB-AAA5-B9D015F330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A84F-BE2B-401F-9799-D59BDD449DA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597F-2897-4640-AAEC-50CFFFC68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A84F-BE2B-401F-9799-D59BDD449DA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597F-2897-4640-AAEC-50CFFFC68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A84F-BE2B-401F-9799-D59BDD449DA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597F-2897-4640-AAEC-50CFFFC68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A84F-BE2B-401F-9799-D59BDD449DA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597F-2897-4640-AAEC-50CFFFC68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A84F-BE2B-401F-9799-D59BDD449DA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597F-2897-4640-AAEC-50CFFFC68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A84F-BE2B-401F-9799-D59BDD449DA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597F-2897-4640-AAEC-50CFFFC68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A84F-BE2B-401F-9799-D59BDD449DA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597F-2897-4640-AAEC-50CFFFC68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A84F-BE2B-401F-9799-D59BDD449DA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597F-2897-4640-AAEC-50CFFFC68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6A84F-BE2B-401F-9799-D59BDD449DA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597F-2897-4640-AAEC-50CFFFC68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857232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КОНЦЕПТУАЛЬНЫЕ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О.В.КУДРЕВАТОВА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Всероссийский Электротехнический Институт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имени В.И.Ленина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2015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геометрический образ закона Ньютона: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не сила, не энергия!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равно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противодействию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857364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Особые точки (зоны) диады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2"/>
          <p:cNvGrpSpPr>
            <a:grpSpLocks noChangeAspect="1"/>
          </p:cNvGrpSpPr>
          <p:nvPr/>
        </p:nvGrpSpPr>
        <p:grpSpPr bwMode="auto">
          <a:xfrm>
            <a:off x="4500562" y="2786059"/>
            <a:ext cx="3600450" cy="1714512"/>
            <a:chOff x="2556" y="-76"/>
            <a:chExt cx="3388" cy="1747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56" y="-76"/>
              <a:ext cx="3388" cy="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4392" y="340"/>
              <a:ext cx="423" cy="418"/>
            </a:xfrm>
            <a:prstGeom prst="ellipse">
              <a:avLst/>
            </a:prstGeom>
            <a:solidFill>
              <a:schemeClr val="folHlink"/>
            </a:solidFill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2839" y="619"/>
              <a:ext cx="28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2839" y="61"/>
              <a:ext cx="1" cy="1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5662" y="201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Arc 8"/>
            <p:cNvSpPr>
              <a:spLocks/>
            </p:cNvSpPr>
            <p:nvPr/>
          </p:nvSpPr>
          <p:spPr bwMode="auto">
            <a:xfrm rot="5400000" flipV="1">
              <a:off x="3693" y="-930"/>
              <a:ext cx="1115" cy="2824"/>
            </a:xfrm>
            <a:custGeom>
              <a:avLst/>
              <a:gdLst>
                <a:gd name="T0" fmla="*/ 0 w 21600"/>
                <a:gd name="T1" fmla="*/ 0 h 21646"/>
                <a:gd name="T2" fmla="*/ 0 w 21600"/>
                <a:gd name="T3" fmla="*/ 6 h 21646"/>
                <a:gd name="T4" fmla="*/ 0 w 21600"/>
                <a:gd name="T5" fmla="*/ 6 h 2164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46"/>
                <a:gd name="T11" fmla="*/ 21600 w 21600"/>
                <a:gd name="T12" fmla="*/ 21646 h 216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46" fill="none" extrusionOk="0">
                  <a:moveTo>
                    <a:pt x="2842" y="-1"/>
                  </a:moveTo>
                  <a:cubicBezTo>
                    <a:pt x="13578" y="1424"/>
                    <a:pt x="21600" y="10581"/>
                    <a:pt x="21600" y="21412"/>
                  </a:cubicBezTo>
                  <a:cubicBezTo>
                    <a:pt x="21600" y="21490"/>
                    <a:pt x="21599" y="21568"/>
                    <a:pt x="21598" y="21645"/>
                  </a:cubicBezTo>
                </a:path>
                <a:path w="21600" h="21646" stroke="0" extrusionOk="0">
                  <a:moveTo>
                    <a:pt x="2842" y="-1"/>
                  </a:moveTo>
                  <a:cubicBezTo>
                    <a:pt x="13578" y="1424"/>
                    <a:pt x="21600" y="10581"/>
                    <a:pt x="21600" y="21412"/>
                  </a:cubicBezTo>
                  <a:cubicBezTo>
                    <a:pt x="21600" y="21490"/>
                    <a:pt x="21599" y="21568"/>
                    <a:pt x="21598" y="21645"/>
                  </a:cubicBezTo>
                  <a:lnTo>
                    <a:pt x="0" y="2141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eaVert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" name="Arc 9"/>
            <p:cNvSpPr>
              <a:spLocks/>
            </p:cNvSpPr>
            <p:nvPr/>
          </p:nvSpPr>
          <p:spPr bwMode="auto">
            <a:xfrm rot="-5400000" flipH="1" flipV="1">
              <a:off x="3698" y="-792"/>
              <a:ext cx="1114" cy="2821"/>
            </a:xfrm>
            <a:custGeom>
              <a:avLst/>
              <a:gdLst>
                <a:gd name="T0" fmla="*/ 0 w 21600"/>
                <a:gd name="T1" fmla="*/ 0 h 21613"/>
                <a:gd name="T2" fmla="*/ 0 w 21600"/>
                <a:gd name="T3" fmla="*/ 6 h 21613"/>
                <a:gd name="T4" fmla="*/ 0 w 21600"/>
                <a:gd name="T5" fmla="*/ 6 h 216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13"/>
                <a:gd name="T11" fmla="*/ 21600 w 21600"/>
                <a:gd name="T12" fmla="*/ 21613 h 216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13" fill="none" extrusionOk="0">
                  <a:moveTo>
                    <a:pt x="2842" y="-1"/>
                  </a:moveTo>
                  <a:cubicBezTo>
                    <a:pt x="13578" y="1424"/>
                    <a:pt x="21600" y="10581"/>
                    <a:pt x="21600" y="21412"/>
                  </a:cubicBezTo>
                  <a:cubicBezTo>
                    <a:pt x="21600" y="21479"/>
                    <a:pt x="21599" y="21546"/>
                    <a:pt x="21599" y="21613"/>
                  </a:cubicBezTo>
                </a:path>
                <a:path w="21600" h="21613" stroke="0" extrusionOk="0">
                  <a:moveTo>
                    <a:pt x="2842" y="-1"/>
                  </a:moveTo>
                  <a:cubicBezTo>
                    <a:pt x="13578" y="1424"/>
                    <a:pt x="21600" y="10581"/>
                    <a:pt x="21600" y="21412"/>
                  </a:cubicBezTo>
                  <a:cubicBezTo>
                    <a:pt x="21600" y="21479"/>
                    <a:pt x="21599" y="21546"/>
                    <a:pt x="21599" y="21613"/>
                  </a:cubicBezTo>
                  <a:lnTo>
                    <a:pt x="0" y="21412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4601" y="205"/>
              <a:ext cx="12" cy="976"/>
            </a:xfrm>
            <a:custGeom>
              <a:avLst/>
              <a:gdLst>
                <a:gd name="T0" fmla="*/ 0 w 15"/>
                <a:gd name="T1" fmla="*/ 0 h 1261"/>
                <a:gd name="T2" fmla="*/ 8 w 15"/>
                <a:gd name="T3" fmla="*/ 584 h 1261"/>
                <a:gd name="T4" fmla="*/ 0 60000 65536"/>
                <a:gd name="T5" fmla="*/ 0 60000 65536"/>
                <a:gd name="T6" fmla="*/ 0 w 15"/>
                <a:gd name="T7" fmla="*/ 0 h 1261"/>
                <a:gd name="T8" fmla="*/ 15 w 15"/>
                <a:gd name="T9" fmla="*/ 1261 h 12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261">
                  <a:moveTo>
                    <a:pt x="0" y="0"/>
                  </a:moveTo>
                  <a:lnTo>
                    <a:pt x="15" y="12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" name="Arc 11"/>
            <p:cNvSpPr>
              <a:spLocks/>
            </p:cNvSpPr>
            <p:nvPr/>
          </p:nvSpPr>
          <p:spPr bwMode="auto">
            <a:xfrm flipH="1">
              <a:off x="5521" y="479"/>
              <a:ext cx="167" cy="279"/>
            </a:xfrm>
            <a:custGeom>
              <a:avLst/>
              <a:gdLst>
                <a:gd name="T0" fmla="*/ 0 w 22566"/>
                <a:gd name="T1" fmla="*/ 0 h 43200"/>
                <a:gd name="T2" fmla="*/ 0 w 22566"/>
                <a:gd name="T3" fmla="*/ 0 h 43200"/>
                <a:gd name="T4" fmla="*/ 0 w 22566"/>
                <a:gd name="T5" fmla="*/ 0 h 43200"/>
                <a:gd name="T6" fmla="*/ 0 60000 65536"/>
                <a:gd name="T7" fmla="*/ 0 60000 65536"/>
                <a:gd name="T8" fmla="*/ 0 60000 65536"/>
                <a:gd name="T9" fmla="*/ 0 w 22566"/>
                <a:gd name="T10" fmla="*/ 0 h 43200"/>
                <a:gd name="T11" fmla="*/ 22566 w 2256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66" h="43200" fill="none" extrusionOk="0">
                  <a:moveTo>
                    <a:pt x="515" y="4"/>
                  </a:moveTo>
                  <a:cubicBezTo>
                    <a:pt x="665" y="1"/>
                    <a:pt x="815" y="-1"/>
                    <a:pt x="966" y="0"/>
                  </a:cubicBezTo>
                  <a:cubicBezTo>
                    <a:pt x="12895" y="0"/>
                    <a:pt x="22566" y="9670"/>
                    <a:pt x="22566" y="21600"/>
                  </a:cubicBezTo>
                  <a:cubicBezTo>
                    <a:pt x="22566" y="33529"/>
                    <a:pt x="12895" y="43200"/>
                    <a:pt x="966" y="43200"/>
                  </a:cubicBezTo>
                  <a:cubicBezTo>
                    <a:pt x="643" y="43200"/>
                    <a:pt x="321" y="43192"/>
                    <a:pt x="-1" y="43178"/>
                  </a:cubicBezTo>
                </a:path>
                <a:path w="22566" h="43200" stroke="0" extrusionOk="0">
                  <a:moveTo>
                    <a:pt x="515" y="4"/>
                  </a:moveTo>
                  <a:cubicBezTo>
                    <a:pt x="665" y="1"/>
                    <a:pt x="815" y="-1"/>
                    <a:pt x="966" y="0"/>
                  </a:cubicBezTo>
                  <a:cubicBezTo>
                    <a:pt x="12895" y="0"/>
                    <a:pt x="22566" y="9670"/>
                    <a:pt x="22566" y="21600"/>
                  </a:cubicBezTo>
                  <a:cubicBezTo>
                    <a:pt x="22566" y="33529"/>
                    <a:pt x="12895" y="43200"/>
                    <a:pt x="966" y="43200"/>
                  </a:cubicBezTo>
                  <a:cubicBezTo>
                    <a:pt x="643" y="43200"/>
                    <a:pt x="321" y="43192"/>
                    <a:pt x="-1" y="43178"/>
                  </a:cubicBezTo>
                  <a:lnTo>
                    <a:pt x="966" y="21600"/>
                  </a:lnTo>
                  <a:close/>
                </a:path>
              </a:pathLst>
            </a:custGeom>
            <a:solidFill>
              <a:schemeClr val="folHlink"/>
            </a:solidFill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" name="Arc 12"/>
            <p:cNvSpPr>
              <a:spLocks/>
            </p:cNvSpPr>
            <p:nvPr/>
          </p:nvSpPr>
          <p:spPr bwMode="auto">
            <a:xfrm>
              <a:off x="2839" y="479"/>
              <a:ext cx="141" cy="279"/>
            </a:xfrm>
            <a:custGeom>
              <a:avLst/>
              <a:gdLst>
                <a:gd name="T0" fmla="*/ 0 w 22566"/>
                <a:gd name="T1" fmla="*/ 0 h 43200"/>
                <a:gd name="T2" fmla="*/ 0 w 22566"/>
                <a:gd name="T3" fmla="*/ 0 h 43200"/>
                <a:gd name="T4" fmla="*/ 0 w 22566"/>
                <a:gd name="T5" fmla="*/ 0 h 43200"/>
                <a:gd name="T6" fmla="*/ 0 60000 65536"/>
                <a:gd name="T7" fmla="*/ 0 60000 65536"/>
                <a:gd name="T8" fmla="*/ 0 60000 65536"/>
                <a:gd name="T9" fmla="*/ 0 w 22566"/>
                <a:gd name="T10" fmla="*/ 0 h 43200"/>
                <a:gd name="T11" fmla="*/ 22566 w 2256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66" h="43200" fill="none" extrusionOk="0">
                  <a:moveTo>
                    <a:pt x="515" y="4"/>
                  </a:moveTo>
                  <a:cubicBezTo>
                    <a:pt x="665" y="1"/>
                    <a:pt x="815" y="-1"/>
                    <a:pt x="966" y="0"/>
                  </a:cubicBezTo>
                  <a:cubicBezTo>
                    <a:pt x="12895" y="0"/>
                    <a:pt x="22566" y="9670"/>
                    <a:pt x="22566" y="21600"/>
                  </a:cubicBezTo>
                  <a:cubicBezTo>
                    <a:pt x="22566" y="33529"/>
                    <a:pt x="12895" y="43200"/>
                    <a:pt x="966" y="43200"/>
                  </a:cubicBezTo>
                  <a:cubicBezTo>
                    <a:pt x="643" y="43200"/>
                    <a:pt x="321" y="43192"/>
                    <a:pt x="-1" y="43178"/>
                  </a:cubicBezTo>
                </a:path>
                <a:path w="22566" h="43200" stroke="0" extrusionOk="0">
                  <a:moveTo>
                    <a:pt x="515" y="4"/>
                  </a:moveTo>
                  <a:cubicBezTo>
                    <a:pt x="665" y="1"/>
                    <a:pt x="815" y="-1"/>
                    <a:pt x="966" y="0"/>
                  </a:cubicBezTo>
                  <a:cubicBezTo>
                    <a:pt x="12895" y="0"/>
                    <a:pt x="22566" y="9670"/>
                    <a:pt x="22566" y="21600"/>
                  </a:cubicBezTo>
                  <a:cubicBezTo>
                    <a:pt x="22566" y="33529"/>
                    <a:pt x="12895" y="43200"/>
                    <a:pt x="966" y="43200"/>
                  </a:cubicBezTo>
                  <a:cubicBezTo>
                    <a:pt x="643" y="43200"/>
                    <a:pt x="321" y="43192"/>
                    <a:pt x="-1" y="43178"/>
                  </a:cubicBezTo>
                  <a:lnTo>
                    <a:pt x="966" y="21600"/>
                  </a:lnTo>
                  <a:close/>
                </a:path>
              </a:pathLst>
            </a:custGeom>
            <a:solidFill>
              <a:schemeClr val="folHlink"/>
            </a:solidFill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4532" y="1114"/>
              <a:ext cx="424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х</a:t>
              </a:r>
              <a:endParaRPr lang="ru-RU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357159" y="4714884"/>
            <a:ext cx="8501121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  <a:cs typeface="Times New Roman" pitchFamily="18" charset="0"/>
              </a:rPr>
              <a:t>Согласно представлениям В.Г.Масленникова  и других исследователей</a:t>
            </a:r>
          </a:p>
          <a:p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процедура порождения противоположностей (диад, парных элементов) </a:t>
            </a:r>
          </a:p>
          <a:p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не является простым пересечением противоположностей (множеств),</a:t>
            </a:r>
            <a:r>
              <a:rPr lang="ru-RU" sz="2000" b="1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2000" b="1" dirty="0">
                <a:latin typeface="Calibri" pitchFamily="34" charset="0"/>
                <a:cs typeface="Times New Roman" pitchFamily="18" charset="0"/>
              </a:rPr>
              <a:t>это есть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“синтез противоположностей в противоположность нового вида”,</a:t>
            </a:r>
          </a:p>
          <a:p>
            <a:r>
              <a:rPr lang="ru-RU" sz="2000" b="1" dirty="0">
                <a:latin typeface="Calibri" pitchFamily="34" charset="0"/>
                <a:cs typeface="Times New Roman" pitchFamily="18" charset="0"/>
              </a:rPr>
              <a:t>порождение 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парного элемента</a:t>
            </a:r>
            <a:endParaRPr lang="ru-RU" sz="2000" dirty="0">
              <a:latin typeface="Calibri" pitchFamily="34" charset="0"/>
            </a:endParaRPr>
          </a:p>
        </p:txBody>
      </p:sp>
      <p:grpSp>
        <p:nvGrpSpPr>
          <p:cNvPr id="29" name="Group 1"/>
          <p:cNvGrpSpPr>
            <a:grpSpLocks noChangeAspect="1"/>
          </p:cNvGrpSpPr>
          <p:nvPr/>
        </p:nvGrpSpPr>
        <p:grpSpPr bwMode="auto">
          <a:xfrm>
            <a:off x="928662" y="2643182"/>
            <a:ext cx="3168650" cy="1295400"/>
            <a:chOff x="2274" y="2800"/>
            <a:chExt cx="3389" cy="1207"/>
          </a:xfrm>
        </p:grpSpPr>
        <p:sp>
          <p:nvSpPr>
            <p:cNvPr id="30" name="AutoShape 2"/>
            <p:cNvSpPr>
              <a:spLocks noChangeAspect="1" noChangeArrowheads="1"/>
            </p:cNvSpPr>
            <p:nvPr/>
          </p:nvSpPr>
          <p:spPr bwMode="auto">
            <a:xfrm>
              <a:off x="2274" y="2800"/>
              <a:ext cx="3389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3"/>
            <p:cNvSpPr>
              <a:spLocks noChangeShapeType="1"/>
            </p:cNvSpPr>
            <p:nvPr/>
          </p:nvSpPr>
          <p:spPr bwMode="auto">
            <a:xfrm>
              <a:off x="3121" y="3583"/>
              <a:ext cx="19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2556" y="3443"/>
              <a:ext cx="565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Ян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4956" y="3443"/>
              <a:ext cx="707" cy="5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Инь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3121" y="3583"/>
              <a:ext cx="28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H="1">
              <a:off x="4674" y="3583"/>
              <a:ext cx="28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3827" y="3583"/>
              <a:ext cx="704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4154" y="3438"/>
              <a:ext cx="1" cy="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5"/>
                </a:cxn>
              </a:cxnLst>
              <a:rect l="0" t="0" r="r" b="b"/>
              <a:pathLst>
                <a:path w="1" h="405">
                  <a:moveTo>
                    <a:pt x="0" y="0"/>
                  </a:moveTo>
                  <a:lnTo>
                    <a:pt x="0" y="4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3121" y="3304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4956" y="3304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3968" y="3723"/>
              <a:ext cx="424" cy="2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rc 13"/>
            <p:cNvSpPr>
              <a:spLocks/>
            </p:cNvSpPr>
            <p:nvPr/>
          </p:nvSpPr>
          <p:spPr bwMode="auto">
            <a:xfrm>
              <a:off x="3496" y="3283"/>
              <a:ext cx="489" cy="1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233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8"/>
                    <a:pt x="12070" y="43071"/>
                    <a:pt x="232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8"/>
                    <a:pt x="12070" y="43071"/>
                    <a:pt x="232" y="431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Arc 14"/>
            <p:cNvSpPr>
              <a:spLocks/>
            </p:cNvSpPr>
            <p:nvPr/>
          </p:nvSpPr>
          <p:spPr bwMode="auto">
            <a:xfrm flipH="1">
              <a:off x="3252" y="3122"/>
              <a:ext cx="489" cy="1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4"/>
                <a:gd name="T2" fmla="*/ 2134 w 21600"/>
                <a:gd name="T3" fmla="*/ 43094 h 43094"/>
                <a:gd name="T4" fmla="*/ 0 w 21600"/>
                <a:gd name="T5" fmla="*/ 21600 h 43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02"/>
                    <a:pt x="13182" y="41997"/>
                    <a:pt x="2134" y="43094"/>
                  </a:cubicBezTo>
                </a:path>
                <a:path w="21600" h="4309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02"/>
                    <a:pt x="13182" y="41997"/>
                    <a:pt x="2134" y="430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Arc 15"/>
            <p:cNvSpPr>
              <a:spLocks/>
            </p:cNvSpPr>
            <p:nvPr/>
          </p:nvSpPr>
          <p:spPr bwMode="auto">
            <a:xfrm>
              <a:off x="4474" y="3284"/>
              <a:ext cx="367" cy="161"/>
            </a:xfrm>
            <a:custGeom>
              <a:avLst/>
              <a:gdLst>
                <a:gd name="G0" fmla="+- 0 0 0"/>
                <a:gd name="G1" fmla="+- 21350 0 0"/>
                <a:gd name="G2" fmla="+- 21600 0 0"/>
                <a:gd name="T0" fmla="*/ 3279 w 21600"/>
                <a:gd name="T1" fmla="*/ 0 h 42949"/>
                <a:gd name="T2" fmla="*/ 233 w 21600"/>
                <a:gd name="T3" fmla="*/ 42949 h 42949"/>
                <a:gd name="T4" fmla="*/ 0 w 21600"/>
                <a:gd name="T5" fmla="*/ 21350 h 42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49" fill="none" extrusionOk="0">
                  <a:moveTo>
                    <a:pt x="3278" y="0"/>
                  </a:moveTo>
                  <a:cubicBezTo>
                    <a:pt x="13818" y="1619"/>
                    <a:pt x="21600" y="10686"/>
                    <a:pt x="21600" y="21350"/>
                  </a:cubicBezTo>
                  <a:cubicBezTo>
                    <a:pt x="21600" y="33188"/>
                    <a:pt x="12070" y="42821"/>
                    <a:pt x="232" y="42948"/>
                  </a:cubicBezTo>
                </a:path>
                <a:path w="21600" h="42949" stroke="0" extrusionOk="0">
                  <a:moveTo>
                    <a:pt x="3278" y="0"/>
                  </a:moveTo>
                  <a:cubicBezTo>
                    <a:pt x="13818" y="1619"/>
                    <a:pt x="21600" y="10686"/>
                    <a:pt x="21600" y="21350"/>
                  </a:cubicBezTo>
                  <a:cubicBezTo>
                    <a:pt x="21600" y="33188"/>
                    <a:pt x="12070" y="42821"/>
                    <a:pt x="232" y="42948"/>
                  </a:cubicBezTo>
                  <a:lnTo>
                    <a:pt x="0" y="2135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Arc 16"/>
            <p:cNvSpPr>
              <a:spLocks/>
            </p:cNvSpPr>
            <p:nvPr/>
          </p:nvSpPr>
          <p:spPr bwMode="auto">
            <a:xfrm flipH="1">
              <a:off x="4352" y="3122"/>
              <a:ext cx="367" cy="15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745"/>
                <a:gd name="T2" fmla="*/ 4410 w 21600"/>
                <a:gd name="T3" fmla="*/ 42745 h 42745"/>
                <a:gd name="T4" fmla="*/ 0 w 21600"/>
                <a:gd name="T5" fmla="*/ 21600 h 4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74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829"/>
                    <a:pt x="14424" y="40656"/>
                    <a:pt x="4410" y="42745"/>
                  </a:cubicBezTo>
                </a:path>
                <a:path w="21600" h="4274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829"/>
                    <a:pt x="14424" y="40656"/>
                    <a:pt x="4410" y="427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0" y="3286124"/>
            <a:ext cx="892971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В.Г.Масленникову 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Я-НеЯ-Я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диалектический закон двойного отрицания замыкает цикл.</a:t>
            </a:r>
          </a:p>
          <a:p>
            <a:endParaRPr lang="ru-RU" sz="1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центральной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части шкалы наличие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зоны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оптимальных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состояний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точка балансного равновесия, точка порождения диады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предельные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точки на концах отрезка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особыми (недостижимыми)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точками ветвления (удвоения). </a:t>
            </a:r>
          </a:p>
          <a:p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особых точек обеспечивают конструирование  плоских и объемных геометрических образов структурированных систем в форме правильных тел, вписанных в окружность и сферу.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9457" name="Group 1"/>
          <p:cNvGrpSpPr>
            <a:grpSpLocks noChangeAspect="1"/>
          </p:cNvGrpSpPr>
          <p:nvPr/>
        </p:nvGrpSpPr>
        <p:grpSpPr bwMode="auto">
          <a:xfrm>
            <a:off x="1214414" y="214290"/>
            <a:ext cx="6786578" cy="2714644"/>
            <a:chOff x="1707" y="7710"/>
            <a:chExt cx="7484" cy="3900"/>
          </a:xfrm>
        </p:grpSpPr>
        <p:sp>
          <p:nvSpPr>
            <p:cNvPr id="19482" name="AutoShape 26"/>
            <p:cNvSpPr>
              <a:spLocks noChangeAspect="1" noChangeArrowheads="1" noTextEdit="1"/>
            </p:cNvSpPr>
            <p:nvPr/>
          </p:nvSpPr>
          <p:spPr bwMode="auto">
            <a:xfrm>
              <a:off x="1707" y="7710"/>
              <a:ext cx="7484" cy="39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3968" y="8406"/>
              <a:ext cx="2541" cy="2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4815" y="9242"/>
              <a:ext cx="847" cy="8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>
              <a:off x="3827" y="9660"/>
              <a:ext cx="28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5239" y="8267"/>
              <a:ext cx="1" cy="2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7" name="Text Box 21"/>
            <p:cNvSpPr txBox="1">
              <a:spLocks noChangeArrowheads="1"/>
            </p:cNvSpPr>
            <p:nvPr/>
          </p:nvSpPr>
          <p:spPr bwMode="auto">
            <a:xfrm>
              <a:off x="3968" y="7849"/>
              <a:ext cx="2541" cy="4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частная собственность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3968" y="11053"/>
              <a:ext cx="3104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общественная собственность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1850" y="8963"/>
              <a:ext cx="1977" cy="1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планово-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рыночное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(государственное)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управление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6648" y="8963"/>
              <a:ext cx="2400" cy="1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рыночное управление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(со слабым 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государственным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регулированием)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flipV="1">
              <a:off x="3968" y="8406"/>
              <a:ext cx="2541" cy="25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5239" y="10635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flipV="1">
              <a:off x="5239" y="8128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6227" y="9660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flipH="1">
              <a:off x="3827" y="9660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4109" y="10217"/>
              <a:ext cx="565" cy="55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5803" y="8546"/>
              <a:ext cx="565" cy="55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6" name="Arc 10"/>
            <p:cNvSpPr>
              <a:spLocks/>
            </p:cNvSpPr>
            <p:nvPr/>
          </p:nvSpPr>
          <p:spPr bwMode="auto">
            <a:xfrm rot="2426238">
              <a:off x="4264" y="8130"/>
              <a:ext cx="1130" cy="2173"/>
            </a:xfrm>
            <a:custGeom>
              <a:avLst/>
              <a:gdLst>
                <a:gd name="G0" fmla="+- 21600 0 0"/>
                <a:gd name="G1" fmla="+- 21412 0 0"/>
                <a:gd name="G2" fmla="+- 21600 0 0"/>
                <a:gd name="T0" fmla="*/ 15696 w 21600"/>
                <a:gd name="T1" fmla="*/ 42190 h 42190"/>
                <a:gd name="T2" fmla="*/ 18758 w 21600"/>
                <a:gd name="T3" fmla="*/ 0 h 42190"/>
                <a:gd name="T4" fmla="*/ 21600 w 21600"/>
                <a:gd name="T5" fmla="*/ 21412 h 42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90" fill="none" extrusionOk="0">
                  <a:moveTo>
                    <a:pt x="15696" y="42189"/>
                  </a:moveTo>
                  <a:cubicBezTo>
                    <a:pt x="6408" y="39550"/>
                    <a:pt x="0" y="31067"/>
                    <a:pt x="0" y="21412"/>
                  </a:cubicBezTo>
                  <a:cubicBezTo>
                    <a:pt x="-1" y="10581"/>
                    <a:pt x="8021" y="1424"/>
                    <a:pt x="18757" y="-1"/>
                  </a:cubicBezTo>
                </a:path>
                <a:path w="21600" h="42190" stroke="0" extrusionOk="0">
                  <a:moveTo>
                    <a:pt x="15696" y="42189"/>
                  </a:moveTo>
                  <a:cubicBezTo>
                    <a:pt x="6408" y="39550"/>
                    <a:pt x="0" y="31067"/>
                    <a:pt x="0" y="21412"/>
                  </a:cubicBezTo>
                  <a:cubicBezTo>
                    <a:pt x="-1" y="10581"/>
                    <a:pt x="8021" y="1424"/>
                    <a:pt x="18757" y="-1"/>
                  </a:cubicBezTo>
                  <a:lnTo>
                    <a:pt x="21600" y="21412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auto">
            <a:xfrm>
              <a:off x="4185" y="9953"/>
              <a:ext cx="117" cy="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375"/>
                </a:cxn>
              </a:cxnLst>
              <a:rect l="0" t="0" r="r" b="b"/>
              <a:pathLst>
                <a:path w="150" h="375">
                  <a:moveTo>
                    <a:pt x="0" y="0"/>
                  </a:moveTo>
                  <a:lnTo>
                    <a:pt x="150" y="37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5660" y="8546"/>
              <a:ext cx="282" cy="13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3" name="Arc 7"/>
            <p:cNvSpPr>
              <a:spLocks/>
            </p:cNvSpPr>
            <p:nvPr/>
          </p:nvSpPr>
          <p:spPr bwMode="auto">
            <a:xfrm rot="2426238" flipH="1" flipV="1">
              <a:off x="5095" y="8963"/>
              <a:ext cx="1130" cy="2174"/>
            </a:xfrm>
            <a:custGeom>
              <a:avLst/>
              <a:gdLst>
                <a:gd name="G0" fmla="+- 21600 0 0"/>
                <a:gd name="G1" fmla="+- 21412 0 0"/>
                <a:gd name="G2" fmla="+- 21600 0 0"/>
                <a:gd name="T0" fmla="*/ 15696 w 21600"/>
                <a:gd name="T1" fmla="*/ 42190 h 42190"/>
                <a:gd name="T2" fmla="*/ 18758 w 21600"/>
                <a:gd name="T3" fmla="*/ 0 h 42190"/>
                <a:gd name="T4" fmla="*/ 21600 w 21600"/>
                <a:gd name="T5" fmla="*/ 21412 h 42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90" fill="none" extrusionOk="0">
                  <a:moveTo>
                    <a:pt x="15696" y="42189"/>
                  </a:moveTo>
                  <a:cubicBezTo>
                    <a:pt x="6408" y="39550"/>
                    <a:pt x="0" y="31067"/>
                    <a:pt x="0" y="21412"/>
                  </a:cubicBezTo>
                  <a:cubicBezTo>
                    <a:pt x="-1" y="10581"/>
                    <a:pt x="8021" y="1424"/>
                    <a:pt x="18757" y="-1"/>
                  </a:cubicBezTo>
                </a:path>
                <a:path w="21600" h="42190" stroke="0" extrusionOk="0">
                  <a:moveTo>
                    <a:pt x="15696" y="42189"/>
                  </a:moveTo>
                  <a:cubicBezTo>
                    <a:pt x="6408" y="39550"/>
                    <a:pt x="0" y="31067"/>
                    <a:pt x="0" y="21412"/>
                  </a:cubicBezTo>
                  <a:cubicBezTo>
                    <a:pt x="-1" y="10581"/>
                    <a:pt x="8021" y="1424"/>
                    <a:pt x="18757" y="-1"/>
                  </a:cubicBezTo>
                  <a:lnTo>
                    <a:pt x="21600" y="21412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auto">
            <a:xfrm>
              <a:off x="4620" y="10626"/>
              <a:ext cx="282" cy="104"/>
            </a:xfrm>
            <a:custGeom>
              <a:avLst/>
              <a:gdLst/>
              <a:ahLst/>
              <a:cxnLst>
                <a:cxn ang="0">
                  <a:pos x="360" y="134"/>
                </a:cxn>
                <a:cxn ang="0">
                  <a:pos x="0" y="0"/>
                </a:cxn>
              </a:cxnLst>
              <a:rect l="0" t="0" r="r" b="b"/>
              <a:pathLst>
                <a:path w="360" h="134">
                  <a:moveTo>
                    <a:pt x="360" y="134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auto">
            <a:xfrm>
              <a:off x="6203" y="9036"/>
              <a:ext cx="106" cy="279"/>
            </a:xfrm>
            <a:custGeom>
              <a:avLst/>
              <a:gdLst/>
              <a:ahLst/>
              <a:cxnLst>
                <a:cxn ang="0">
                  <a:pos x="135" y="361"/>
                </a:cxn>
                <a:cxn ang="0">
                  <a:pos x="0" y="0"/>
                </a:cxn>
              </a:cxnLst>
              <a:rect l="0" t="0" r="r" b="b"/>
              <a:pathLst>
                <a:path w="135" h="361">
                  <a:moveTo>
                    <a:pt x="135" y="361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7213" y="10356"/>
              <a:ext cx="1835" cy="6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зона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неустойчивости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59" name="Line 3"/>
            <p:cNvSpPr>
              <a:spLocks noChangeShapeType="1"/>
            </p:cNvSpPr>
            <p:nvPr/>
          </p:nvSpPr>
          <p:spPr bwMode="auto">
            <a:xfrm flipH="1" flipV="1">
              <a:off x="5519" y="9799"/>
              <a:ext cx="1835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58" name="Line 2"/>
            <p:cNvSpPr>
              <a:spLocks noChangeShapeType="1"/>
            </p:cNvSpPr>
            <p:nvPr/>
          </p:nvSpPr>
          <p:spPr bwMode="auto">
            <a:xfrm>
              <a:off x="7354" y="10914"/>
              <a:ext cx="15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214290"/>
            <a:ext cx="89646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Мировой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Нового Мира Рерихов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логическую структуру системы управления, геометрическим  образом    которого  служит 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четырёхпозиционная структура (квадрига):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Четыре камня полагает Вождь в основание действий своих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Первый 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почитание Иерархии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Второй 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сознание Единения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Третий 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сознание соизмеримости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Четвёртый 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применение канона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Господом Твоим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”…”. </a:t>
            </a:r>
            <a:endParaRPr lang="ru-RU" sz="1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428596" y="1785926"/>
            <a:ext cx="5500725" cy="2257425"/>
            <a:chOff x="4212" y="3139"/>
            <a:chExt cx="6494" cy="2509"/>
          </a:xfrm>
        </p:grpSpPr>
        <p:sp>
          <p:nvSpPr>
            <p:cNvPr id="35844" name="AutoShape 4"/>
            <p:cNvSpPr>
              <a:spLocks noChangeAspect="1" noChangeArrowheads="1"/>
            </p:cNvSpPr>
            <p:nvPr/>
          </p:nvSpPr>
          <p:spPr bwMode="auto">
            <a:xfrm>
              <a:off x="4212" y="3139"/>
              <a:ext cx="6494" cy="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6894" y="3836"/>
              <a:ext cx="849" cy="4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latin typeface="Arial" pitchFamily="34" charset="0"/>
                </a:rPr>
                <a:t>смысл</a:t>
              </a:r>
              <a:endParaRPr lang="ru-RU" sz="1800">
                <a:latin typeface="Arial" pitchFamily="34" charset="0"/>
              </a:endParaRP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5906" y="3278"/>
              <a:ext cx="988" cy="4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 dirty="0">
                  <a:latin typeface="Arial" pitchFamily="34" charset="0"/>
                </a:rPr>
                <a:t>природа</a:t>
              </a:r>
              <a:endParaRPr lang="ru-RU" sz="1800" dirty="0">
                <a:latin typeface="Arial" pitchFamily="34" charset="0"/>
              </a:endParaRP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auto">
            <a:xfrm>
              <a:off x="4635" y="3836"/>
              <a:ext cx="1130" cy="111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 flipV="1">
              <a:off x="6470" y="4533"/>
              <a:ext cx="70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auto">
            <a:xfrm>
              <a:off x="5059" y="4115"/>
              <a:ext cx="282" cy="2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5200" y="4393"/>
              <a:ext cx="282" cy="2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4917" y="4393"/>
              <a:ext cx="282" cy="2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V="1">
              <a:off x="6470" y="3696"/>
              <a:ext cx="1" cy="8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 flipH="1">
              <a:off x="6047" y="4533"/>
              <a:ext cx="423" cy="5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V="1">
              <a:off x="6047" y="4533"/>
              <a:ext cx="1129" cy="55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 flipH="1">
              <a:off x="6047" y="3696"/>
              <a:ext cx="423" cy="139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6470" y="3696"/>
              <a:ext cx="706" cy="83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2" name="Text Box 22"/>
            <p:cNvSpPr txBox="1">
              <a:spLocks noChangeArrowheads="1"/>
            </p:cNvSpPr>
            <p:nvPr/>
          </p:nvSpPr>
          <p:spPr bwMode="auto">
            <a:xfrm>
              <a:off x="4777" y="5109"/>
              <a:ext cx="2555" cy="3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 dirty="0">
                  <a:latin typeface="Arial" pitchFamily="34" charset="0"/>
                </a:rPr>
                <a:t>       алгоритм действия </a:t>
              </a:r>
              <a:endParaRPr lang="ru-RU" sz="1800" dirty="0">
                <a:latin typeface="Arial" pitchFamily="34" charset="0"/>
              </a:endParaRPr>
            </a:p>
          </p:txBody>
        </p:sp>
        <p:sp>
          <p:nvSpPr>
            <p:cNvPr id="35863" name="Text Box 23"/>
            <p:cNvSpPr txBox="1">
              <a:spLocks noChangeArrowheads="1"/>
            </p:cNvSpPr>
            <p:nvPr/>
          </p:nvSpPr>
          <p:spPr bwMode="auto">
            <a:xfrm>
              <a:off x="7318" y="4394"/>
              <a:ext cx="1448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 dirty="0">
                  <a:latin typeface="Arial" pitchFamily="34" charset="0"/>
                </a:rPr>
                <a:t>ощущение</a:t>
              </a:r>
              <a:endParaRPr lang="ru-RU" sz="1800" dirty="0">
                <a:latin typeface="Arial" pitchFamily="34" charset="0"/>
              </a:endParaRPr>
            </a:p>
          </p:txBody>
        </p:sp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 flipH="1">
              <a:off x="6471" y="4115"/>
              <a:ext cx="706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358775" y="4000504"/>
            <a:ext cx="857094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Природа </a:t>
            </a:r>
            <a:r>
              <a:rPr lang="ru-RU" sz="1600" b="1" dirty="0">
                <a:cs typeface="Arial" pitchFamily="34" charset="0"/>
              </a:rPr>
              <a:t>─ </a:t>
            </a: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почитание Иерархии, Вождь, Учитель, Космос,</a:t>
            </a:r>
            <a:endParaRPr lang="ru-RU" sz="1600" b="1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ru-RU" sz="1600" b="1" dirty="0">
                <a:solidFill>
                  <a:srgbClr val="FF0000"/>
                </a:solidFill>
              </a:rPr>
              <a:t>Ощущение</a:t>
            </a:r>
            <a:r>
              <a:rPr lang="ru-RU" sz="1600" dirty="0"/>
              <a:t> – </a:t>
            </a:r>
            <a:r>
              <a:rPr lang="ru-RU" sz="1600" b="1" dirty="0">
                <a:solidFill>
                  <a:srgbClr val="0000FF"/>
                </a:solidFill>
              </a:rPr>
              <a:t>сознание единения</a:t>
            </a:r>
            <a:r>
              <a:rPr lang="ru-RU" sz="1600" dirty="0"/>
              <a:t>,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Смысл</a:t>
            </a:r>
            <a:r>
              <a:rPr lang="ru-RU" sz="1600" dirty="0"/>
              <a:t> – </a:t>
            </a:r>
            <a:r>
              <a:rPr lang="ru-RU" sz="1600" b="1" dirty="0">
                <a:solidFill>
                  <a:srgbClr val="0000FF"/>
                </a:solidFill>
              </a:rPr>
              <a:t>сознание соизмеримости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0000FF"/>
                </a:solidFill>
              </a:rPr>
              <a:t>гармония,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0000FF"/>
                </a:solidFill>
              </a:rPr>
              <a:t>красота 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r>
              <a:rPr lang="ru-RU" sz="1600" dirty="0" smtClean="0"/>
              <a:t>(Е.И. и Н.К.Рерихи: </a:t>
            </a:r>
            <a:r>
              <a:rPr lang="en-US" sz="1600" dirty="0" smtClean="0"/>
              <a:t>“</a:t>
            </a:r>
            <a:r>
              <a:rPr lang="ru-RU" sz="1600" dirty="0" smtClean="0">
                <a:solidFill>
                  <a:srgbClr val="0000FF"/>
                </a:solidFill>
              </a:rPr>
              <a:t>Сознание красоты спасёт мир.</a:t>
            </a:r>
            <a:r>
              <a:rPr lang="en-US" sz="1600" dirty="0" smtClean="0"/>
              <a:t>”</a:t>
            </a:r>
            <a:r>
              <a:rPr lang="ru-RU" sz="1600" dirty="0" smtClean="0"/>
              <a:t>),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Действие</a:t>
            </a:r>
            <a:r>
              <a:rPr lang="ru-RU" sz="1600" dirty="0" smtClean="0"/>
              <a:t> </a:t>
            </a:r>
            <a:r>
              <a:rPr lang="ru-RU" sz="1600" b="1" dirty="0"/>
              <a:t>(алгоритм действия)</a:t>
            </a:r>
            <a:r>
              <a:rPr lang="ru-RU" sz="1600" dirty="0"/>
              <a:t> – </a:t>
            </a:r>
            <a:r>
              <a:rPr lang="ru-RU" sz="1600" b="1" dirty="0">
                <a:solidFill>
                  <a:srgbClr val="0000FF"/>
                </a:solidFill>
              </a:rPr>
              <a:t>применение канона</a:t>
            </a:r>
            <a:r>
              <a:rPr lang="ru-RU" sz="1600" b="1" dirty="0"/>
              <a:t> </a:t>
            </a:r>
            <a:r>
              <a:rPr lang="ru-RU" sz="1600" dirty="0"/>
              <a:t>“Господом Твоим</a:t>
            </a:r>
            <a:r>
              <a:rPr lang="en-US" sz="1600" dirty="0"/>
              <a:t>”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FF0000"/>
                </a:solidFill>
              </a:rPr>
              <a:t>закон.</a:t>
            </a:r>
            <a:r>
              <a:rPr lang="ru-RU" sz="1600" dirty="0"/>
              <a:t> 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FF0000"/>
                </a:solidFill>
              </a:rPr>
              <a:t>Пирамида</a:t>
            </a:r>
            <a:r>
              <a:rPr lang="ru-RU" sz="1600" dirty="0"/>
              <a:t> </a:t>
            </a:r>
            <a:r>
              <a:rPr lang="ru-RU" sz="1600" b="1" dirty="0"/>
              <a:t>(объёмная квадрига)</a:t>
            </a:r>
            <a:r>
              <a:rPr lang="ru-RU" sz="1600" dirty="0"/>
              <a:t> – </a:t>
            </a:r>
            <a:r>
              <a:rPr lang="ru-RU" sz="1600" b="1" dirty="0">
                <a:solidFill>
                  <a:srgbClr val="0000FF"/>
                </a:solidFill>
              </a:rPr>
              <a:t>геометрический образ демократического централизма</a:t>
            </a:r>
            <a:r>
              <a:rPr lang="ru-RU" sz="1600" dirty="0"/>
              <a:t>, 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простейшая иерархическая структура  подсистемы управления,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1400" b="1" dirty="0">
                <a:solidFill>
                  <a:srgbClr val="FF0000"/>
                </a:solidFill>
                <a:latin typeface="Arial" pitchFamily="34" charset="0"/>
              </a:rPr>
              <a:t>гармония двух начал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</a:rPr>
              <a:t> ─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</a:rPr>
              <a:t>государственной власти и духовности,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</a:rPr>
              <a:t>“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</a:rPr>
              <a:t>ген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</a:rPr>
              <a:t>”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</a:rPr>
              <a:t>гармоничного развития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14\материалы прогноз\2015_02_10 -прогноз\IMG_000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8421" t="52012" r="10310" b="17919"/>
          <a:stretch>
            <a:fillRect/>
          </a:stretch>
        </p:blipFill>
        <p:spPr bwMode="auto">
          <a:xfrm rot="10800000">
            <a:off x="428596" y="0"/>
            <a:ext cx="6143668" cy="3213917"/>
          </a:xfrm>
          <a:prstGeom prst="rect">
            <a:avLst/>
          </a:prstGeom>
          <a:noFill/>
        </p:spPr>
      </p:pic>
      <p:pic>
        <p:nvPicPr>
          <p:cNvPr id="3075" name="Picture 3" descr="D:\2014\материалы прогноз\2015_02_10 -прогноз\IMG_000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7948" t="5220" r="9838" b="64704"/>
          <a:stretch>
            <a:fillRect/>
          </a:stretch>
        </p:blipFill>
        <p:spPr bwMode="auto">
          <a:xfrm rot="10800000">
            <a:off x="285720" y="3357562"/>
            <a:ext cx="621510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14\материалы прогноз\2015_02_10 -прогноз\IMG_0006.jpg"/>
          <p:cNvPicPr>
            <a:picLocks noChangeAspect="1" noChangeArrowheads="1"/>
          </p:cNvPicPr>
          <p:nvPr/>
        </p:nvPicPr>
        <p:blipFill>
          <a:blip r:embed="rId2" cstate="print"/>
          <a:srcRect l="12762" t="15635" b="54010"/>
          <a:stretch>
            <a:fillRect/>
          </a:stretch>
        </p:blipFill>
        <p:spPr bwMode="auto">
          <a:xfrm>
            <a:off x="428596" y="785794"/>
            <a:ext cx="8286808" cy="3958838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4282" y="4786322"/>
            <a:ext cx="87137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Arial" pitchFamily="34" charset="0"/>
              </a:rPr>
              <a:t>Геометрический образ логической структуры системы производство-потребление при наличии трёх управляющих воздействий </a:t>
            </a:r>
            <a:r>
              <a:rPr lang="ru-RU" sz="1600" b="1" dirty="0">
                <a:latin typeface="Arial" pitchFamily="34" charset="0"/>
                <a:sym typeface="Symbol" pitchFamily="18" charset="2"/>
              </a:rPr>
              <a:t></a:t>
            </a:r>
            <a:r>
              <a:rPr lang="ru-RU" sz="1600" b="1" dirty="0">
                <a:latin typeface="Arial" pitchFamily="34" charset="0"/>
              </a:rPr>
              <a:t> маркетинга, менеджмента и внешнего воздействия.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850" y="5805488"/>
            <a:ext cx="8496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Arial" pitchFamily="34" charset="0"/>
              </a:rPr>
              <a:t>Логическая структура системы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</a:rPr>
              <a:t>с восьмью вершинами вписана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</a:rPr>
              <a:t> в сферу, которая служит геометрическим образом циклического функционирования.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28600" y="609600"/>
            <a:ext cx="8534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33CC"/>
                </a:solidFill>
              </a:rPr>
              <a:t>Центры капитала и власти постепенно становились основой организации управления развитием всего Человечества</a:t>
            </a:r>
            <a:r>
              <a:rPr lang="ru-RU" sz="2000"/>
              <a:t> в рамках разрабатываемых концепций Мира механистического типа. Основу концепций этого типа составляет второй закон механики Ньютона: </a:t>
            </a:r>
            <a:r>
              <a:rPr lang="ru-RU" sz="2000" b="1"/>
              <a:t>действие равно противодействию</a:t>
            </a:r>
            <a:r>
              <a:rPr lang="ru-RU" sz="2000"/>
              <a:t>. </a:t>
            </a:r>
          </a:p>
          <a:p>
            <a:endParaRPr lang="ru-RU" sz="2000"/>
          </a:p>
          <a:p>
            <a:r>
              <a:rPr lang="ru-RU" sz="2000" b="1">
                <a:solidFill>
                  <a:srgbClr val="0033CC"/>
                </a:solidFill>
              </a:rPr>
              <a:t>Идея баланса противоположностей</a:t>
            </a:r>
            <a:r>
              <a:rPr lang="ru-RU" sz="2000"/>
              <a:t> привела не только к созданию экономикоцетризма в материальной сфере жизнедеятельности людей (баланс спроса и потребления), но и </a:t>
            </a:r>
            <a:r>
              <a:rPr lang="ru-RU" sz="2000" b="1">
                <a:solidFill>
                  <a:srgbClr val="0033CC"/>
                </a:solidFill>
              </a:rPr>
              <a:t>к формированию дуального мышления</a:t>
            </a:r>
            <a:r>
              <a:rPr lang="ru-RU" sz="2000" b="1"/>
              <a:t>. </a:t>
            </a:r>
          </a:p>
          <a:p>
            <a:endParaRPr lang="ru-RU" sz="2000" b="1"/>
          </a:p>
          <a:p>
            <a:r>
              <a:rPr lang="ru-RU" sz="2000"/>
              <a:t>Эта же идея обычно используется </a:t>
            </a:r>
            <a:r>
              <a:rPr lang="ru-RU" sz="2000" b="1">
                <a:solidFill>
                  <a:srgbClr val="0033CC"/>
                </a:solidFill>
              </a:rPr>
              <a:t>для борьбы с духовным и светским деспотизмом, то есть в первую очередь с церковью и государством</a:t>
            </a:r>
            <a:r>
              <a:rPr lang="ru-RU" sz="2000"/>
              <a:t>, под флагом “научного” обоснования переустройства всей жизни на земле и превращения ее в рукотворный цветущий сад, в царство всеобщей любви.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79388" y="333375"/>
            <a:ext cx="1600200" cy="1423988"/>
            <a:chOff x="6494" y="-212"/>
            <a:chExt cx="2854" cy="2508"/>
          </a:xfrm>
        </p:grpSpPr>
        <p:sp>
          <p:nvSpPr>
            <p:cNvPr id="14487" name="AutoShape 6"/>
            <p:cNvSpPr>
              <a:spLocks noChangeAspect="1" noChangeArrowheads="1"/>
            </p:cNvSpPr>
            <p:nvPr/>
          </p:nvSpPr>
          <p:spPr bwMode="auto">
            <a:xfrm>
              <a:off x="6494" y="-212"/>
              <a:ext cx="2854" cy="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8" name="Freeform 7"/>
            <p:cNvSpPr>
              <a:spLocks/>
            </p:cNvSpPr>
            <p:nvPr/>
          </p:nvSpPr>
          <p:spPr bwMode="auto">
            <a:xfrm>
              <a:off x="7396" y="-73"/>
              <a:ext cx="103" cy="291"/>
            </a:xfrm>
            <a:custGeom>
              <a:avLst/>
              <a:gdLst>
                <a:gd name="T0" fmla="*/ 132 w 132"/>
                <a:gd name="T1" fmla="*/ 0 h 376"/>
                <a:gd name="T2" fmla="*/ 0 w 132"/>
                <a:gd name="T3" fmla="*/ 376 h 376"/>
                <a:gd name="T4" fmla="*/ 0 60000 65536"/>
                <a:gd name="T5" fmla="*/ 0 60000 65536"/>
                <a:gd name="T6" fmla="*/ 0 w 132"/>
                <a:gd name="T7" fmla="*/ 0 h 376"/>
                <a:gd name="T8" fmla="*/ 132 w 132"/>
                <a:gd name="T9" fmla="*/ 376 h 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2" h="376">
                  <a:moveTo>
                    <a:pt x="132" y="0"/>
                  </a:moveTo>
                  <a:lnTo>
                    <a:pt x="0" y="376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9" name="Line 8"/>
            <p:cNvSpPr>
              <a:spLocks noChangeShapeType="1"/>
            </p:cNvSpPr>
            <p:nvPr/>
          </p:nvSpPr>
          <p:spPr bwMode="auto">
            <a:xfrm>
              <a:off x="7498" y="-73"/>
              <a:ext cx="1552" cy="153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0" name="Line 9"/>
            <p:cNvSpPr>
              <a:spLocks noChangeShapeType="1"/>
            </p:cNvSpPr>
            <p:nvPr/>
          </p:nvSpPr>
          <p:spPr bwMode="auto">
            <a:xfrm flipV="1">
              <a:off x="6792" y="-73"/>
              <a:ext cx="706" cy="20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1" name="Freeform 10"/>
            <p:cNvSpPr>
              <a:spLocks/>
            </p:cNvSpPr>
            <p:nvPr/>
          </p:nvSpPr>
          <p:spPr bwMode="auto">
            <a:xfrm>
              <a:off x="8619" y="1460"/>
              <a:ext cx="431" cy="105"/>
            </a:xfrm>
            <a:custGeom>
              <a:avLst/>
              <a:gdLst>
                <a:gd name="T0" fmla="*/ 0 w 550"/>
                <a:gd name="T1" fmla="*/ 136 h 136"/>
                <a:gd name="T2" fmla="*/ 550 w 550"/>
                <a:gd name="T3" fmla="*/ 0 h 136"/>
                <a:gd name="T4" fmla="*/ 0 60000 65536"/>
                <a:gd name="T5" fmla="*/ 0 60000 65536"/>
                <a:gd name="T6" fmla="*/ 0 w 550"/>
                <a:gd name="T7" fmla="*/ 0 h 136"/>
                <a:gd name="T8" fmla="*/ 550 w 550"/>
                <a:gd name="T9" fmla="*/ 136 h 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0" h="136">
                  <a:moveTo>
                    <a:pt x="0" y="136"/>
                  </a:moveTo>
                  <a:lnTo>
                    <a:pt x="550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2" name="Line 11"/>
            <p:cNvSpPr>
              <a:spLocks noChangeShapeType="1"/>
            </p:cNvSpPr>
            <p:nvPr/>
          </p:nvSpPr>
          <p:spPr bwMode="auto">
            <a:xfrm flipV="1">
              <a:off x="6792" y="345"/>
              <a:ext cx="1694" cy="16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3" name="Line 12"/>
            <p:cNvSpPr>
              <a:spLocks noChangeShapeType="1"/>
            </p:cNvSpPr>
            <p:nvPr/>
          </p:nvSpPr>
          <p:spPr bwMode="auto">
            <a:xfrm>
              <a:off x="8486" y="345"/>
              <a:ext cx="565" cy="111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4" name="Line 13"/>
            <p:cNvSpPr>
              <a:spLocks noChangeShapeType="1"/>
            </p:cNvSpPr>
            <p:nvPr/>
          </p:nvSpPr>
          <p:spPr bwMode="auto">
            <a:xfrm>
              <a:off x="7497" y="-73"/>
              <a:ext cx="988" cy="41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5" name="Line 14"/>
            <p:cNvSpPr>
              <a:spLocks noChangeShapeType="1"/>
            </p:cNvSpPr>
            <p:nvPr/>
          </p:nvSpPr>
          <p:spPr bwMode="auto">
            <a:xfrm>
              <a:off x="6792" y="345"/>
              <a:ext cx="1" cy="16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6" name="Line 15"/>
            <p:cNvSpPr>
              <a:spLocks noChangeShapeType="1"/>
            </p:cNvSpPr>
            <p:nvPr/>
          </p:nvSpPr>
          <p:spPr bwMode="auto">
            <a:xfrm>
              <a:off x="6792" y="2017"/>
              <a:ext cx="169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7" name="Line 16"/>
            <p:cNvSpPr>
              <a:spLocks noChangeShapeType="1"/>
            </p:cNvSpPr>
            <p:nvPr/>
          </p:nvSpPr>
          <p:spPr bwMode="auto">
            <a:xfrm>
              <a:off x="6792" y="345"/>
              <a:ext cx="169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8" name="Line 17"/>
            <p:cNvSpPr>
              <a:spLocks noChangeShapeType="1"/>
            </p:cNvSpPr>
            <p:nvPr/>
          </p:nvSpPr>
          <p:spPr bwMode="auto">
            <a:xfrm>
              <a:off x="8486" y="345"/>
              <a:ext cx="1" cy="16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9" name="Line 18"/>
            <p:cNvSpPr>
              <a:spLocks noChangeShapeType="1"/>
            </p:cNvSpPr>
            <p:nvPr/>
          </p:nvSpPr>
          <p:spPr bwMode="auto">
            <a:xfrm flipV="1">
              <a:off x="6792" y="-73"/>
              <a:ext cx="706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0" name="Line 19"/>
            <p:cNvSpPr>
              <a:spLocks noChangeShapeType="1"/>
            </p:cNvSpPr>
            <p:nvPr/>
          </p:nvSpPr>
          <p:spPr bwMode="auto">
            <a:xfrm flipV="1">
              <a:off x="8486" y="-73"/>
              <a:ext cx="565" cy="4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1" name="Line 20"/>
            <p:cNvSpPr>
              <a:spLocks noChangeShapeType="1"/>
            </p:cNvSpPr>
            <p:nvPr/>
          </p:nvSpPr>
          <p:spPr bwMode="auto">
            <a:xfrm>
              <a:off x="7498" y="-73"/>
              <a:ext cx="15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2" name="Line 21"/>
            <p:cNvSpPr>
              <a:spLocks noChangeShapeType="1"/>
            </p:cNvSpPr>
            <p:nvPr/>
          </p:nvSpPr>
          <p:spPr bwMode="auto">
            <a:xfrm>
              <a:off x="9051" y="-73"/>
              <a:ext cx="1" cy="15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3" name="Line 22"/>
            <p:cNvSpPr>
              <a:spLocks noChangeShapeType="1"/>
            </p:cNvSpPr>
            <p:nvPr/>
          </p:nvSpPr>
          <p:spPr bwMode="auto">
            <a:xfrm flipV="1">
              <a:off x="8486" y="1460"/>
              <a:ext cx="565" cy="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4" name="Line 23"/>
            <p:cNvSpPr>
              <a:spLocks noChangeShapeType="1"/>
            </p:cNvSpPr>
            <p:nvPr/>
          </p:nvSpPr>
          <p:spPr bwMode="auto">
            <a:xfrm>
              <a:off x="7498" y="-73"/>
              <a:ext cx="1" cy="15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5" name="Line 24"/>
            <p:cNvSpPr>
              <a:spLocks noChangeShapeType="1"/>
            </p:cNvSpPr>
            <p:nvPr/>
          </p:nvSpPr>
          <p:spPr bwMode="auto">
            <a:xfrm flipV="1">
              <a:off x="6792" y="1460"/>
              <a:ext cx="706" cy="5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6" name="Line 25"/>
            <p:cNvSpPr>
              <a:spLocks noChangeShapeType="1"/>
            </p:cNvSpPr>
            <p:nvPr/>
          </p:nvSpPr>
          <p:spPr bwMode="auto">
            <a:xfrm>
              <a:off x="7498" y="1460"/>
              <a:ext cx="14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7" name="Freeform 26"/>
            <p:cNvSpPr>
              <a:spLocks/>
            </p:cNvSpPr>
            <p:nvPr/>
          </p:nvSpPr>
          <p:spPr bwMode="auto">
            <a:xfrm>
              <a:off x="6807" y="-66"/>
              <a:ext cx="2235" cy="418"/>
            </a:xfrm>
            <a:custGeom>
              <a:avLst/>
              <a:gdLst>
                <a:gd name="T0" fmla="*/ 0 w 2850"/>
                <a:gd name="T1" fmla="*/ 539 h 539"/>
                <a:gd name="T2" fmla="*/ 2850 w 2850"/>
                <a:gd name="T3" fmla="*/ 0 h 539"/>
                <a:gd name="T4" fmla="*/ 0 60000 65536"/>
                <a:gd name="T5" fmla="*/ 0 60000 65536"/>
                <a:gd name="T6" fmla="*/ 0 w 2850"/>
                <a:gd name="T7" fmla="*/ 0 h 539"/>
                <a:gd name="T8" fmla="*/ 2850 w 2850"/>
                <a:gd name="T9" fmla="*/ 539 h 5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0" h="539">
                  <a:moveTo>
                    <a:pt x="0" y="539"/>
                  </a:moveTo>
                  <a:lnTo>
                    <a:pt x="2850" y="0"/>
                  </a:ln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8" name="Freeform 27"/>
            <p:cNvSpPr>
              <a:spLocks/>
            </p:cNvSpPr>
            <p:nvPr/>
          </p:nvSpPr>
          <p:spPr bwMode="auto">
            <a:xfrm>
              <a:off x="8486" y="-66"/>
              <a:ext cx="545" cy="2083"/>
            </a:xfrm>
            <a:custGeom>
              <a:avLst/>
              <a:gdLst>
                <a:gd name="T0" fmla="*/ 695 w 695"/>
                <a:gd name="T1" fmla="*/ 0 h 2692"/>
                <a:gd name="T2" fmla="*/ 0 w 695"/>
                <a:gd name="T3" fmla="*/ 2692 h 2692"/>
                <a:gd name="T4" fmla="*/ 0 60000 65536"/>
                <a:gd name="T5" fmla="*/ 0 60000 65536"/>
                <a:gd name="T6" fmla="*/ 0 w 695"/>
                <a:gd name="T7" fmla="*/ 0 h 2692"/>
                <a:gd name="T8" fmla="*/ 695 w 695"/>
                <a:gd name="T9" fmla="*/ 2692 h 26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5" h="2692">
                  <a:moveTo>
                    <a:pt x="695" y="0"/>
                  </a:moveTo>
                  <a:lnTo>
                    <a:pt x="0" y="2692"/>
                  </a:ln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9" name="Line 28"/>
            <p:cNvSpPr>
              <a:spLocks noChangeShapeType="1"/>
            </p:cNvSpPr>
            <p:nvPr/>
          </p:nvSpPr>
          <p:spPr bwMode="auto">
            <a:xfrm>
              <a:off x="6792" y="345"/>
              <a:ext cx="1694" cy="167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0" name="Line 29"/>
            <p:cNvSpPr>
              <a:spLocks noChangeShapeType="1"/>
            </p:cNvSpPr>
            <p:nvPr/>
          </p:nvSpPr>
          <p:spPr bwMode="auto">
            <a:xfrm flipV="1">
              <a:off x="7498" y="-73"/>
              <a:ext cx="1553" cy="153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1" name="Line 30"/>
            <p:cNvSpPr>
              <a:spLocks noChangeShapeType="1"/>
            </p:cNvSpPr>
            <p:nvPr/>
          </p:nvSpPr>
          <p:spPr bwMode="auto">
            <a:xfrm>
              <a:off x="7498" y="1460"/>
              <a:ext cx="988" cy="55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2" name="Line 31"/>
            <p:cNvSpPr>
              <a:spLocks noChangeShapeType="1"/>
            </p:cNvSpPr>
            <p:nvPr/>
          </p:nvSpPr>
          <p:spPr bwMode="auto">
            <a:xfrm>
              <a:off x="6792" y="345"/>
              <a:ext cx="706" cy="111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3" name="Line 32"/>
            <p:cNvSpPr>
              <a:spLocks noChangeShapeType="1"/>
            </p:cNvSpPr>
            <p:nvPr/>
          </p:nvSpPr>
          <p:spPr bwMode="auto">
            <a:xfrm flipV="1">
              <a:off x="6792" y="1460"/>
              <a:ext cx="2259" cy="5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4" name="Freeform 33"/>
            <p:cNvSpPr>
              <a:spLocks/>
            </p:cNvSpPr>
            <p:nvPr/>
          </p:nvSpPr>
          <p:spPr bwMode="auto">
            <a:xfrm>
              <a:off x="7963" y="891"/>
              <a:ext cx="824" cy="836"/>
            </a:xfrm>
            <a:custGeom>
              <a:avLst/>
              <a:gdLst>
                <a:gd name="T0" fmla="*/ 0 w 1050"/>
                <a:gd name="T1" fmla="*/ 1080 h 1080"/>
                <a:gd name="T2" fmla="*/ 1050 w 1050"/>
                <a:gd name="T3" fmla="*/ 0 h 1080"/>
                <a:gd name="T4" fmla="*/ 0 60000 65536"/>
                <a:gd name="T5" fmla="*/ 0 60000 65536"/>
                <a:gd name="T6" fmla="*/ 0 w 1050"/>
                <a:gd name="T7" fmla="*/ 0 h 1080"/>
                <a:gd name="T8" fmla="*/ 1050 w 1050"/>
                <a:gd name="T9" fmla="*/ 1080 h 10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50" h="1080">
                  <a:moveTo>
                    <a:pt x="0" y="1080"/>
                  </a:moveTo>
                  <a:lnTo>
                    <a:pt x="105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5" name="Freeform 34"/>
            <p:cNvSpPr>
              <a:spLocks/>
            </p:cNvSpPr>
            <p:nvPr/>
          </p:nvSpPr>
          <p:spPr bwMode="auto">
            <a:xfrm>
              <a:off x="7152" y="136"/>
              <a:ext cx="788" cy="813"/>
            </a:xfrm>
            <a:custGeom>
              <a:avLst/>
              <a:gdLst>
                <a:gd name="T0" fmla="*/ 0 w 1005"/>
                <a:gd name="T1" fmla="*/ 1050 h 1050"/>
                <a:gd name="T2" fmla="*/ 1005 w 1005"/>
                <a:gd name="T3" fmla="*/ 0 h 1050"/>
                <a:gd name="T4" fmla="*/ 0 60000 65536"/>
                <a:gd name="T5" fmla="*/ 0 60000 65536"/>
                <a:gd name="T6" fmla="*/ 0 w 1005"/>
                <a:gd name="T7" fmla="*/ 0 h 1050"/>
                <a:gd name="T8" fmla="*/ 1005 w 1005"/>
                <a:gd name="T9" fmla="*/ 1050 h 10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5" h="1050">
                  <a:moveTo>
                    <a:pt x="0" y="1050"/>
                  </a:moveTo>
                  <a:lnTo>
                    <a:pt x="1005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6" name="Freeform 35"/>
            <p:cNvSpPr>
              <a:spLocks/>
            </p:cNvSpPr>
            <p:nvPr/>
          </p:nvSpPr>
          <p:spPr bwMode="auto">
            <a:xfrm>
              <a:off x="7975" y="125"/>
              <a:ext cx="793" cy="778"/>
            </a:xfrm>
            <a:custGeom>
              <a:avLst/>
              <a:gdLst>
                <a:gd name="T0" fmla="*/ 0 w 1011"/>
                <a:gd name="T1" fmla="*/ 0 h 1006"/>
                <a:gd name="T2" fmla="*/ 1011 w 1011"/>
                <a:gd name="T3" fmla="*/ 1006 h 1006"/>
                <a:gd name="T4" fmla="*/ 0 60000 65536"/>
                <a:gd name="T5" fmla="*/ 0 60000 65536"/>
                <a:gd name="T6" fmla="*/ 0 w 1011"/>
                <a:gd name="T7" fmla="*/ 0 h 1006"/>
                <a:gd name="T8" fmla="*/ 1011 w 1011"/>
                <a:gd name="T9" fmla="*/ 1006 h 10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1" h="1006">
                  <a:moveTo>
                    <a:pt x="0" y="0"/>
                  </a:moveTo>
                  <a:lnTo>
                    <a:pt x="1011" y="1006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7" name="Freeform 36"/>
            <p:cNvSpPr>
              <a:spLocks/>
            </p:cNvSpPr>
            <p:nvPr/>
          </p:nvSpPr>
          <p:spPr bwMode="auto">
            <a:xfrm>
              <a:off x="7639" y="903"/>
              <a:ext cx="1129" cy="278"/>
            </a:xfrm>
            <a:custGeom>
              <a:avLst/>
              <a:gdLst>
                <a:gd name="T0" fmla="*/ 1283 w 1283"/>
                <a:gd name="T1" fmla="*/ 0 h 314"/>
                <a:gd name="T2" fmla="*/ 0 w 1283"/>
                <a:gd name="T3" fmla="*/ 314 h 314"/>
                <a:gd name="T4" fmla="*/ 0 60000 65536"/>
                <a:gd name="T5" fmla="*/ 0 60000 65536"/>
                <a:gd name="T6" fmla="*/ 0 w 1283"/>
                <a:gd name="T7" fmla="*/ 0 h 314"/>
                <a:gd name="T8" fmla="*/ 1283 w 1283"/>
                <a:gd name="T9" fmla="*/ 314 h 3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3" h="314">
                  <a:moveTo>
                    <a:pt x="1283" y="0"/>
                  </a:moveTo>
                  <a:lnTo>
                    <a:pt x="0" y="314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8" name="Freeform 37"/>
            <p:cNvSpPr>
              <a:spLocks/>
            </p:cNvSpPr>
            <p:nvPr/>
          </p:nvSpPr>
          <p:spPr bwMode="auto">
            <a:xfrm>
              <a:off x="8269" y="705"/>
              <a:ext cx="499" cy="198"/>
            </a:xfrm>
            <a:custGeom>
              <a:avLst/>
              <a:gdLst>
                <a:gd name="T0" fmla="*/ 0 w 636"/>
                <a:gd name="T1" fmla="*/ 0 h 256"/>
                <a:gd name="T2" fmla="*/ 636 w 636"/>
                <a:gd name="T3" fmla="*/ 256 h 256"/>
                <a:gd name="T4" fmla="*/ 0 60000 65536"/>
                <a:gd name="T5" fmla="*/ 0 60000 65536"/>
                <a:gd name="T6" fmla="*/ 0 w 636"/>
                <a:gd name="T7" fmla="*/ 0 h 256"/>
                <a:gd name="T8" fmla="*/ 636 w 636"/>
                <a:gd name="T9" fmla="*/ 256 h 2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6" h="256">
                  <a:moveTo>
                    <a:pt x="0" y="0"/>
                  </a:moveTo>
                  <a:lnTo>
                    <a:pt x="636" y="25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9" name="Freeform 38"/>
            <p:cNvSpPr>
              <a:spLocks/>
            </p:cNvSpPr>
            <p:nvPr/>
          </p:nvSpPr>
          <p:spPr bwMode="auto">
            <a:xfrm>
              <a:off x="7951" y="136"/>
              <a:ext cx="318" cy="581"/>
            </a:xfrm>
            <a:custGeom>
              <a:avLst/>
              <a:gdLst>
                <a:gd name="T0" fmla="*/ 0 w 405"/>
                <a:gd name="T1" fmla="*/ 0 h 750"/>
                <a:gd name="T2" fmla="*/ 405 w 405"/>
                <a:gd name="T3" fmla="*/ 750 h 750"/>
                <a:gd name="T4" fmla="*/ 0 60000 65536"/>
                <a:gd name="T5" fmla="*/ 0 60000 65536"/>
                <a:gd name="T6" fmla="*/ 0 w 405"/>
                <a:gd name="T7" fmla="*/ 0 h 750"/>
                <a:gd name="T8" fmla="*/ 405 w 405"/>
                <a:gd name="T9" fmla="*/ 750 h 7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" h="750">
                  <a:moveTo>
                    <a:pt x="0" y="0"/>
                  </a:moveTo>
                  <a:lnTo>
                    <a:pt x="405" y="75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0" name="Freeform 39"/>
            <p:cNvSpPr>
              <a:spLocks/>
            </p:cNvSpPr>
            <p:nvPr/>
          </p:nvSpPr>
          <p:spPr bwMode="auto">
            <a:xfrm>
              <a:off x="7639" y="1181"/>
              <a:ext cx="336" cy="569"/>
            </a:xfrm>
            <a:custGeom>
              <a:avLst/>
              <a:gdLst>
                <a:gd name="T0" fmla="*/ 0 w 429"/>
                <a:gd name="T1" fmla="*/ 0 h 735"/>
                <a:gd name="T2" fmla="*/ 429 w 429"/>
                <a:gd name="T3" fmla="*/ 735 h 735"/>
                <a:gd name="T4" fmla="*/ 0 60000 65536"/>
                <a:gd name="T5" fmla="*/ 0 60000 65536"/>
                <a:gd name="T6" fmla="*/ 0 w 429"/>
                <a:gd name="T7" fmla="*/ 0 h 735"/>
                <a:gd name="T8" fmla="*/ 429 w 429"/>
                <a:gd name="T9" fmla="*/ 735 h 7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9" h="735">
                  <a:moveTo>
                    <a:pt x="0" y="0"/>
                  </a:moveTo>
                  <a:lnTo>
                    <a:pt x="429" y="735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1" name="Freeform 40"/>
            <p:cNvSpPr>
              <a:spLocks/>
            </p:cNvSpPr>
            <p:nvPr/>
          </p:nvSpPr>
          <p:spPr bwMode="auto">
            <a:xfrm>
              <a:off x="7152" y="949"/>
              <a:ext cx="487" cy="232"/>
            </a:xfrm>
            <a:custGeom>
              <a:avLst/>
              <a:gdLst>
                <a:gd name="T0" fmla="*/ 0 w 621"/>
                <a:gd name="T1" fmla="*/ 0 h 300"/>
                <a:gd name="T2" fmla="*/ 621 w 621"/>
                <a:gd name="T3" fmla="*/ 300 h 300"/>
                <a:gd name="T4" fmla="*/ 0 60000 65536"/>
                <a:gd name="T5" fmla="*/ 0 60000 65536"/>
                <a:gd name="T6" fmla="*/ 0 w 621"/>
                <a:gd name="T7" fmla="*/ 0 h 300"/>
                <a:gd name="T8" fmla="*/ 621 w 62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1" h="300">
                  <a:moveTo>
                    <a:pt x="0" y="0"/>
                  </a:moveTo>
                  <a:lnTo>
                    <a:pt x="621" y="300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2" name="Freeform 41"/>
            <p:cNvSpPr>
              <a:spLocks/>
            </p:cNvSpPr>
            <p:nvPr/>
          </p:nvSpPr>
          <p:spPr bwMode="auto">
            <a:xfrm>
              <a:off x="7163" y="705"/>
              <a:ext cx="1083" cy="244"/>
            </a:xfrm>
            <a:custGeom>
              <a:avLst/>
              <a:gdLst>
                <a:gd name="T0" fmla="*/ 0 w 1380"/>
                <a:gd name="T1" fmla="*/ 315 h 315"/>
                <a:gd name="T2" fmla="*/ 1380 w 1380"/>
                <a:gd name="T3" fmla="*/ 0 h 315"/>
                <a:gd name="T4" fmla="*/ 0 60000 65536"/>
                <a:gd name="T5" fmla="*/ 0 60000 65536"/>
                <a:gd name="T6" fmla="*/ 0 w 1380"/>
                <a:gd name="T7" fmla="*/ 0 h 315"/>
                <a:gd name="T8" fmla="*/ 1380 w 1380"/>
                <a:gd name="T9" fmla="*/ 315 h 3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80" h="315">
                  <a:moveTo>
                    <a:pt x="0" y="315"/>
                  </a:moveTo>
                  <a:lnTo>
                    <a:pt x="138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3" name="Freeform 42"/>
            <p:cNvSpPr>
              <a:spLocks/>
            </p:cNvSpPr>
            <p:nvPr/>
          </p:nvSpPr>
          <p:spPr bwMode="auto">
            <a:xfrm>
              <a:off x="7952" y="682"/>
              <a:ext cx="306" cy="1056"/>
            </a:xfrm>
            <a:custGeom>
              <a:avLst/>
              <a:gdLst>
                <a:gd name="T0" fmla="*/ 0 w 391"/>
                <a:gd name="T1" fmla="*/ 1365 h 1365"/>
                <a:gd name="T2" fmla="*/ 391 w 391"/>
                <a:gd name="T3" fmla="*/ 0 h 1365"/>
                <a:gd name="T4" fmla="*/ 0 60000 65536"/>
                <a:gd name="T5" fmla="*/ 0 60000 65536"/>
                <a:gd name="T6" fmla="*/ 0 w 391"/>
                <a:gd name="T7" fmla="*/ 0 h 1365"/>
                <a:gd name="T8" fmla="*/ 391 w 391"/>
                <a:gd name="T9" fmla="*/ 1365 h 13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1" h="1365">
                  <a:moveTo>
                    <a:pt x="0" y="1365"/>
                  </a:moveTo>
                  <a:lnTo>
                    <a:pt x="391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4" name="Freeform 43"/>
            <p:cNvSpPr>
              <a:spLocks/>
            </p:cNvSpPr>
            <p:nvPr/>
          </p:nvSpPr>
          <p:spPr bwMode="auto">
            <a:xfrm>
              <a:off x="7175" y="937"/>
              <a:ext cx="788" cy="790"/>
            </a:xfrm>
            <a:custGeom>
              <a:avLst/>
              <a:gdLst>
                <a:gd name="T0" fmla="*/ 0 w 1004"/>
                <a:gd name="T1" fmla="*/ 0 h 1020"/>
                <a:gd name="T2" fmla="*/ 1004 w 1004"/>
                <a:gd name="T3" fmla="*/ 1020 h 1020"/>
                <a:gd name="T4" fmla="*/ 0 60000 65536"/>
                <a:gd name="T5" fmla="*/ 0 60000 65536"/>
                <a:gd name="T6" fmla="*/ 0 w 1004"/>
                <a:gd name="T7" fmla="*/ 0 h 1020"/>
                <a:gd name="T8" fmla="*/ 1004 w 1004"/>
                <a:gd name="T9" fmla="*/ 1020 h 10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4" h="1020">
                  <a:moveTo>
                    <a:pt x="0" y="0"/>
                  </a:moveTo>
                  <a:lnTo>
                    <a:pt x="1004" y="102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5" name="Line 44"/>
            <p:cNvSpPr>
              <a:spLocks noChangeShapeType="1"/>
            </p:cNvSpPr>
            <p:nvPr/>
          </p:nvSpPr>
          <p:spPr bwMode="auto">
            <a:xfrm flipV="1">
              <a:off x="6792" y="1739"/>
              <a:ext cx="1129" cy="27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6" name="Line 45"/>
            <p:cNvSpPr>
              <a:spLocks noChangeShapeType="1"/>
            </p:cNvSpPr>
            <p:nvPr/>
          </p:nvSpPr>
          <p:spPr bwMode="auto">
            <a:xfrm flipV="1">
              <a:off x="6792" y="1181"/>
              <a:ext cx="847" cy="8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7" name="Freeform 46"/>
            <p:cNvSpPr>
              <a:spLocks/>
            </p:cNvSpPr>
            <p:nvPr/>
          </p:nvSpPr>
          <p:spPr bwMode="auto">
            <a:xfrm>
              <a:off x="6792" y="973"/>
              <a:ext cx="368" cy="1044"/>
            </a:xfrm>
            <a:custGeom>
              <a:avLst/>
              <a:gdLst>
                <a:gd name="T0" fmla="*/ 0 w 470"/>
                <a:gd name="T1" fmla="*/ 1349 h 1349"/>
                <a:gd name="T2" fmla="*/ 470 w 470"/>
                <a:gd name="T3" fmla="*/ 0 h 1349"/>
                <a:gd name="T4" fmla="*/ 0 60000 65536"/>
                <a:gd name="T5" fmla="*/ 0 60000 65536"/>
                <a:gd name="T6" fmla="*/ 0 w 470"/>
                <a:gd name="T7" fmla="*/ 0 h 1349"/>
                <a:gd name="T8" fmla="*/ 470 w 470"/>
                <a:gd name="T9" fmla="*/ 1349 h 13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0" h="1349">
                  <a:moveTo>
                    <a:pt x="0" y="1349"/>
                  </a:moveTo>
                  <a:lnTo>
                    <a:pt x="470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8" name="Line 47"/>
            <p:cNvSpPr>
              <a:spLocks noChangeShapeType="1"/>
            </p:cNvSpPr>
            <p:nvPr/>
          </p:nvSpPr>
          <p:spPr bwMode="auto">
            <a:xfrm flipV="1">
              <a:off x="7639" y="345"/>
              <a:ext cx="847" cy="8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9" name="Freeform 48"/>
            <p:cNvSpPr>
              <a:spLocks/>
            </p:cNvSpPr>
            <p:nvPr/>
          </p:nvSpPr>
          <p:spPr bwMode="auto">
            <a:xfrm>
              <a:off x="7937" y="1705"/>
              <a:ext cx="549" cy="312"/>
            </a:xfrm>
            <a:custGeom>
              <a:avLst/>
              <a:gdLst>
                <a:gd name="T0" fmla="*/ 0 w 700"/>
                <a:gd name="T1" fmla="*/ 0 h 404"/>
                <a:gd name="T2" fmla="*/ 700 w 700"/>
                <a:gd name="T3" fmla="*/ 404 h 404"/>
                <a:gd name="T4" fmla="*/ 0 60000 65536"/>
                <a:gd name="T5" fmla="*/ 0 60000 65536"/>
                <a:gd name="T6" fmla="*/ 0 w 700"/>
                <a:gd name="T7" fmla="*/ 0 h 404"/>
                <a:gd name="T8" fmla="*/ 700 w 700"/>
                <a:gd name="T9" fmla="*/ 404 h 4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0" h="404">
                  <a:moveTo>
                    <a:pt x="0" y="0"/>
                  </a:moveTo>
                  <a:lnTo>
                    <a:pt x="700" y="404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0" name="Freeform 49"/>
            <p:cNvSpPr>
              <a:spLocks/>
            </p:cNvSpPr>
            <p:nvPr/>
          </p:nvSpPr>
          <p:spPr bwMode="auto">
            <a:xfrm>
              <a:off x="7639" y="113"/>
              <a:ext cx="324" cy="1068"/>
            </a:xfrm>
            <a:custGeom>
              <a:avLst/>
              <a:gdLst>
                <a:gd name="T0" fmla="*/ 0 w 414"/>
                <a:gd name="T1" fmla="*/ 1380 h 1380"/>
                <a:gd name="T2" fmla="*/ 414 w 414"/>
                <a:gd name="T3" fmla="*/ 0 h 1380"/>
                <a:gd name="T4" fmla="*/ 0 60000 65536"/>
                <a:gd name="T5" fmla="*/ 0 60000 65536"/>
                <a:gd name="T6" fmla="*/ 0 w 414"/>
                <a:gd name="T7" fmla="*/ 0 h 1380"/>
                <a:gd name="T8" fmla="*/ 414 w 414"/>
                <a:gd name="T9" fmla="*/ 1380 h 13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4" h="1380">
                  <a:moveTo>
                    <a:pt x="0" y="1380"/>
                  </a:moveTo>
                  <a:lnTo>
                    <a:pt x="414" y="0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1" name="Freeform 50"/>
            <p:cNvSpPr>
              <a:spLocks/>
            </p:cNvSpPr>
            <p:nvPr/>
          </p:nvSpPr>
          <p:spPr bwMode="auto">
            <a:xfrm>
              <a:off x="6792" y="345"/>
              <a:ext cx="380" cy="593"/>
            </a:xfrm>
            <a:custGeom>
              <a:avLst/>
              <a:gdLst>
                <a:gd name="T0" fmla="*/ 0 w 485"/>
                <a:gd name="T1" fmla="*/ 0 h 766"/>
                <a:gd name="T2" fmla="*/ 485 w 485"/>
                <a:gd name="T3" fmla="*/ 766 h 766"/>
                <a:gd name="T4" fmla="*/ 0 60000 65536"/>
                <a:gd name="T5" fmla="*/ 0 60000 65536"/>
                <a:gd name="T6" fmla="*/ 0 w 485"/>
                <a:gd name="T7" fmla="*/ 0 h 766"/>
                <a:gd name="T8" fmla="*/ 485 w 485"/>
                <a:gd name="T9" fmla="*/ 766 h 7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5" h="766">
                  <a:moveTo>
                    <a:pt x="0" y="0"/>
                  </a:moveTo>
                  <a:lnTo>
                    <a:pt x="485" y="766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1"/>
          <p:cNvGrpSpPr>
            <a:grpSpLocks noChangeAspect="1"/>
          </p:cNvGrpSpPr>
          <p:nvPr/>
        </p:nvGrpSpPr>
        <p:grpSpPr bwMode="auto">
          <a:xfrm>
            <a:off x="1908175" y="188913"/>
            <a:ext cx="3543300" cy="1517650"/>
            <a:chOff x="3316" y="-266"/>
            <a:chExt cx="6050" cy="2562"/>
          </a:xfrm>
        </p:grpSpPr>
        <p:sp>
          <p:nvSpPr>
            <p:cNvPr id="14426" name="AutoShape 52"/>
            <p:cNvSpPr>
              <a:spLocks noChangeAspect="1" noChangeArrowheads="1"/>
            </p:cNvSpPr>
            <p:nvPr/>
          </p:nvSpPr>
          <p:spPr bwMode="auto">
            <a:xfrm>
              <a:off x="3316" y="-266"/>
              <a:ext cx="6050" cy="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7" name="Line 53"/>
            <p:cNvSpPr>
              <a:spLocks noChangeShapeType="1"/>
            </p:cNvSpPr>
            <p:nvPr/>
          </p:nvSpPr>
          <p:spPr bwMode="auto">
            <a:xfrm flipV="1">
              <a:off x="6792" y="345"/>
              <a:ext cx="1694" cy="16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8" name="Line 54"/>
            <p:cNvSpPr>
              <a:spLocks noChangeShapeType="1"/>
            </p:cNvSpPr>
            <p:nvPr/>
          </p:nvSpPr>
          <p:spPr bwMode="auto">
            <a:xfrm>
              <a:off x="8486" y="345"/>
              <a:ext cx="565" cy="111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9" name="Line 55"/>
            <p:cNvSpPr>
              <a:spLocks noChangeShapeType="1"/>
            </p:cNvSpPr>
            <p:nvPr/>
          </p:nvSpPr>
          <p:spPr bwMode="auto">
            <a:xfrm>
              <a:off x="7497" y="-73"/>
              <a:ext cx="988" cy="41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0" name="Line 56"/>
            <p:cNvSpPr>
              <a:spLocks noChangeShapeType="1"/>
            </p:cNvSpPr>
            <p:nvPr/>
          </p:nvSpPr>
          <p:spPr bwMode="auto">
            <a:xfrm flipV="1">
              <a:off x="4250" y="206"/>
              <a:ext cx="1412" cy="139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1" name="Line 57"/>
            <p:cNvSpPr>
              <a:spLocks noChangeShapeType="1"/>
            </p:cNvSpPr>
            <p:nvPr/>
          </p:nvSpPr>
          <p:spPr bwMode="auto">
            <a:xfrm>
              <a:off x="3545" y="624"/>
              <a:ext cx="705" cy="97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2" name="Line 58"/>
            <p:cNvSpPr>
              <a:spLocks noChangeShapeType="1"/>
            </p:cNvSpPr>
            <p:nvPr/>
          </p:nvSpPr>
          <p:spPr bwMode="auto">
            <a:xfrm>
              <a:off x="4250" y="1599"/>
              <a:ext cx="848" cy="55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3" name="Line 59"/>
            <p:cNvSpPr>
              <a:spLocks noChangeShapeType="1"/>
            </p:cNvSpPr>
            <p:nvPr/>
          </p:nvSpPr>
          <p:spPr bwMode="auto">
            <a:xfrm>
              <a:off x="4250" y="206"/>
              <a:ext cx="1412" cy="13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4" name="Line 60"/>
            <p:cNvSpPr>
              <a:spLocks noChangeShapeType="1"/>
            </p:cNvSpPr>
            <p:nvPr/>
          </p:nvSpPr>
          <p:spPr bwMode="auto">
            <a:xfrm flipH="1">
              <a:off x="3545" y="206"/>
              <a:ext cx="705" cy="19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5" name="Line 61"/>
            <p:cNvSpPr>
              <a:spLocks noChangeShapeType="1"/>
            </p:cNvSpPr>
            <p:nvPr/>
          </p:nvSpPr>
          <p:spPr bwMode="auto">
            <a:xfrm flipV="1">
              <a:off x="3545" y="1599"/>
              <a:ext cx="2117" cy="5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6" name="Line 62"/>
            <p:cNvSpPr>
              <a:spLocks noChangeShapeType="1"/>
            </p:cNvSpPr>
            <p:nvPr/>
          </p:nvSpPr>
          <p:spPr bwMode="auto">
            <a:xfrm>
              <a:off x="3545" y="623"/>
              <a:ext cx="155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7" name="Line 63"/>
            <p:cNvSpPr>
              <a:spLocks noChangeShapeType="1"/>
            </p:cNvSpPr>
            <p:nvPr/>
          </p:nvSpPr>
          <p:spPr bwMode="auto">
            <a:xfrm flipH="1">
              <a:off x="3545" y="623"/>
              <a:ext cx="1" cy="15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8" name="Line 64"/>
            <p:cNvSpPr>
              <a:spLocks noChangeShapeType="1"/>
            </p:cNvSpPr>
            <p:nvPr/>
          </p:nvSpPr>
          <p:spPr bwMode="auto">
            <a:xfrm flipH="1">
              <a:off x="5098" y="623"/>
              <a:ext cx="1" cy="15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" name="Line 65"/>
            <p:cNvSpPr>
              <a:spLocks noChangeShapeType="1"/>
            </p:cNvSpPr>
            <p:nvPr/>
          </p:nvSpPr>
          <p:spPr bwMode="auto">
            <a:xfrm flipH="1">
              <a:off x="3545" y="2156"/>
              <a:ext cx="155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" name="Line 66"/>
            <p:cNvSpPr>
              <a:spLocks noChangeShapeType="1"/>
            </p:cNvSpPr>
            <p:nvPr/>
          </p:nvSpPr>
          <p:spPr bwMode="auto">
            <a:xfrm flipV="1">
              <a:off x="3545" y="205"/>
              <a:ext cx="705" cy="4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1" name="Line 67"/>
            <p:cNvSpPr>
              <a:spLocks noChangeShapeType="1"/>
            </p:cNvSpPr>
            <p:nvPr/>
          </p:nvSpPr>
          <p:spPr bwMode="auto">
            <a:xfrm flipV="1">
              <a:off x="5098" y="206"/>
              <a:ext cx="564" cy="4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" name="Line 68"/>
            <p:cNvSpPr>
              <a:spLocks noChangeShapeType="1"/>
            </p:cNvSpPr>
            <p:nvPr/>
          </p:nvSpPr>
          <p:spPr bwMode="auto">
            <a:xfrm>
              <a:off x="4250" y="206"/>
              <a:ext cx="1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3" name="Line 69"/>
            <p:cNvSpPr>
              <a:spLocks noChangeShapeType="1"/>
            </p:cNvSpPr>
            <p:nvPr/>
          </p:nvSpPr>
          <p:spPr bwMode="auto">
            <a:xfrm flipV="1">
              <a:off x="5098" y="1599"/>
              <a:ext cx="564" cy="5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4" name="Line 70"/>
            <p:cNvSpPr>
              <a:spLocks noChangeShapeType="1"/>
            </p:cNvSpPr>
            <p:nvPr/>
          </p:nvSpPr>
          <p:spPr bwMode="auto">
            <a:xfrm>
              <a:off x="5662" y="206"/>
              <a:ext cx="0" cy="1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5" name="Line 71"/>
            <p:cNvSpPr>
              <a:spLocks noChangeShapeType="1"/>
            </p:cNvSpPr>
            <p:nvPr/>
          </p:nvSpPr>
          <p:spPr bwMode="auto">
            <a:xfrm>
              <a:off x="4250" y="206"/>
              <a:ext cx="0" cy="13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6" name="Line 72"/>
            <p:cNvSpPr>
              <a:spLocks noChangeShapeType="1"/>
            </p:cNvSpPr>
            <p:nvPr/>
          </p:nvSpPr>
          <p:spPr bwMode="auto">
            <a:xfrm flipV="1">
              <a:off x="3545" y="1599"/>
              <a:ext cx="705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7" name="Line 73"/>
            <p:cNvSpPr>
              <a:spLocks noChangeShapeType="1"/>
            </p:cNvSpPr>
            <p:nvPr/>
          </p:nvSpPr>
          <p:spPr bwMode="auto">
            <a:xfrm>
              <a:off x="4250" y="1599"/>
              <a:ext cx="14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8" name="Line 74"/>
            <p:cNvSpPr>
              <a:spLocks noChangeShapeType="1"/>
            </p:cNvSpPr>
            <p:nvPr/>
          </p:nvSpPr>
          <p:spPr bwMode="auto">
            <a:xfrm flipV="1">
              <a:off x="3545" y="624"/>
              <a:ext cx="1553" cy="15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9" name="Line 75"/>
            <p:cNvSpPr>
              <a:spLocks noChangeShapeType="1"/>
            </p:cNvSpPr>
            <p:nvPr/>
          </p:nvSpPr>
          <p:spPr bwMode="auto">
            <a:xfrm>
              <a:off x="4250" y="206"/>
              <a:ext cx="848" cy="41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0" name="Line 76"/>
            <p:cNvSpPr>
              <a:spLocks noChangeShapeType="1"/>
            </p:cNvSpPr>
            <p:nvPr/>
          </p:nvSpPr>
          <p:spPr bwMode="auto">
            <a:xfrm>
              <a:off x="5098" y="624"/>
              <a:ext cx="564" cy="9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1" name="Line 77"/>
            <p:cNvSpPr>
              <a:spLocks noChangeShapeType="1"/>
            </p:cNvSpPr>
            <p:nvPr/>
          </p:nvSpPr>
          <p:spPr bwMode="auto">
            <a:xfrm flipH="1">
              <a:off x="5098" y="206"/>
              <a:ext cx="564" cy="19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2" name="Line 78"/>
            <p:cNvSpPr>
              <a:spLocks noChangeShapeType="1"/>
            </p:cNvSpPr>
            <p:nvPr/>
          </p:nvSpPr>
          <p:spPr bwMode="auto">
            <a:xfrm>
              <a:off x="3545" y="624"/>
              <a:ext cx="1553" cy="15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3" name="Line 79"/>
            <p:cNvSpPr>
              <a:spLocks noChangeShapeType="1"/>
            </p:cNvSpPr>
            <p:nvPr/>
          </p:nvSpPr>
          <p:spPr bwMode="auto">
            <a:xfrm flipV="1">
              <a:off x="3545" y="206"/>
              <a:ext cx="2116" cy="4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4" name="Line 80"/>
            <p:cNvSpPr>
              <a:spLocks noChangeShapeType="1"/>
            </p:cNvSpPr>
            <p:nvPr/>
          </p:nvSpPr>
          <p:spPr bwMode="auto">
            <a:xfrm>
              <a:off x="6792" y="345"/>
              <a:ext cx="1" cy="16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5" name="Line 81"/>
            <p:cNvSpPr>
              <a:spLocks noChangeShapeType="1"/>
            </p:cNvSpPr>
            <p:nvPr/>
          </p:nvSpPr>
          <p:spPr bwMode="auto">
            <a:xfrm>
              <a:off x="6792" y="2017"/>
              <a:ext cx="169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6" name="Line 82"/>
            <p:cNvSpPr>
              <a:spLocks noChangeShapeType="1"/>
            </p:cNvSpPr>
            <p:nvPr/>
          </p:nvSpPr>
          <p:spPr bwMode="auto">
            <a:xfrm>
              <a:off x="6792" y="345"/>
              <a:ext cx="169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7" name="Line 83"/>
            <p:cNvSpPr>
              <a:spLocks noChangeShapeType="1"/>
            </p:cNvSpPr>
            <p:nvPr/>
          </p:nvSpPr>
          <p:spPr bwMode="auto">
            <a:xfrm>
              <a:off x="8486" y="345"/>
              <a:ext cx="1" cy="16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8" name="Line 84"/>
            <p:cNvSpPr>
              <a:spLocks noChangeShapeType="1"/>
            </p:cNvSpPr>
            <p:nvPr/>
          </p:nvSpPr>
          <p:spPr bwMode="auto">
            <a:xfrm flipV="1">
              <a:off x="6792" y="-73"/>
              <a:ext cx="706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9" name="Line 85"/>
            <p:cNvSpPr>
              <a:spLocks noChangeShapeType="1"/>
            </p:cNvSpPr>
            <p:nvPr/>
          </p:nvSpPr>
          <p:spPr bwMode="auto">
            <a:xfrm flipV="1">
              <a:off x="8486" y="-73"/>
              <a:ext cx="565" cy="4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0" name="Line 86"/>
            <p:cNvSpPr>
              <a:spLocks noChangeShapeType="1"/>
            </p:cNvSpPr>
            <p:nvPr/>
          </p:nvSpPr>
          <p:spPr bwMode="auto">
            <a:xfrm>
              <a:off x="7498" y="-73"/>
              <a:ext cx="15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1" name="Line 87"/>
            <p:cNvSpPr>
              <a:spLocks noChangeShapeType="1"/>
            </p:cNvSpPr>
            <p:nvPr/>
          </p:nvSpPr>
          <p:spPr bwMode="auto">
            <a:xfrm>
              <a:off x="9051" y="-73"/>
              <a:ext cx="1" cy="15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2" name="Line 88"/>
            <p:cNvSpPr>
              <a:spLocks noChangeShapeType="1"/>
            </p:cNvSpPr>
            <p:nvPr/>
          </p:nvSpPr>
          <p:spPr bwMode="auto">
            <a:xfrm flipV="1">
              <a:off x="8486" y="1460"/>
              <a:ext cx="565" cy="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3" name="Line 89"/>
            <p:cNvSpPr>
              <a:spLocks noChangeShapeType="1"/>
            </p:cNvSpPr>
            <p:nvPr/>
          </p:nvSpPr>
          <p:spPr bwMode="auto">
            <a:xfrm>
              <a:off x="7498" y="-73"/>
              <a:ext cx="1" cy="15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4" name="Line 90"/>
            <p:cNvSpPr>
              <a:spLocks noChangeShapeType="1"/>
            </p:cNvSpPr>
            <p:nvPr/>
          </p:nvSpPr>
          <p:spPr bwMode="auto">
            <a:xfrm flipV="1">
              <a:off x="6792" y="1460"/>
              <a:ext cx="706" cy="5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5" name="Line 91"/>
            <p:cNvSpPr>
              <a:spLocks noChangeShapeType="1"/>
            </p:cNvSpPr>
            <p:nvPr/>
          </p:nvSpPr>
          <p:spPr bwMode="auto">
            <a:xfrm>
              <a:off x="7498" y="1460"/>
              <a:ext cx="14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6" name="Line 92"/>
            <p:cNvSpPr>
              <a:spLocks noChangeShapeType="1"/>
            </p:cNvSpPr>
            <p:nvPr/>
          </p:nvSpPr>
          <p:spPr bwMode="auto">
            <a:xfrm flipV="1">
              <a:off x="6792" y="-73"/>
              <a:ext cx="2259" cy="41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7" name="Line 93"/>
            <p:cNvSpPr>
              <a:spLocks noChangeShapeType="1"/>
            </p:cNvSpPr>
            <p:nvPr/>
          </p:nvSpPr>
          <p:spPr bwMode="auto">
            <a:xfrm flipH="1">
              <a:off x="8486" y="-73"/>
              <a:ext cx="566" cy="209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8" name="Line 94"/>
            <p:cNvSpPr>
              <a:spLocks noChangeShapeType="1"/>
            </p:cNvSpPr>
            <p:nvPr/>
          </p:nvSpPr>
          <p:spPr bwMode="auto">
            <a:xfrm>
              <a:off x="6792" y="345"/>
              <a:ext cx="1694" cy="16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9" name="Line 95"/>
            <p:cNvSpPr>
              <a:spLocks noChangeShapeType="1"/>
            </p:cNvSpPr>
            <p:nvPr/>
          </p:nvSpPr>
          <p:spPr bwMode="auto">
            <a:xfrm flipV="1">
              <a:off x="7498" y="-73"/>
              <a:ext cx="1553" cy="153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0" name="Line 96"/>
            <p:cNvSpPr>
              <a:spLocks noChangeShapeType="1"/>
            </p:cNvSpPr>
            <p:nvPr/>
          </p:nvSpPr>
          <p:spPr bwMode="auto">
            <a:xfrm>
              <a:off x="7498" y="1460"/>
              <a:ext cx="988" cy="55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1" name="Line 97"/>
            <p:cNvSpPr>
              <a:spLocks noChangeShapeType="1"/>
            </p:cNvSpPr>
            <p:nvPr/>
          </p:nvSpPr>
          <p:spPr bwMode="auto">
            <a:xfrm>
              <a:off x="6792" y="345"/>
              <a:ext cx="706" cy="111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2" name="Line 98"/>
            <p:cNvSpPr>
              <a:spLocks noChangeShapeType="1"/>
            </p:cNvSpPr>
            <p:nvPr/>
          </p:nvSpPr>
          <p:spPr bwMode="auto">
            <a:xfrm flipV="1">
              <a:off x="6792" y="-73"/>
              <a:ext cx="706" cy="20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3" name="Line 99"/>
            <p:cNvSpPr>
              <a:spLocks noChangeShapeType="1"/>
            </p:cNvSpPr>
            <p:nvPr/>
          </p:nvSpPr>
          <p:spPr bwMode="auto">
            <a:xfrm>
              <a:off x="7498" y="-73"/>
              <a:ext cx="1552" cy="153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4" name="Line 100"/>
            <p:cNvSpPr>
              <a:spLocks noChangeShapeType="1"/>
            </p:cNvSpPr>
            <p:nvPr/>
          </p:nvSpPr>
          <p:spPr bwMode="auto">
            <a:xfrm flipV="1">
              <a:off x="6792" y="1460"/>
              <a:ext cx="2259" cy="5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5" name="Freeform 101"/>
            <p:cNvSpPr>
              <a:spLocks/>
            </p:cNvSpPr>
            <p:nvPr/>
          </p:nvSpPr>
          <p:spPr bwMode="auto">
            <a:xfrm>
              <a:off x="7963" y="891"/>
              <a:ext cx="824" cy="836"/>
            </a:xfrm>
            <a:custGeom>
              <a:avLst/>
              <a:gdLst>
                <a:gd name="T0" fmla="*/ 0 w 1050"/>
                <a:gd name="T1" fmla="*/ 1080 h 1080"/>
                <a:gd name="T2" fmla="*/ 1050 w 1050"/>
                <a:gd name="T3" fmla="*/ 0 h 1080"/>
                <a:gd name="T4" fmla="*/ 0 60000 65536"/>
                <a:gd name="T5" fmla="*/ 0 60000 65536"/>
                <a:gd name="T6" fmla="*/ 0 w 1050"/>
                <a:gd name="T7" fmla="*/ 0 h 1080"/>
                <a:gd name="T8" fmla="*/ 1050 w 1050"/>
                <a:gd name="T9" fmla="*/ 1080 h 10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50" h="1080">
                  <a:moveTo>
                    <a:pt x="0" y="1080"/>
                  </a:moveTo>
                  <a:lnTo>
                    <a:pt x="105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6" name="Freeform 102"/>
            <p:cNvSpPr>
              <a:spLocks/>
            </p:cNvSpPr>
            <p:nvPr/>
          </p:nvSpPr>
          <p:spPr bwMode="auto">
            <a:xfrm>
              <a:off x="7152" y="136"/>
              <a:ext cx="788" cy="813"/>
            </a:xfrm>
            <a:custGeom>
              <a:avLst/>
              <a:gdLst>
                <a:gd name="T0" fmla="*/ 0 w 1005"/>
                <a:gd name="T1" fmla="*/ 1050 h 1050"/>
                <a:gd name="T2" fmla="*/ 1005 w 1005"/>
                <a:gd name="T3" fmla="*/ 0 h 1050"/>
                <a:gd name="T4" fmla="*/ 0 60000 65536"/>
                <a:gd name="T5" fmla="*/ 0 60000 65536"/>
                <a:gd name="T6" fmla="*/ 0 w 1005"/>
                <a:gd name="T7" fmla="*/ 0 h 1050"/>
                <a:gd name="T8" fmla="*/ 1005 w 1005"/>
                <a:gd name="T9" fmla="*/ 1050 h 10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5" h="1050">
                  <a:moveTo>
                    <a:pt x="0" y="1050"/>
                  </a:moveTo>
                  <a:lnTo>
                    <a:pt x="1005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7" name="Freeform 103"/>
            <p:cNvSpPr>
              <a:spLocks/>
            </p:cNvSpPr>
            <p:nvPr/>
          </p:nvSpPr>
          <p:spPr bwMode="auto">
            <a:xfrm>
              <a:off x="7975" y="125"/>
              <a:ext cx="793" cy="778"/>
            </a:xfrm>
            <a:custGeom>
              <a:avLst/>
              <a:gdLst>
                <a:gd name="T0" fmla="*/ 0 w 1011"/>
                <a:gd name="T1" fmla="*/ 0 h 1006"/>
                <a:gd name="T2" fmla="*/ 1011 w 1011"/>
                <a:gd name="T3" fmla="*/ 1006 h 1006"/>
                <a:gd name="T4" fmla="*/ 0 60000 65536"/>
                <a:gd name="T5" fmla="*/ 0 60000 65536"/>
                <a:gd name="T6" fmla="*/ 0 w 1011"/>
                <a:gd name="T7" fmla="*/ 0 h 1006"/>
                <a:gd name="T8" fmla="*/ 1011 w 1011"/>
                <a:gd name="T9" fmla="*/ 1006 h 10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1" h="1006">
                  <a:moveTo>
                    <a:pt x="0" y="0"/>
                  </a:moveTo>
                  <a:lnTo>
                    <a:pt x="1011" y="1006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8" name="Freeform 104"/>
            <p:cNvSpPr>
              <a:spLocks/>
            </p:cNvSpPr>
            <p:nvPr/>
          </p:nvSpPr>
          <p:spPr bwMode="auto">
            <a:xfrm>
              <a:off x="7639" y="903"/>
              <a:ext cx="1129" cy="278"/>
            </a:xfrm>
            <a:custGeom>
              <a:avLst/>
              <a:gdLst>
                <a:gd name="T0" fmla="*/ 1283 w 1283"/>
                <a:gd name="T1" fmla="*/ 0 h 314"/>
                <a:gd name="T2" fmla="*/ 0 w 1283"/>
                <a:gd name="T3" fmla="*/ 314 h 314"/>
                <a:gd name="T4" fmla="*/ 0 60000 65536"/>
                <a:gd name="T5" fmla="*/ 0 60000 65536"/>
                <a:gd name="T6" fmla="*/ 0 w 1283"/>
                <a:gd name="T7" fmla="*/ 0 h 314"/>
                <a:gd name="T8" fmla="*/ 1283 w 1283"/>
                <a:gd name="T9" fmla="*/ 314 h 3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3" h="314">
                  <a:moveTo>
                    <a:pt x="1283" y="0"/>
                  </a:moveTo>
                  <a:lnTo>
                    <a:pt x="0" y="314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9" name="Freeform 105"/>
            <p:cNvSpPr>
              <a:spLocks/>
            </p:cNvSpPr>
            <p:nvPr/>
          </p:nvSpPr>
          <p:spPr bwMode="auto">
            <a:xfrm>
              <a:off x="7639" y="113"/>
              <a:ext cx="324" cy="1068"/>
            </a:xfrm>
            <a:custGeom>
              <a:avLst/>
              <a:gdLst>
                <a:gd name="T0" fmla="*/ 0 w 414"/>
                <a:gd name="T1" fmla="*/ 1380 h 1380"/>
                <a:gd name="T2" fmla="*/ 414 w 414"/>
                <a:gd name="T3" fmla="*/ 0 h 1380"/>
                <a:gd name="T4" fmla="*/ 0 60000 65536"/>
                <a:gd name="T5" fmla="*/ 0 60000 65536"/>
                <a:gd name="T6" fmla="*/ 0 w 414"/>
                <a:gd name="T7" fmla="*/ 0 h 1380"/>
                <a:gd name="T8" fmla="*/ 414 w 414"/>
                <a:gd name="T9" fmla="*/ 1380 h 13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4" h="1380">
                  <a:moveTo>
                    <a:pt x="0" y="1380"/>
                  </a:moveTo>
                  <a:lnTo>
                    <a:pt x="414" y="0"/>
                  </a:ln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0" name="Freeform 106"/>
            <p:cNvSpPr>
              <a:spLocks/>
            </p:cNvSpPr>
            <p:nvPr/>
          </p:nvSpPr>
          <p:spPr bwMode="auto">
            <a:xfrm>
              <a:off x="8269" y="705"/>
              <a:ext cx="499" cy="198"/>
            </a:xfrm>
            <a:custGeom>
              <a:avLst/>
              <a:gdLst>
                <a:gd name="T0" fmla="*/ 0 w 636"/>
                <a:gd name="T1" fmla="*/ 0 h 256"/>
                <a:gd name="T2" fmla="*/ 636 w 636"/>
                <a:gd name="T3" fmla="*/ 256 h 256"/>
                <a:gd name="T4" fmla="*/ 0 60000 65536"/>
                <a:gd name="T5" fmla="*/ 0 60000 65536"/>
                <a:gd name="T6" fmla="*/ 0 w 636"/>
                <a:gd name="T7" fmla="*/ 0 h 256"/>
                <a:gd name="T8" fmla="*/ 636 w 636"/>
                <a:gd name="T9" fmla="*/ 256 h 2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6" h="256">
                  <a:moveTo>
                    <a:pt x="0" y="0"/>
                  </a:moveTo>
                  <a:lnTo>
                    <a:pt x="636" y="25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1" name="Freeform 107"/>
            <p:cNvSpPr>
              <a:spLocks/>
            </p:cNvSpPr>
            <p:nvPr/>
          </p:nvSpPr>
          <p:spPr bwMode="auto">
            <a:xfrm>
              <a:off x="7951" y="136"/>
              <a:ext cx="318" cy="581"/>
            </a:xfrm>
            <a:custGeom>
              <a:avLst/>
              <a:gdLst>
                <a:gd name="T0" fmla="*/ 0 w 405"/>
                <a:gd name="T1" fmla="*/ 0 h 750"/>
                <a:gd name="T2" fmla="*/ 405 w 405"/>
                <a:gd name="T3" fmla="*/ 750 h 750"/>
                <a:gd name="T4" fmla="*/ 0 60000 65536"/>
                <a:gd name="T5" fmla="*/ 0 60000 65536"/>
                <a:gd name="T6" fmla="*/ 0 w 405"/>
                <a:gd name="T7" fmla="*/ 0 h 750"/>
                <a:gd name="T8" fmla="*/ 405 w 405"/>
                <a:gd name="T9" fmla="*/ 750 h 7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" h="750">
                  <a:moveTo>
                    <a:pt x="0" y="0"/>
                  </a:moveTo>
                  <a:lnTo>
                    <a:pt x="405" y="75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2" name="Freeform 108"/>
            <p:cNvSpPr>
              <a:spLocks/>
            </p:cNvSpPr>
            <p:nvPr/>
          </p:nvSpPr>
          <p:spPr bwMode="auto">
            <a:xfrm>
              <a:off x="7639" y="1181"/>
              <a:ext cx="336" cy="569"/>
            </a:xfrm>
            <a:custGeom>
              <a:avLst/>
              <a:gdLst>
                <a:gd name="T0" fmla="*/ 0 w 429"/>
                <a:gd name="T1" fmla="*/ 0 h 735"/>
                <a:gd name="T2" fmla="*/ 429 w 429"/>
                <a:gd name="T3" fmla="*/ 735 h 735"/>
                <a:gd name="T4" fmla="*/ 0 60000 65536"/>
                <a:gd name="T5" fmla="*/ 0 60000 65536"/>
                <a:gd name="T6" fmla="*/ 0 w 429"/>
                <a:gd name="T7" fmla="*/ 0 h 735"/>
                <a:gd name="T8" fmla="*/ 429 w 429"/>
                <a:gd name="T9" fmla="*/ 735 h 7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9" h="735">
                  <a:moveTo>
                    <a:pt x="0" y="0"/>
                  </a:moveTo>
                  <a:lnTo>
                    <a:pt x="429" y="735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3" name="Freeform 109"/>
            <p:cNvSpPr>
              <a:spLocks/>
            </p:cNvSpPr>
            <p:nvPr/>
          </p:nvSpPr>
          <p:spPr bwMode="auto">
            <a:xfrm>
              <a:off x="7152" y="949"/>
              <a:ext cx="487" cy="232"/>
            </a:xfrm>
            <a:custGeom>
              <a:avLst/>
              <a:gdLst>
                <a:gd name="T0" fmla="*/ 0 w 621"/>
                <a:gd name="T1" fmla="*/ 0 h 300"/>
                <a:gd name="T2" fmla="*/ 621 w 621"/>
                <a:gd name="T3" fmla="*/ 300 h 300"/>
                <a:gd name="T4" fmla="*/ 0 60000 65536"/>
                <a:gd name="T5" fmla="*/ 0 60000 65536"/>
                <a:gd name="T6" fmla="*/ 0 w 621"/>
                <a:gd name="T7" fmla="*/ 0 h 300"/>
                <a:gd name="T8" fmla="*/ 621 w 62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1" h="300">
                  <a:moveTo>
                    <a:pt x="0" y="0"/>
                  </a:moveTo>
                  <a:lnTo>
                    <a:pt x="621" y="300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4" name="Freeform 110"/>
            <p:cNvSpPr>
              <a:spLocks/>
            </p:cNvSpPr>
            <p:nvPr/>
          </p:nvSpPr>
          <p:spPr bwMode="auto">
            <a:xfrm>
              <a:off x="7163" y="705"/>
              <a:ext cx="1083" cy="244"/>
            </a:xfrm>
            <a:custGeom>
              <a:avLst/>
              <a:gdLst>
                <a:gd name="T0" fmla="*/ 0 w 1380"/>
                <a:gd name="T1" fmla="*/ 315 h 315"/>
                <a:gd name="T2" fmla="*/ 1380 w 1380"/>
                <a:gd name="T3" fmla="*/ 0 h 315"/>
                <a:gd name="T4" fmla="*/ 0 60000 65536"/>
                <a:gd name="T5" fmla="*/ 0 60000 65536"/>
                <a:gd name="T6" fmla="*/ 0 w 1380"/>
                <a:gd name="T7" fmla="*/ 0 h 315"/>
                <a:gd name="T8" fmla="*/ 1380 w 1380"/>
                <a:gd name="T9" fmla="*/ 315 h 3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80" h="315">
                  <a:moveTo>
                    <a:pt x="0" y="315"/>
                  </a:moveTo>
                  <a:lnTo>
                    <a:pt x="138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5" name="Freeform 111"/>
            <p:cNvSpPr>
              <a:spLocks/>
            </p:cNvSpPr>
            <p:nvPr/>
          </p:nvSpPr>
          <p:spPr bwMode="auto">
            <a:xfrm>
              <a:off x="7952" y="682"/>
              <a:ext cx="306" cy="1056"/>
            </a:xfrm>
            <a:custGeom>
              <a:avLst/>
              <a:gdLst>
                <a:gd name="T0" fmla="*/ 0 w 391"/>
                <a:gd name="T1" fmla="*/ 1365 h 1365"/>
                <a:gd name="T2" fmla="*/ 391 w 391"/>
                <a:gd name="T3" fmla="*/ 0 h 1365"/>
                <a:gd name="T4" fmla="*/ 0 60000 65536"/>
                <a:gd name="T5" fmla="*/ 0 60000 65536"/>
                <a:gd name="T6" fmla="*/ 0 w 391"/>
                <a:gd name="T7" fmla="*/ 0 h 1365"/>
                <a:gd name="T8" fmla="*/ 391 w 391"/>
                <a:gd name="T9" fmla="*/ 1365 h 13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1" h="1365">
                  <a:moveTo>
                    <a:pt x="0" y="1365"/>
                  </a:moveTo>
                  <a:lnTo>
                    <a:pt x="391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6" name="Freeform 112"/>
            <p:cNvSpPr>
              <a:spLocks/>
            </p:cNvSpPr>
            <p:nvPr/>
          </p:nvSpPr>
          <p:spPr bwMode="auto">
            <a:xfrm>
              <a:off x="7175" y="937"/>
              <a:ext cx="788" cy="790"/>
            </a:xfrm>
            <a:custGeom>
              <a:avLst/>
              <a:gdLst>
                <a:gd name="T0" fmla="*/ 0 w 1004"/>
                <a:gd name="T1" fmla="*/ 0 h 1020"/>
                <a:gd name="T2" fmla="*/ 1004 w 1004"/>
                <a:gd name="T3" fmla="*/ 1020 h 1020"/>
                <a:gd name="T4" fmla="*/ 0 60000 65536"/>
                <a:gd name="T5" fmla="*/ 0 60000 65536"/>
                <a:gd name="T6" fmla="*/ 0 w 1004"/>
                <a:gd name="T7" fmla="*/ 0 h 1020"/>
                <a:gd name="T8" fmla="*/ 1004 w 1004"/>
                <a:gd name="T9" fmla="*/ 1020 h 10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4" h="1020">
                  <a:moveTo>
                    <a:pt x="0" y="0"/>
                  </a:moveTo>
                  <a:lnTo>
                    <a:pt x="1004" y="102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13"/>
          <p:cNvGrpSpPr>
            <a:grpSpLocks noChangeAspect="1"/>
          </p:cNvGrpSpPr>
          <p:nvPr/>
        </p:nvGrpSpPr>
        <p:grpSpPr bwMode="auto">
          <a:xfrm>
            <a:off x="5795963" y="188913"/>
            <a:ext cx="1943100" cy="1828800"/>
            <a:chOff x="4055" y="3608"/>
            <a:chExt cx="3981" cy="3051"/>
          </a:xfrm>
        </p:grpSpPr>
        <p:sp>
          <p:nvSpPr>
            <p:cNvPr id="14380" name="AutoShape 114"/>
            <p:cNvSpPr>
              <a:spLocks noChangeAspect="1" noChangeArrowheads="1"/>
            </p:cNvSpPr>
            <p:nvPr/>
          </p:nvSpPr>
          <p:spPr bwMode="auto">
            <a:xfrm>
              <a:off x="4055" y="3608"/>
              <a:ext cx="3981" cy="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Text Box 115"/>
            <p:cNvSpPr txBox="1">
              <a:spLocks noChangeArrowheads="1"/>
            </p:cNvSpPr>
            <p:nvPr/>
          </p:nvSpPr>
          <p:spPr bwMode="auto">
            <a:xfrm>
              <a:off x="6163" y="3608"/>
              <a:ext cx="1674" cy="6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solidFill>
                    <a:srgbClr val="000000"/>
                  </a:solidFill>
                  <a:latin typeface="Arial" charset="0"/>
                </a:rPr>
                <a:t>земля</a:t>
              </a:r>
              <a:endParaRPr lang="ru-RU" sz="1800">
                <a:latin typeface="Arial" charset="0"/>
              </a:endParaRPr>
            </a:p>
          </p:txBody>
        </p:sp>
        <p:sp>
          <p:nvSpPr>
            <p:cNvPr id="14382" name="Text Box 116"/>
            <p:cNvSpPr txBox="1">
              <a:spLocks noChangeArrowheads="1"/>
            </p:cNvSpPr>
            <p:nvPr/>
          </p:nvSpPr>
          <p:spPr bwMode="auto">
            <a:xfrm>
              <a:off x="4055" y="3608"/>
              <a:ext cx="1412" cy="6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solidFill>
                    <a:srgbClr val="000000"/>
                  </a:solidFill>
                  <a:latin typeface="Arial" charset="0"/>
                </a:rPr>
                <a:t>небо</a:t>
              </a:r>
              <a:endParaRPr lang="ru-RU" sz="1800">
                <a:latin typeface="Arial" charset="0"/>
              </a:endParaRPr>
            </a:p>
          </p:txBody>
        </p:sp>
        <p:sp>
          <p:nvSpPr>
            <p:cNvPr id="14383" name="AutoShape 117"/>
            <p:cNvSpPr>
              <a:spLocks noChangeArrowheads="1"/>
            </p:cNvSpPr>
            <p:nvPr/>
          </p:nvSpPr>
          <p:spPr bwMode="auto">
            <a:xfrm>
              <a:off x="4758" y="5605"/>
              <a:ext cx="2116" cy="557"/>
            </a:xfrm>
            <a:prstGeom prst="parallelogram">
              <a:avLst>
                <a:gd name="adj" fmla="val 94973"/>
              </a:avLst>
            </a:prstGeom>
            <a:solidFill>
              <a:srgbClr val="C0C0C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Line 118"/>
            <p:cNvSpPr>
              <a:spLocks noChangeShapeType="1"/>
            </p:cNvSpPr>
            <p:nvPr/>
          </p:nvSpPr>
          <p:spPr bwMode="auto">
            <a:xfrm>
              <a:off x="5466" y="4445"/>
              <a:ext cx="155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Line 119"/>
            <p:cNvSpPr>
              <a:spLocks noChangeShapeType="1"/>
            </p:cNvSpPr>
            <p:nvPr/>
          </p:nvSpPr>
          <p:spPr bwMode="auto">
            <a:xfrm flipH="1">
              <a:off x="4902" y="4445"/>
              <a:ext cx="564" cy="4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Line 120"/>
            <p:cNvSpPr>
              <a:spLocks noChangeShapeType="1"/>
            </p:cNvSpPr>
            <p:nvPr/>
          </p:nvSpPr>
          <p:spPr bwMode="auto">
            <a:xfrm flipH="1">
              <a:off x="6455" y="4445"/>
              <a:ext cx="564" cy="4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Line 121"/>
            <p:cNvSpPr>
              <a:spLocks noChangeShapeType="1"/>
            </p:cNvSpPr>
            <p:nvPr/>
          </p:nvSpPr>
          <p:spPr bwMode="auto">
            <a:xfrm>
              <a:off x="4902" y="4863"/>
              <a:ext cx="0" cy="125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Line 122"/>
            <p:cNvSpPr>
              <a:spLocks noChangeShapeType="1"/>
            </p:cNvSpPr>
            <p:nvPr/>
          </p:nvSpPr>
          <p:spPr bwMode="auto">
            <a:xfrm>
              <a:off x="4902" y="6117"/>
              <a:ext cx="155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Line 123"/>
            <p:cNvSpPr>
              <a:spLocks noChangeShapeType="1"/>
            </p:cNvSpPr>
            <p:nvPr/>
          </p:nvSpPr>
          <p:spPr bwMode="auto">
            <a:xfrm>
              <a:off x="6455" y="4863"/>
              <a:ext cx="0" cy="125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Line 124"/>
            <p:cNvSpPr>
              <a:spLocks noChangeShapeType="1"/>
            </p:cNvSpPr>
            <p:nvPr/>
          </p:nvSpPr>
          <p:spPr bwMode="auto">
            <a:xfrm>
              <a:off x="7019" y="4445"/>
              <a:ext cx="1" cy="1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Line 125"/>
            <p:cNvSpPr>
              <a:spLocks noChangeShapeType="1"/>
            </p:cNvSpPr>
            <p:nvPr/>
          </p:nvSpPr>
          <p:spPr bwMode="auto">
            <a:xfrm flipV="1">
              <a:off x="6455" y="5559"/>
              <a:ext cx="564" cy="55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Line 126"/>
            <p:cNvSpPr>
              <a:spLocks noChangeShapeType="1"/>
            </p:cNvSpPr>
            <p:nvPr/>
          </p:nvSpPr>
          <p:spPr bwMode="auto">
            <a:xfrm flipH="1">
              <a:off x="5466" y="4445"/>
              <a:ext cx="1" cy="1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3" name="Line 127"/>
            <p:cNvSpPr>
              <a:spLocks noChangeShapeType="1"/>
            </p:cNvSpPr>
            <p:nvPr/>
          </p:nvSpPr>
          <p:spPr bwMode="auto">
            <a:xfrm flipV="1">
              <a:off x="4902" y="5559"/>
              <a:ext cx="564" cy="5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Line 128"/>
            <p:cNvSpPr>
              <a:spLocks noChangeShapeType="1"/>
            </p:cNvSpPr>
            <p:nvPr/>
          </p:nvSpPr>
          <p:spPr bwMode="auto">
            <a:xfrm>
              <a:off x="4902" y="4863"/>
              <a:ext cx="155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Line 129"/>
            <p:cNvSpPr>
              <a:spLocks noChangeShapeType="1"/>
            </p:cNvSpPr>
            <p:nvPr/>
          </p:nvSpPr>
          <p:spPr bwMode="auto">
            <a:xfrm>
              <a:off x="4902" y="4026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6" name="Line 130"/>
            <p:cNvSpPr>
              <a:spLocks noChangeShapeType="1"/>
            </p:cNvSpPr>
            <p:nvPr/>
          </p:nvSpPr>
          <p:spPr bwMode="auto">
            <a:xfrm>
              <a:off x="4902" y="4166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7" name="Line 131"/>
            <p:cNvSpPr>
              <a:spLocks noChangeShapeType="1"/>
            </p:cNvSpPr>
            <p:nvPr/>
          </p:nvSpPr>
          <p:spPr bwMode="auto">
            <a:xfrm>
              <a:off x="4902" y="4305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8" name="Line 132"/>
            <p:cNvSpPr>
              <a:spLocks noChangeShapeType="1"/>
            </p:cNvSpPr>
            <p:nvPr/>
          </p:nvSpPr>
          <p:spPr bwMode="auto">
            <a:xfrm>
              <a:off x="6878" y="4026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9" name="Line 133"/>
            <p:cNvSpPr>
              <a:spLocks noChangeShapeType="1"/>
            </p:cNvSpPr>
            <p:nvPr/>
          </p:nvSpPr>
          <p:spPr bwMode="auto">
            <a:xfrm>
              <a:off x="6878" y="4166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0" name="Line 134"/>
            <p:cNvSpPr>
              <a:spLocks noChangeShapeType="1"/>
            </p:cNvSpPr>
            <p:nvPr/>
          </p:nvSpPr>
          <p:spPr bwMode="auto">
            <a:xfrm>
              <a:off x="6878" y="4305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1" name="Line 135"/>
            <p:cNvSpPr>
              <a:spLocks noChangeShapeType="1"/>
            </p:cNvSpPr>
            <p:nvPr/>
          </p:nvSpPr>
          <p:spPr bwMode="auto">
            <a:xfrm>
              <a:off x="4196" y="4723"/>
              <a:ext cx="4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2" name="Line 136"/>
            <p:cNvSpPr>
              <a:spLocks noChangeShapeType="1"/>
            </p:cNvSpPr>
            <p:nvPr/>
          </p:nvSpPr>
          <p:spPr bwMode="auto">
            <a:xfrm>
              <a:off x="4196" y="4863"/>
              <a:ext cx="4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3" name="Line 137"/>
            <p:cNvSpPr>
              <a:spLocks noChangeShapeType="1"/>
            </p:cNvSpPr>
            <p:nvPr/>
          </p:nvSpPr>
          <p:spPr bwMode="auto">
            <a:xfrm>
              <a:off x="4196" y="5002"/>
              <a:ext cx="4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4" name="Line 138"/>
            <p:cNvSpPr>
              <a:spLocks noChangeShapeType="1"/>
            </p:cNvSpPr>
            <p:nvPr/>
          </p:nvSpPr>
          <p:spPr bwMode="auto">
            <a:xfrm>
              <a:off x="4196" y="6117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5" name="Line 139"/>
            <p:cNvSpPr>
              <a:spLocks noChangeShapeType="1"/>
            </p:cNvSpPr>
            <p:nvPr/>
          </p:nvSpPr>
          <p:spPr bwMode="auto">
            <a:xfrm>
              <a:off x="4196" y="6256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6" name="Line 140"/>
            <p:cNvSpPr>
              <a:spLocks noChangeShapeType="1"/>
            </p:cNvSpPr>
            <p:nvPr/>
          </p:nvSpPr>
          <p:spPr bwMode="auto">
            <a:xfrm>
              <a:off x="4196" y="6396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7" name="Line 141"/>
            <p:cNvSpPr>
              <a:spLocks noChangeShapeType="1"/>
            </p:cNvSpPr>
            <p:nvPr/>
          </p:nvSpPr>
          <p:spPr bwMode="auto">
            <a:xfrm>
              <a:off x="6737" y="6117"/>
              <a:ext cx="4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8" name="Line 142"/>
            <p:cNvSpPr>
              <a:spLocks noChangeShapeType="1"/>
            </p:cNvSpPr>
            <p:nvPr/>
          </p:nvSpPr>
          <p:spPr bwMode="auto">
            <a:xfrm>
              <a:off x="6737" y="6256"/>
              <a:ext cx="4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9" name="Line 143"/>
            <p:cNvSpPr>
              <a:spLocks noChangeShapeType="1"/>
            </p:cNvSpPr>
            <p:nvPr/>
          </p:nvSpPr>
          <p:spPr bwMode="auto">
            <a:xfrm>
              <a:off x="6737" y="6396"/>
              <a:ext cx="4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0" name="Line 144"/>
            <p:cNvSpPr>
              <a:spLocks noChangeShapeType="1"/>
            </p:cNvSpPr>
            <p:nvPr/>
          </p:nvSpPr>
          <p:spPr bwMode="auto">
            <a:xfrm>
              <a:off x="7302" y="5420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1" name="Line 145"/>
            <p:cNvSpPr>
              <a:spLocks noChangeShapeType="1"/>
            </p:cNvSpPr>
            <p:nvPr/>
          </p:nvSpPr>
          <p:spPr bwMode="auto">
            <a:xfrm>
              <a:off x="7302" y="5559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2" name="Line 146"/>
            <p:cNvSpPr>
              <a:spLocks noChangeShapeType="1"/>
            </p:cNvSpPr>
            <p:nvPr/>
          </p:nvSpPr>
          <p:spPr bwMode="auto">
            <a:xfrm>
              <a:off x="7302" y="5699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3" name="Line 147"/>
            <p:cNvSpPr>
              <a:spLocks noChangeShapeType="1"/>
            </p:cNvSpPr>
            <p:nvPr/>
          </p:nvSpPr>
          <p:spPr bwMode="auto">
            <a:xfrm>
              <a:off x="6737" y="4863"/>
              <a:ext cx="42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4" name="Line 148"/>
            <p:cNvSpPr>
              <a:spLocks noChangeShapeType="1"/>
            </p:cNvSpPr>
            <p:nvPr/>
          </p:nvSpPr>
          <p:spPr bwMode="auto">
            <a:xfrm>
              <a:off x="6737" y="5002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5" name="Line 149"/>
            <p:cNvSpPr>
              <a:spLocks noChangeShapeType="1"/>
            </p:cNvSpPr>
            <p:nvPr/>
          </p:nvSpPr>
          <p:spPr bwMode="auto">
            <a:xfrm>
              <a:off x="6737" y="5141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6" name="Line 150"/>
            <p:cNvSpPr>
              <a:spLocks noChangeShapeType="1"/>
            </p:cNvSpPr>
            <p:nvPr/>
          </p:nvSpPr>
          <p:spPr bwMode="auto">
            <a:xfrm>
              <a:off x="5325" y="5141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7" name="Line 151"/>
            <p:cNvSpPr>
              <a:spLocks noChangeShapeType="1"/>
            </p:cNvSpPr>
            <p:nvPr/>
          </p:nvSpPr>
          <p:spPr bwMode="auto">
            <a:xfrm>
              <a:off x="5325" y="5281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8" name="Line 152"/>
            <p:cNvSpPr>
              <a:spLocks noChangeShapeType="1"/>
            </p:cNvSpPr>
            <p:nvPr/>
          </p:nvSpPr>
          <p:spPr bwMode="auto">
            <a:xfrm>
              <a:off x="5325" y="5420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9" name="Line 153"/>
            <p:cNvSpPr>
              <a:spLocks noChangeShapeType="1"/>
            </p:cNvSpPr>
            <p:nvPr/>
          </p:nvSpPr>
          <p:spPr bwMode="auto">
            <a:xfrm flipV="1">
              <a:off x="5466" y="5559"/>
              <a:ext cx="15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0" name="Freeform 154"/>
            <p:cNvSpPr>
              <a:spLocks/>
            </p:cNvSpPr>
            <p:nvPr/>
          </p:nvSpPr>
          <p:spPr bwMode="auto">
            <a:xfrm>
              <a:off x="5475" y="4449"/>
              <a:ext cx="996" cy="418"/>
            </a:xfrm>
            <a:custGeom>
              <a:avLst/>
              <a:gdLst>
                <a:gd name="T0" fmla="*/ 0 w 1215"/>
                <a:gd name="T1" fmla="*/ 0 h 570"/>
                <a:gd name="T2" fmla="*/ 1215 w 1215"/>
                <a:gd name="T3" fmla="*/ 570 h 570"/>
                <a:gd name="T4" fmla="*/ 0 60000 65536"/>
                <a:gd name="T5" fmla="*/ 0 60000 65536"/>
                <a:gd name="T6" fmla="*/ 0 w 1215"/>
                <a:gd name="T7" fmla="*/ 0 h 570"/>
                <a:gd name="T8" fmla="*/ 1215 w 1215"/>
                <a:gd name="T9" fmla="*/ 570 h 5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15" h="570">
                  <a:moveTo>
                    <a:pt x="0" y="0"/>
                  </a:moveTo>
                  <a:lnTo>
                    <a:pt x="1215" y="57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1" name="Freeform 155"/>
            <p:cNvSpPr>
              <a:spLocks/>
            </p:cNvSpPr>
            <p:nvPr/>
          </p:nvSpPr>
          <p:spPr bwMode="auto">
            <a:xfrm>
              <a:off x="4792" y="4867"/>
              <a:ext cx="1666" cy="1284"/>
            </a:xfrm>
            <a:custGeom>
              <a:avLst/>
              <a:gdLst>
                <a:gd name="T0" fmla="*/ 2034 w 2034"/>
                <a:gd name="T1" fmla="*/ 0 h 1750"/>
                <a:gd name="T2" fmla="*/ 0 w 2034"/>
                <a:gd name="T3" fmla="*/ 1750 h 1750"/>
                <a:gd name="T4" fmla="*/ 0 60000 65536"/>
                <a:gd name="T5" fmla="*/ 0 60000 65536"/>
                <a:gd name="T6" fmla="*/ 0 w 2034"/>
                <a:gd name="T7" fmla="*/ 0 h 1750"/>
                <a:gd name="T8" fmla="*/ 2034 w 2034"/>
                <a:gd name="T9" fmla="*/ 1750 h 17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34" h="1750">
                  <a:moveTo>
                    <a:pt x="2034" y="0"/>
                  </a:moveTo>
                  <a:lnTo>
                    <a:pt x="0" y="175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2" name="Freeform 156"/>
            <p:cNvSpPr>
              <a:spLocks/>
            </p:cNvSpPr>
            <p:nvPr/>
          </p:nvSpPr>
          <p:spPr bwMode="auto">
            <a:xfrm>
              <a:off x="5451" y="4427"/>
              <a:ext cx="1553" cy="1162"/>
            </a:xfrm>
            <a:custGeom>
              <a:avLst/>
              <a:gdLst>
                <a:gd name="T0" fmla="*/ 0 w 1896"/>
                <a:gd name="T1" fmla="*/ 0 h 1584"/>
                <a:gd name="T2" fmla="*/ 1896 w 1896"/>
                <a:gd name="T3" fmla="*/ 1584 h 1584"/>
                <a:gd name="T4" fmla="*/ 0 60000 65536"/>
                <a:gd name="T5" fmla="*/ 0 60000 65536"/>
                <a:gd name="T6" fmla="*/ 0 w 1896"/>
                <a:gd name="T7" fmla="*/ 0 h 1584"/>
                <a:gd name="T8" fmla="*/ 1896 w 1896"/>
                <a:gd name="T9" fmla="*/ 1584 h 15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96" h="1584">
                  <a:moveTo>
                    <a:pt x="0" y="0"/>
                  </a:moveTo>
                  <a:lnTo>
                    <a:pt x="1896" y="1584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3" name="Freeform 157"/>
            <p:cNvSpPr>
              <a:spLocks/>
            </p:cNvSpPr>
            <p:nvPr/>
          </p:nvSpPr>
          <p:spPr bwMode="auto">
            <a:xfrm>
              <a:off x="4940" y="4449"/>
              <a:ext cx="511" cy="1668"/>
            </a:xfrm>
            <a:custGeom>
              <a:avLst/>
              <a:gdLst>
                <a:gd name="T0" fmla="*/ 623 w 623"/>
                <a:gd name="T1" fmla="*/ 0 h 2273"/>
                <a:gd name="T2" fmla="*/ 0 w 623"/>
                <a:gd name="T3" fmla="*/ 2273 h 2273"/>
                <a:gd name="T4" fmla="*/ 0 60000 65536"/>
                <a:gd name="T5" fmla="*/ 0 60000 65536"/>
                <a:gd name="T6" fmla="*/ 0 w 623"/>
                <a:gd name="T7" fmla="*/ 0 h 2273"/>
                <a:gd name="T8" fmla="*/ 623 w 623"/>
                <a:gd name="T9" fmla="*/ 2273 h 2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3" h="2273">
                  <a:moveTo>
                    <a:pt x="623" y="0"/>
                  </a:moveTo>
                  <a:lnTo>
                    <a:pt x="0" y="2273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4" name="Freeform 158"/>
            <p:cNvSpPr>
              <a:spLocks/>
            </p:cNvSpPr>
            <p:nvPr/>
          </p:nvSpPr>
          <p:spPr bwMode="auto">
            <a:xfrm>
              <a:off x="6434" y="4867"/>
              <a:ext cx="570" cy="722"/>
            </a:xfrm>
            <a:custGeom>
              <a:avLst/>
              <a:gdLst>
                <a:gd name="T0" fmla="*/ 0 w 696"/>
                <a:gd name="T1" fmla="*/ 0 h 984"/>
                <a:gd name="T2" fmla="*/ 696 w 696"/>
                <a:gd name="T3" fmla="*/ 984 h 984"/>
                <a:gd name="T4" fmla="*/ 0 60000 65536"/>
                <a:gd name="T5" fmla="*/ 0 60000 65536"/>
                <a:gd name="T6" fmla="*/ 0 w 696"/>
                <a:gd name="T7" fmla="*/ 0 h 984"/>
                <a:gd name="T8" fmla="*/ 696 w 696"/>
                <a:gd name="T9" fmla="*/ 984 h 9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6" h="984">
                  <a:moveTo>
                    <a:pt x="0" y="0"/>
                  </a:moveTo>
                  <a:lnTo>
                    <a:pt x="696" y="984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5" name="Freeform 159"/>
            <p:cNvSpPr>
              <a:spLocks/>
            </p:cNvSpPr>
            <p:nvPr/>
          </p:nvSpPr>
          <p:spPr bwMode="auto">
            <a:xfrm>
              <a:off x="4886" y="5572"/>
              <a:ext cx="2125" cy="528"/>
            </a:xfrm>
            <a:custGeom>
              <a:avLst/>
              <a:gdLst>
                <a:gd name="T0" fmla="*/ 0 w 2595"/>
                <a:gd name="T1" fmla="*/ 719 h 719"/>
                <a:gd name="T2" fmla="*/ 2595 w 2595"/>
                <a:gd name="T3" fmla="*/ 0 h 719"/>
                <a:gd name="T4" fmla="*/ 0 60000 65536"/>
                <a:gd name="T5" fmla="*/ 0 60000 65536"/>
                <a:gd name="T6" fmla="*/ 0 w 2595"/>
                <a:gd name="T7" fmla="*/ 0 h 719"/>
                <a:gd name="T8" fmla="*/ 2595 w 2595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95" h="719">
                  <a:moveTo>
                    <a:pt x="0" y="719"/>
                  </a:moveTo>
                  <a:lnTo>
                    <a:pt x="2595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60"/>
          <p:cNvGrpSpPr>
            <a:grpSpLocks noChangeAspect="1"/>
          </p:cNvGrpSpPr>
          <p:nvPr/>
        </p:nvGrpSpPr>
        <p:grpSpPr bwMode="auto">
          <a:xfrm>
            <a:off x="0" y="1916113"/>
            <a:ext cx="4000500" cy="2057400"/>
            <a:chOff x="2948" y="-122"/>
            <a:chExt cx="6284" cy="3148"/>
          </a:xfrm>
        </p:grpSpPr>
        <p:sp>
          <p:nvSpPr>
            <p:cNvPr id="14345" name="AutoShape 161"/>
            <p:cNvSpPr>
              <a:spLocks noChangeAspect="1" noChangeArrowheads="1"/>
            </p:cNvSpPr>
            <p:nvPr/>
          </p:nvSpPr>
          <p:spPr bwMode="auto">
            <a:xfrm>
              <a:off x="2948" y="-122"/>
              <a:ext cx="6284" cy="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Text Box 162"/>
            <p:cNvSpPr txBox="1">
              <a:spLocks noChangeArrowheads="1"/>
            </p:cNvSpPr>
            <p:nvPr/>
          </p:nvSpPr>
          <p:spPr bwMode="auto">
            <a:xfrm>
              <a:off x="5521" y="1654"/>
              <a:ext cx="1133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000000"/>
                  </a:solidFill>
                  <a:latin typeface="Arial" charset="0"/>
                </a:rPr>
                <a:t>север</a:t>
              </a:r>
              <a:endParaRPr lang="ru-RU" sz="1800">
                <a:latin typeface="Arial" charset="0"/>
              </a:endParaRPr>
            </a:p>
          </p:txBody>
        </p:sp>
        <p:sp>
          <p:nvSpPr>
            <p:cNvPr id="14347" name="Text Box 163"/>
            <p:cNvSpPr txBox="1">
              <a:spLocks noChangeArrowheads="1"/>
            </p:cNvSpPr>
            <p:nvPr/>
          </p:nvSpPr>
          <p:spPr bwMode="auto">
            <a:xfrm>
              <a:off x="4674" y="2351"/>
              <a:ext cx="1013" cy="4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000000"/>
                  </a:solidFill>
                  <a:latin typeface="Arial" charset="0"/>
                </a:rPr>
                <a:t>надир</a:t>
              </a:r>
              <a:endParaRPr lang="ru-RU" sz="1800">
                <a:latin typeface="Arial" charset="0"/>
              </a:endParaRPr>
            </a:p>
          </p:txBody>
        </p:sp>
        <p:sp>
          <p:nvSpPr>
            <p:cNvPr id="14348" name="Text Box 164"/>
            <p:cNvSpPr txBox="1">
              <a:spLocks noChangeArrowheads="1"/>
            </p:cNvSpPr>
            <p:nvPr/>
          </p:nvSpPr>
          <p:spPr bwMode="auto">
            <a:xfrm>
              <a:off x="4674" y="261"/>
              <a:ext cx="1013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000000"/>
                  </a:solidFill>
                  <a:latin typeface="Arial" charset="0"/>
                </a:rPr>
                <a:t>зенит</a:t>
              </a:r>
              <a:endParaRPr lang="ru-RU" sz="1800">
                <a:latin typeface="Arial" charset="0"/>
              </a:endParaRPr>
            </a:p>
          </p:txBody>
        </p:sp>
        <p:sp>
          <p:nvSpPr>
            <p:cNvPr id="14349" name="Text Box 165"/>
            <p:cNvSpPr txBox="1">
              <a:spLocks noChangeArrowheads="1"/>
            </p:cNvSpPr>
            <p:nvPr/>
          </p:nvSpPr>
          <p:spPr bwMode="auto">
            <a:xfrm>
              <a:off x="2979" y="1515"/>
              <a:ext cx="1258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000000"/>
                  </a:solidFill>
                  <a:latin typeface="Arial" charset="0"/>
                </a:rPr>
                <a:t>восток</a:t>
              </a:r>
              <a:endParaRPr lang="ru-RU" sz="1800">
                <a:latin typeface="Arial" charset="0"/>
              </a:endParaRPr>
            </a:p>
          </p:txBody>
        </p:sp>
        <p:sp>
          <p:nvSpPr>
            <p:cNvPr id="14350" name="Text Box 166"/>
            <p:cNvSpPr txBox="1">
              <a:spLocks noChangeArrowheads="1"/>
            </p:cNvSpPr>
            <p:nvPr/>
          </p:nvSpPr>
          <p:spPr bwMode="auto">
            <a:xfrm>
              <a:off x="4025" y="996"/>
              <a:ext cx="744" cy="4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000000"/>
                  </a:solidFill>
                  <a:latin typeface="Arial" charset="0"/>
                </a:rPr>
                <a:t>юг</a:t>
              </a:r>
              <a:endParaRPr lang="ru-RU" sz="1800">
                <a:latin typeface="Arial" charset="0"/>
              </a:endParaRPr>
            </a:p>
          </p:txBody>
        </p:sp>
        <p:sp>
          <p:nvSpPr>
            <p:cNvPr id="14351" name="Line 167"/>
            <p:cNvSpPr>
              <a:spLocks noChangeShapeType="1"/>
            </p:cNvSpPr>
            <p:nvPr/>
          </p:nvSpPr>
          <p:spPr bwMode="auto">
            <a:xfrm>
              <a:off x="4250" y="1655"/>
              <a:ext cx="113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Line 168"/>
            <p:cNvSpPr>
              <a:spLocks noChangeShapeType="1"/>
            </p:cNvSpPr>
            <p:nvPr/>
          </p:nvSpPr>
          <p:spPr bwMode="auto">
            <a:xfrm flipV="1">
              <a:off x="4250" y="1376"/>
              <a:ext cx="565" cy="2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169"/>
            <p:cNvSpPr>
              <a:spLocks noChangeShapeType="1"/>
            </p:cNvSpPr>
            <p:nvPr/>
          </p:nvSpPr>
          <p:spPr bwMode="auto">
            <a:xfrm flipV="1">
              <a:off x="5380" y="1376"/>
              <a:ext cx="565" cy="27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Line 170"/>
            <p:cNvSpPr>
              <a:spLocks noChangeShapeType="1"/>
            </p:cNvSpPr>
            <p:nvPr/>
          </p:nvSpPr>
          <p:spPr bwMode="auto">
            <a:xfrm flipH="1">
              <a:off x="4815" y="1376"/>
              <a:ext cx="11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Line 171"/>
            <p:cNvSpPr>
              <a:spLocks noChangeShapeType="1"/>
            </p:cNvSpPr>
            <p:nvPr/>
          </p:nvSpPr>
          <p:spPr bwMode="auto">
            <a:xfrm>
              <a:off x="4815" y="1376"/>
              <a:ext cx="565" cy="27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172"/>
            <p:cNvSpPr>
              <a:spLocks/>
            </p:cNvSpPr>
            <p:nvPr/>
          </p:nvSpPr>
          <p:spPr bwMode="auto">
            <a:xfrm>
              <a:off x="3799" y="1312"/>
              <a:ext cx="2459" cy="406"/>
            </a:xfrm>
            <a:custGeom>
              <a:avLst/>
              <a:gdLst>
                <a:gd name="T0" fmla="*/ 0 w 3135"/>
                <a:gd name="T1" fmla="*/ 525 h 525"/>
                <a:gd name="T2" fmla="*/ 3135 w 3135"/>
                <a:gd name="T3" fmla="*/ 0 h 525"/>
                <a:gd name="T4" fmla="*/ 0 60000 65536"/>
                <a:gd name="T5" fmla="*/ 0 60000 65536"/>
                <a:gd name="T6" fmla="*/ 0 w 3135"/>
                <a:gd name="T7" fmla="*/ 0 h 525"/>
                <a:gd name="T8" fmla="*/ 3135 w 3135"/>
                <a:gd name="T9" fmla="*/ 525 h 5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35" h="525">
                  <a:moveTo>
                    <a:pt x="0" y="525"/>
                  </a:moveTo>
                  <a:lnTo>
                    <a:pt x="3135" y="0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Line 173"/>
            <p:cNvSpPr>
              <a:spLocks noChangeShapeType="1"/>
            </p:cNvSpPr>
            <p:nvPr/>
          </p:nvSpPr>
          <p:spPr bwMode="auto">
            <a:xfrm flipH="1">
              <a:off x="5098" y="540"/>
              <a:ext cx="1" cy="19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Line 174"/>
            <p:cNvSpPr>
              <a:spLocks noChangeShapeType="1"/>
            </p:cNvSpPr>
            <p:nvPr/>
          </p:nvSpPr>
          <p:spPr bwMode="auto">
            <a:xfrm flipV="1">
              <a:off x="4250" y="818"/>
              <a:ext cx="848" cy="83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Line 175"/>
            <p:cNvSpPr>
              <a:spLocks noChangeShapeType="1"/>
            </p:cNvSpPr>
            <p:nvPr/>
          </p:nvSpPr>
          <p:spPr bwMode="auto">
            <a:xfrm>
              <a:off x="5098" y="818"/>
              <a:ext cx="282" cy="83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Line 176"/>
            <p:cNvSpPr>
              <a:spLocks noChangeShapeType="1"/>
            </p:cNvSpPr>
            <p:nvPr/>
          </p:nvSpPr>
          <p:spPr bwMode="auto">
            <a:xfrm>
              <a:off x="5098" y="818"/>
              <a:ext cx="847" cy="55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Line 177"/>
            <p:cNvSpPr>
              <a:spLocks noChangeShapeType="1"/>
            </p:cNvSpPr>
            <p:nvPr/>
          </p:nvSpPr>
          <p:spPr bwMode="auto">
            <a:xfrm flipH="1">
              <a:off x="4815" y="818"/>
              <a:ext cx="283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Line 178"/>
            <p:cNvSpPr>
              <a:spLocks noChangeShapeType="1"/>
            </p:cNvSpPr>
            <p:nvPr/>
          </p:nvSpPr>
          <p:spPr bwMode="auto">
            <a:xfrm>
              <a:off x="4250" y="1655"/>
              <a:ext cx="848" cy="55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Line 179"/>
            <p:cNvSpPr>
              <a:spLocks noChangeShapeType="1"/>
            </p:cNvSpPr>
            <p:nvPr/>
          </p:nvSpPr>
          <p:spPr bwMode="auto">
            <a:xfrm flipV="1">
              <a:off x="5098" y="1655"/>
              <a:ext cx="282" cy="55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Line 180"/>
            <p:cNvSpPr>
              <a:spLocks noChangeShapeType="1"/>
            </p:cNvSpPr>
            <p:nvPr/>
          </p:nvSpPr>
          <p:spPr bwMode="auto">
            <a:xfrm flipV="1">
              <a:off x="5098" y="1376"/>
              <a:ext cx="847" cy="8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Line 181"/>
            <p:cNvSpPr>
              <a:spLocks noChangeShapeType="1"/>
            </p:cNvSpPr>
            <p:nvPr/>
          </p:nvSpPr>
          <p:spPr bwMode="auto">
            <a:xfrm>
              <a:off x="4815" y="1376"/>
              <a:ext cx="283" cy="8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Text Box 182"/>
            <p:cNvSpPr txBox="1">
              <a:spLocks noChangeArrowheads="1"/>
            </p:cNvSpPr>
            <p:nvPr/>
          </p:nvSpPr>
          <p:spPr bwMode="auto">
            <a:xfrm>
              <a:off x="6000" y="1236"/>
              <a:ext cx="1074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000000"/>
                  </a:solidFill>
                  <a:latin typeface="Arial" charset="0"/>
                </a:rPr>
                <a:t>запад</a:t>
              </a:r>
              <a:endParaRPr lang="ru-RU" sz="1800">
                <a:latin typeface="Arial" charset="0"/>
              </a:endParaRPr>
            </a:p>
          </p:txBody>
        </p:sp>
        <p:sp>
          <p:nvSpPr>
            <p:cNvPr id="14367" name="Oval 183"/>
            <p:cNvSpPr>
              <a:spLocks noChangeArrowheads="1"/>
            </p:cNvSpPr>
            <p:nvPr/>
          </p:nvSpPr>
          <p:spPr bwMode="auto">
            <a:xfrm rot="-926237">
              <a:off x="7095" y="1152"/>
              <a:ext cx="1384" cy="6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Freeform 184"/>
            <p:cNvSpPr>
              <a:spLocks/>
            </p:cNvSpPr>
            <p:nvPr/>
          </p:nvSpPr>
          <p:spPr bwMode="auto">
            <a:xfrm>
              <a:off x="7824" y="411"/>
              <a:ext cx="32" cy="1932"/>
            </a:xfrm>
            <a:custGeom>
              <a:avLst/>
              <a:gdLst>
                <a:gd name="T0" fmla="*/ 0 w 45"/>
                <a:gd name="T1" fmla="*/ 0 h 2881"/>
                <a:gd name="T2" fmla="*/ 45 w 45"/>
                <a:gd name="T3" fmla="*/ 2881 h 2881"/>
                <a:gd name="T4" fmla="*/ 0 60000 65536"/>
                <a:gd name="T5" fmla="*/ 0 60000 65536"/>
                <a:gd name="T6" fmla="*/ 0 w 45"/>
                <a:gd name="T7" fmla="*/ 0 h 2881"/>
                <a:gd name="T8" fmla="*/ 45 w 45"/>
                <a:gd name="T9" fmla="*/ 2881 h 28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2881">
                  <a:moveTo>
                    <a:pt x="0" y="0"/>
                  </a:moveTo>
                  <a:lnTo>
                    <a:pt x="45" y="2881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Line 185"/>
            <p:cNvSpPr>
              <a:spLocks noChangeShapeType="1"/>
            </p:cNvSpPr>
            <p:nvPr/>
          </p:nvSpPr>
          <p:spPr bwMode="auto">
            <a:xfrm flipV="1">
              <a:off x="6844" y="1031"/>
              <a:ext cx="1885" cy="8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Line 186"/>
            <p:cNvSpPr>
              <a:spLocks noChangeShapeType="1"/>
            </p:cNvSpPr>
            <p:nvPr/>
          </p:nvSpPr>
          <p:spPr bwMode="auto">
            <a:xfrm>
              <a:off x="7347" y="910"/>
              <a:ext cx="1005" cy="10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Arc 187"/>
            <p:cNvSpPr>
              <a:spLocks/>
            </p:cNvSpPr>
            <p:nvPr/>
          </p:nvSpPr>
          <p:spPr bwMode="auto">
            <a:xfrm flipV="1">
              <a:off x="7347" y="307"/>
              <a:ext cx="754" cy="865"/>
            </a:xfrm>
            <a:custGeom>
              <a:avLst/>
              <a:gdLst>
                <a:gd name="T0" fmla="*/ 333 w 21600"/>
                <a:gd name="T1" fmla="*/ 0 h 19383"/>
                <a:gd name="T2" fmla="*/ 754 w 21600"/>
                <a:gd name="T3" fmla="*/ 864 h 19383"/>
                <a:gd name="T4" fmla="*/ 0 w 21600"/>
                <a:gd name="T5" fmla="*/ 865 h 193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383"/>
                <a:gd name="T11" fmla="*/ 21600 w 21600"/>
                <a:gd name="T12" fmla="*/ 19383 h 193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383" fill="none" extrusionOk="0">
                  <a:moveTo>
                    <a:pt x="9532" y="-1"/>
                  </a:moveTo>
                  <a:cubicBezTo>
                    <a:pt x="16914" y="3630"/>
                    <a:pt x="21593" y="11139"/>
                    <a:pt x="21599" y="19367"/>
                  </a:cubicBezTo>
                </a:path>
                <a:path w="21600" h="19383" stroke="0" extrusionOk="0">
                  <a:moveTo>
                    <a:pt x="9532" y="-1"/>
                  </a:moveTo>
                  <a:cubicBezTo>
                    <a:pt x="16914" y="3630"/>
                    <a:pt x="21593" y="11139"/>
                    <a:pt x="21599" y="19367"/>
                  </a:cubicBezTo>
                  <a:lnTo>
                    <a:pt x="0" y="19383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Arc 188"/>
            <p:cNvSpPr>
              <a:spLocks/>
            </p:cNvSpPr>
            <p:nvPr/>
          </p:nvSpPr>
          <p:spPr bwMode="auto">
            <a:xfrm>
              <a:off x="7850" y="-56"/>
              <a:ext cx="252" cy="494"/>
            </a:xfrm>
            <a:custGeom>
              <a:avLst/>
              <a:gdLst>
                <a:gd name="T0" fmla="*/ 0 w 43200"/>
                <a:gd name="T1" fmla="*/ 494 h 22066"/>
                <a:gd name="T2" fmla="*/ 252 w 43200"/>
                <a:gd name="T3" fmla="*/ 484 h 22066"/>
                <a:gd name="T4" fmla="*/ 126 w 43200"/>
                <a:gd name="T5" fmla="*/ 484 h 2206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066"/>
                <a:gd name="T11" fmla="*/ 43200 w 43200"/>
                <a:gd name="T12" fmla="*/ 22066 h 22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066" fill="none" extrusionOk="0">
                  <a:moveTo>
                    <a:pt x="5" y="22065"/>
                  </a:moveTo>
                  <a:cubicBezTo>
                    <a:pt x="1" y="21910"/>
                    <a:pt x="0" y="217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066" stroke="0" extrusionOk="0">
                  <a:moveTo>
                    <a:pt x="5" y="22065"/>
                  </a:moveTo>
                  <a:cubicBezTo>
                    <a:pt x="1" y="21910"/>
                    <a:pt x="0" y="217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Arc 189"/>
            <p:cNvSpPr>
              <a:spLocks/>
            </p:cNvSpPr>
            <p:nvPr/>
          </p:nvSpPr>
          <p:spPr bwMode="auto">
            <a:xfrm flipV="1">
              <a:off x="7598" y="2359"/>
              <a:ext cx="252" cy="494"/>
            </a:xfrm>
            <a:custGeom>
              <a:avLst/>
              <a:gdLst>
                <a:gd name="T0" fmla="*/ 0 w 43200"/>
                <a:gd name="T1" fmla="*/ 494 h 22066"/>
                <a:gd name="T2" fmla="*/ 252 w 43200"/>
                <a:gd name="T3" fmla="*/ 484 h 22066"/>
                <a:gd name="T4" fmla="*/ 126 w 43200"/>
                <a:gd name="T5" fmla="*/ 484 h 2206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066"/>
                <a:gd name="T11" fmla="*/ 43200 w 43200"/>
                <a:gd name="T12" fmla="*/ 22066 h 22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066" fill="none" extrusionOk="0">
                  <a:moveTo>
                    <a:pt x="5" y="22065"/>
                  </a:moveTo>
                  <a:cubicBezTo>
                    <a:pt x="1" y="21910"/>
                    <a:pt x="0" y="217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066" stroke="0" extrusionOk="0">
                  <a:moveTo>
                    <a:pt x="5" y="22065"/>
                  </a:moveTo>
                  <a:cubicBezTo>
                    <a:pt x="1" y="21910"/>
                    <a:pt x="0" y="217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Arc 190"/>
            <p:cNvSpPr>
              <a:spLocks/>
            </p:cNvSpPr>
            <p:nvPr/>
          </p:nvSpPr>
          <p:spPr bwMode="auto">
            <a:xfrm flipH="1">
              <a:off x="7598" y="1272"/>
              <a:ext cx="881" cy="1108"/>
            </a:xfrm>
            <a:custGeom>
              <a:avLst/>
              <a:gdLst>
                <a:gd name="T0" fmla="*/ 380 w 21600"/>
                <a:gd name="T1" fmla="*/ 0 h 19493"/>
                <a:gd name="T2" fmla="*/ 881 w 21600"/>
                <a:gd name="T3" fmla="*/ 1107 h 19493"/>
                <a:gd name="T4" fmla="*/ 0 w 21600"/>
                <a:gd name="T5" fmla="*/ 1108 h 194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493"/>
                <a:gd name="T11" fmla="*/ 21600 w 21600"/>
                <a:gd name="T12" fmla="*/ 19493 h 19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493" fill="none" extrusionOk="0">
                  <a:moveTo>
                    <a:pt x="9304" y="0"/>
                  </a:moveTo>
                  <a:cubicBezTo>
                    <a:pt x="16811" y="3583"/>
                    <a:pt x="21593" y="11158"/>
                    <a:pt x="21599" y="19477"/>
                  </a:cubicBezTo>
                </a:path>
                <a:path w="21600" h="19493" stroke="0" extrusionOk="0">
                  <a:moveTo>
                    <a:pt x="9304" y="0"/>
                  </a:moveTo>
                  <a:cubicBezTo>
                    <a:pt x="16811" y="3583"/>
                    <a:pt x="21593" y="11158"/>
                    <a:pt x="21599" y="19477"/>
                  </a:cubicBezTo>
                  <a:lnTo>
                    <a:pt x="0" y="19493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Freeform 191"/>
            <p:cNvSpPr>
              <a:spLocks/>
            </p:cNvSpPr>
            <p:nvPr/>
          </p:nvSpPr>
          <p:spPr bwMode="auto">
            <a:xfrm>
              <a:off x="7844" y="307"/>
              <a:ext cx="6" cy="479"/>
            </a:xfrm>
            <a:custGeom>
              <a:avLst/>
              <a:gdLst>
                <a:gd name="T0" fmla="*/ 7 w 7"/>
                <a:gd name="T1" fmla="*/ 0 h 507"/>
                <a:gd name="T2" fmla="*/ 0 w 7"/>
                <a:gd name="T3" fmla="*/ 507 h 507"/>
                <a:gd name="T4" fmla="*/ 0 60000 65536"/>
                <a:gd name="T5" fmla="*/ 0 60000 65536"/>
                <a:gd name="T6" fmla="*/ 0 w 7"/>
                <a:gd name="T7" fmla="*/ 0 h 507"/>
                <a:gd name="T8" fmla="*/ 7 w 7"/>
                <a:gd name="T9" fmla="*/ 507 h 5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507">
                  <a:moveTo>
                    <a:pt x="7" y="0"/>
                  </a:moveTo>
                  <a:lnTo>
                    <a:pt x="0" y="507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Line 192"/>
            <p:cNvSpPr>
              <a:spLocks noChangeShapeType="1"/>
            </p:cNvSpPr>
            <p:nvPr/>
          </p:nvSpPr>
          <p:spPr bwMode="auto">
            <a:xfrm flipH="1">
              <a:off x="7850" y="1996"/>
              <a:ext cx="1" cy="48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Line 193"/>
            <p:cNvSpPr>
              <a:spLocks noChangeShapeType="1"/>
            </p:cNvSpPr>
            <p:nvPr/>
          </p:nvSpPr>
          <p:spPr bwMode="auto">
            <a:xfrm flipV="1">
              <a:off x="7095" y="1393"/>
              <a:ext cx="126" cy="24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Arc 194"/>
            <p:cNvSpPr>
              <a:spLocks/>
            </p:cNvSpPr>
            <p:nvPr/>
          </p:nvSpPr>
          <p:spPr bwMode="auto">
            <a:xfrm rot="3921107">
              <a:off x="8196" y="1075"/>
              <a:ext cx="163" cy="378"/>
            </a:xfrm>
            <a:custGeom>
              <a:avLst/>
              <a:gdLst>
                <a:gd name="T0" fmla="*/ 0 w 28977"/>
                <a:gd name="T1" fmla="*/ 378 h 22066"/>
                <a:gd name="T2" fmla="*/ 163 w 28977"/>
                <a:gd name="T3" fmla="*/ 22 h 22066"/>
                <a:gd name="T4" fmla="*/ 122 w 28977"/>
                <a:gd name="T5" fmla="*/ 370 h 22066"/>
                <a:gd name="T6" fmla="*/ 0 60000 65536"/>
                <a:gd name="T7" fmla="*/ 0 60000 65536"/>
                <a:gd name="T8" fmla="*/ 0 60000 65536"/>
                <a:gd name="T9" fmla="*/ 0 w 28977"/>
                <a:gd name="T10" fmla="*/ 0 h 22066"/>
                <a:gd name="T11" fmla="*/ 28977 w 28977"/>
                <a:gd name="T12" fmla="*/ 22066 h 22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77" h="22066" fill="none" extrusionOk="0">
                  <a:moveTo>
                    <a:pt x="5" y="22065"/>
                  </a:moveTo>
                  <a:cubicBezTo>
                    <a:pt x="1" y="21910"/>
                    <a:pt x="0" y="217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115" y="-1"/>
                    <a:pt x="26612" y="439"/>
                    <a:pt x="28977" y="1298"/>
                  </a:cubicBezTo>
                </a:path>
                <a:path w="28977" h="22066" stroke="0" extrusionOk="0">
                  <a:moveTo>
                    <a:pt x="5" y="22065"/>
                  </a:moveTo>
                  <a:cubicBezTo>
                    <a:pt x="1" y="21910"/>
                    <a:pt x="0" y="217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115" y="-1"/>
                    <a:pt x="26612" y="439"/>
                    <a:pt x="28977" y="129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Freeform 195"/>
            <p:cNvSpPr>
              <a:spLocks/>
            </p:cNvSpPr>
            <p:nvPr/>
          </p:nvSpPr>
          <p:spPr bwMode="auto">
            <a:xfrm>
              <a:off x="7992" y="1196"/>
              <a:ext cx="262" cy="161"/>
            </a:xfrm>
            <a:custGeom>
              <a:avLst/>
              <a:gdLst>
                <a:gd name="T0" fmla="*/ 0 w 375"/>
                <a:gd name="T1" fmla="*/ 240 h 240"/>
                <a:gd name="T2" fmla="*/ 375 w 375"/>
                <a:gd name="T3" fmla="*/ 0 h 240"/>
                <a:gd name="T4" fmla="*/ 0 60000 65536"/>
                <a:gd name="T5" fmla="*/ 0 60000 65536"/>
                <a:gd name="T6" fmla="*/ 0 w 375"/>
                <a:gd name="T7" fmla="*/ 0 h 240"/>
                <a:gd name="T8" fmla="*/ 375 w 375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5" h="240">
                  <a:moveTo>
                    <a:pt x="0" y="240"/>
                  </a:moveTo>
                  <a:lnTo>
                    <a:pt x="375" y="0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342" name="Picture 196" descr="mso8A307"/>
          <p:cNvPicPr>
            <a:picLocks noChangeAspect="1" noChangeArrowheads="1"/>
          </p:cNvPicPr>
          <p:nvPr/>
        </p:nvPicPr>
        <p:blipFill>
          <a:blip r:embed="rId2">
            <a:lum bright="-18000" contrast="54000"/>
          </a:blip>
          <a:srcRect/>
          <a:stretch>
            <a:fillRect/>
          </a:stretch>
        </p:blipFill>
        <p:spPr bwMode="auto">
          <a:xfrm>
            <a:off x="179388" y="4292600"/>
            <a:ext cx="1943100" cy="1555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14343" name="Text Box 197"/>
          <p:cNvSpPr txBox="1">
            <a:spLocks noChangeArrowheads="1"/>
          </p:cNvSpPr>
          <p:nvPr/>
        </p:nvSpPr>
        <p:spPr bwMode="auto">
          <a:xfrm>
            <a:off x="3851275" y="2060575"/>
            <a:ext cx="52927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Космологическая модель сущности природы, первопорядка и человека</a:t>
            </a:r>
            <a:r>
              <a:rPr lang="ru-RU" sz="2000" b="1"/>
              <a:t>: спиральное развёртывание </a:t>
            </a:r>
            <a:r>
              <a:rPr lang="ru-RU" sz="2000" b="1">
                <a:solidFill>
                  <a:srgbClr val="FF0000"/>
                </a:solidFill>
              </a:rPr>
              <a:t>генетического кода Дао</a:t>
            </a:r>
            <a:r>
              <a:rPr lang="ru-RU" sz="2000" b="1"/>
              <a:t>: Восток-Юг-Зенит-Центр-Надир-Запад-Север-Восток.</a:t>
            </a:r>
            <a:r>
              <a:rPr lang="ru-RU" sz="2000"/>
              <a:t> </a:t>
            </a:r>
          </a:p>
        </p:txBody>
      </p:sp>
      <p:sp>
        <p:nvSpPr>
          <p:cNvPr id="14344" name="Text Box 198"/>
          <p:cNvSpPr txBox="1">
            <a:spLocks noChangeArrowheads="1"/>
          </p:cNvSpPr>
          <p:nvPr/>
        </p:nvSpPr>
        <p:spPr bwMode="auto">
          <a:xfrm>
            <a:off x="2124075" y="3933825"/>
            <a:ext cx="70199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“…</a:t>
            </a:r>
            <a:r>
              <a:rPr lang="ru-RU" sz="2000"/>
              <a:t>современная научная картина мира представляет наше бытие как </a:t>
            </a:r>
            <a:r>
              <a:rPr lang="ru-RU" sz="2000">
                <a:solidFill>
                  <a:srgbClr val="FF0000"/>
                </a:solidFill>
              </a:rPr>
              <a:t>информационно-управляемый материальный мир,</a:t>
            </a:r>
            <a:r>
              <a:rPr lang="ru-RU" sz="2000"/>
              <a:t> позволяющий  по своей структуре осуществлять его бесконечное познание любому своему разумному объекту… Мир управляется разумом, в том числе и нашим. Получается своеобразное </a:t>
            </a:r>
            <a:r>
              <a:rPr lang="ru-RU" sz="2000">
                <a:solidFill>
                  <a:srgbClr val="0000FF"/>
                </a:solidFill>
              </a:rPr>
              <a:t>многоуровневое самоуправление материальным миром, когда каждый уровень одновременно оказывается как божественным для низших уровней, так и соподчинённым Разумом на высших уровнях</a:t>
            </a:r>
            <a:r>
              <a:rPr lang="ru-RU" sz="1800"/>
              <a:t>”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3400" y="457200"/>
          <a:ext cx="7696200" cy="3447102"/>
        </p:xfrm>
        <a:graphic>
          <a:graphicData uri="http://schemas.openxmlformats.org/drawingml/2006/table">
            <a:tbl>
              <a:tblPr/>
              <a:tblGrid>
                <a:gridCol w="1323997"/>
                <a:gridCol w="1994353"/>
                <a:gridCol w="2188925"/>
                <a:gridCol w="2188925"/>
              </a:tblGrid>
              <a:tr h="32147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признаки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ядро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оболочка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симметрия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─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─   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52" name="TextBox 2"/>
          <p:cNvSpPr txBox="1">
            <a:spLocks noChangeArrowheads="1"/>
          </p:cNvSpPr>
          <p:nvPr/>
        </p:nvSpPr>
        <p:spPr bwMode="auto">
          <a:xfrm>
            <a:off x="0" y="4191000"/>
            <a:ext cx="86439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случае №1 из рассматриваемых восьми вариантов систем имеет место самый жёсткий порядок ─ упорядочивание проведено по всем трём параметрам. В случае №8 ─ самый полный беспорядок, хаос. Можно предположить, что для случаев №1 ─ №4, скорее всего, ядро (центр) обладает функцией упорядочивания, (регулирования, управления), для случаев же №6-№7 функция упорядочивания, (регулирования, управления) переходит к оболочке (границе, геометрической форме),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для случая №5  упорядоченность может быть задана только симметрией структуры системы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 t="27748" b="38890"/>
          <a:stretch>
            <a:fillRect/>
          </a:stretch>
        </p:blipFill>
        <p:spPr bwMode="auto">
          <a:xfrm>
            <a:off x="142844" y="214290"/>
            <a:ext cx="87868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14282" y="5286388"/>
            <a:ext cx="892971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А.Е. Лукьянов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…от гармонии прошлого к строящейся гармонии будущего и отношением с сопредельными философскими течениями.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 от живого символа-узора к графике-знаку и  от графического знака к  философскому слову Дао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285720" y="2428868"/>
            <a:ext cx="857256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Образное видение  развития Мироздания у древних китайцев связано не с параллельными как в классической философии изменениями идеального и материального начал, а именно с изменением двух начал в их совместности, во “вселенской пустоте-энергии”. Именно динамические характеристики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Цзы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отличают его от  Центров Мироздания из других концепций. 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“Вселенская пустота имеет горизонтально-вертикальную (перпендикулярную) энергетическую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натяжённость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напряжённость, называемую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инь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Горизонтальной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инь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присуща характеристика “прямизны”, а вертикальному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характеристика “волнообразности” (в плоском представлении – характеристики  “квадратности” и “округлости”, в объёмном представлении – характеристики “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кубичности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и “сферичности”). Вследствие разности таких характеристик при пересечении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инь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образуется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пульсирующий центр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цзы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soC272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30000" contrast="78000"/>
          </a:blip>
          <a:srcRect/>
          <a:stretch>
            <a:fillRect/>
          </a:stretch>
        </p:blipFill>
        <p:spPr>
          <a:xfrm>
            <a:off x="785786" y="285728"/>
            <a:ext cx="7286625" cy="3652837"/>
          </a:xfrm>
          <a:noFill/>
          <a:ln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95375" y="467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latin typeface="Aria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00200" y="460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latin typeface="Arial" pitchFamily="34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857752" y="4071942"/>
            <a:ext cx="3889375" cy="1584324"/>
            <a:chOff x="3642" y="3006"/>
            <a:chExt cx="6462" cy="2648"/>
          </a:xfrm>
        </p:grpSpPr>
        <p:sp>
          <p:nvSpPr>
            <p:cNvPr id="18438" name="AutoShape 6"/>
            <p:cNvSpPr>
              <a:spLocks noChangeAspect="1" noChangeArrowheads="1"/>
            </p:cNvSpPr>
            <p:nvPr/>
          </p:nvSpPr>
          <p:spPr bwMode="auto">
            <a:xfrm>
              <a:off x="3642" y="3006"/>
              <a:ext cx="6462" cy="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3827" y="3424"/>
              <a:ext cx="2259" cy="223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3827" y="3981"/>
              <a:ext cx="1130" cy="111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4956" y="3981"/>
              <a:ext cx="1131" cy="111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V="1">
              <a:off x="6368" y="3192"/>
              <a:ext cx="1596" cy="9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7356" y="3563"/>
              <a:ext cx="2683" cy="9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latin typeface="Arial" pitchFamily="34" charset="0"/>
                </a:rPr>
                <a:t>гексаграммная волна зеркальной симметрии</a:t>
              </a:r>
            </a:p>
            <a:p>
              <a:r>
                <a:rPr lang="ru-RU" sz="1200" b="1">
                  <a:latin typeface="Arial" pitchFamily="34" charset="0"/>
                </a:rPr>
                <a:t>в увеличенном масштабе</a:t>
              </a:r>
            </a:p>
            <a:p>
              <a:endParaRPr lang="ru-RU" sz="1800" b="1">
                <a:latin typeface="Arial" pitchFamily="34" charset="0"/>
              </a:endParaRPr>
            </a:p>
          </p:txBody>
        </p:sp>
      </p:grp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14282" y="4000504"/>
            <a:ext cx="4429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Фазовые траектории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гексаграммных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триграммных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зеркальных (снизу)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инверсных (сверху)  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волн симметрии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 </a:t>
            </a:r>
            <a:r>
              <a:rPr lang="ru-RU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Вэнь-Вана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357158" y="5500702"/>
            <a:ext cx="4071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направление развития, 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ограничение по величине и производной,</a:t>
            </a:r>
          </a:p>
          <a:p>
            <a:pPr>
              <a:spcBef>
                <a:spcPct val="50000"/>
              </a:spcBef>
            </a:pP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синфазность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когерентность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1" y="500042"/>
            <a:ext cx="8572559" cy="5667396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Важнейшей чертой древнерусского сознания 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была мысль о том, что претензии на власть 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обязаны иметь высокое духовное обоснование. 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этом мы, как оказывается, полностью солидарны 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нашими далёкими предками: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Россия и сегодня 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требует духовного обоснования любого лидерства, 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будь то политика, наука или бизнес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Б.Н.Кузык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Святая Русь: время собирать камни. </a:t>
            </a:r>
          </a:p>
          <a:p>
            <a:pPr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М.: ИНЭС, 2007, с.290.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/>
              <a:t>Неверно рассуждает математик, </a:t>
            </a:r>
          </a:p>
          <a:p>
            <a:pPr algn="r"/>
            <a:r>
              <a:rPr lang="ru-RU" sz="2400" b="1" dirty="0" smtClean="0"/>
              <a:t>если захочет циркулем измерить Божью волю, </a:t>
            </a:r>
          </a:p>
          <a:p>
            <a:pPr algn="r"/>
            <a:r>
              <a:rPr lang="ru-RU" sz="2400" b="1" dirty="0" smtClean="0"/>
              <a:t>но не прав и богослов, если он думает, </a:t>
            </a:r>
          </a:p>
          <a:p>
            <a:pPr algn="r"/>
            <a:r>
              <a:rPr lang="ru-RU" sz="2400" b="1" dirty="0" smtClean="0"/>
              <a:t>что на </a:t>
            </a:r>
            <a:r>
              <a:rPr lang="ru-RU" sz="2400" b="1" dirty="0" err="1" smtClean="0"/>
              <a:t>Псалтирье</a:t>
            </a:r>
            <a:r>
              <a:rPr lang="ru-RU" sz="2400" b="1" dirty="0" smtClean="0"/>
              <a:t> можно научиться астрономии…</a:t>
            </a:r>
          </a:p>
          <a:p>
            <a:pPr algn="r"/>
            <a:r>
              <a:rPr lang="ru-RU" sz="2400" b="1" dirty="0" smtClean="0"/>
              <a:t>Испытание натуры трудно, </a:t>
            </a:r>
          </a:p>
          <a:p>
            <a:pPr algn="r"/>
            <a:r>
              <a:rPr lang="ru-RU" sz="2400" b="1" dirty="0" smtClean="0"/>
              <a:t>однако приятно, полезно, свято…</a:t>
            </a:r>
          </a:p>
          <a:p>
            <a:pPr algn="r"/>
            <a:endParaRPr lang="ru-RU" sz="2400" b="1" dirty="0" smtClean="0"/>
          </a:p>
          <a:p>
            <a:pPr algn="r"/>
            <a:r>
              <a:rPr lang="ru-RU" sz="2400" b="1" dirty="0" smtClean="0"/>
              <a:t>М.В.Ломоносов.</a:t>
            </a:r>
          </a:p>
          <a:p>
            <a:pPr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soCE37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8000" contrast="40000"/>
          </a:blip>
          <a:srcRect/>
          <a:stretch>
            <a:fillRect/>
          </a:stretch>
        </p:blipFill>
        <p:spPr>
          <a:xfrm>
            <a:off x="642910" y="2143116"/>
            <a:ext cx="7412037" cy="3408363"/>
          </a:xfrm>
          <a:noFill/>
          <a:ln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28662" y="6072206"/>
            <a:ext cx="714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itchFamily="34" charset="0"/>
              </a:rPr>
              <a:t>График изменения тенденций в развитии России как этноса.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8596" y="357166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Четыре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типа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циклического функционирования.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каждой из волн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симметрии были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построены фазовые кривые на плоскости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Ван-дер-Поля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гексаграммной</a:t>
            </a:r>
            <a:r>
              <a:rPr lang="ru-RU" sz="1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волны зеркальной симметрии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фазовая траектория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является  замкнутой и определяет устойчивый квазиимпульсный режим функционирования системы и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триадно-информационный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резонанс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81000" y="533400"/>
            <a:ext cx="2819400" cy="2438400"/>
            <a:chOff x="6494" y="-212"/>
            <a:chExt cx="2854" cy="2508"/>
          </a:xfrm>
        </p:grpSpPr>
        <p:sp>
          <p:nvSpPr>
            <p:cNvPr id="11384" name="AutoShape 5"/>
            <p:cNvSpPr>
              <a:spLocks noChangeAspect="1" noChangeArrowheads="1"/>
            </p:cNvSpPr>
            <p:nvPr/>
          </p:nvSpPr>
          <p:spPr bwMode="auto">
            <a:xfrm>
              <a:off x="6494" y="-212"/>
              <a:ext cx="2854" cy="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5" name="Freeform 6"/>
            <p:cNvSpPr>
              <a:spLocks/>
            </p:cNvSpPr>
            <p:nvPr/>
          </p:nvSpPr>
          <p:spPr bwMode="auto">
            <a:xfrm>
              <a:off x="7396" y="-73"/>
              <a:ext cx="103" cy="291"/>
            </a:xfrm>
            <a:custGeom>
              <a:avLst/>
              <a:gdLst>
                <a:gd name="T0" fmla="*/ 132 w 132"/>
                <a:gd name="T1" fmla="*/ 0 h 376"/>
                <a:gd name="T2" fmla="*/ 0 w 132"/>
                <a:gd name="T3" fmla="*/ 376 h 376"/>
                <a:gd name="T4" fmla="*/ 0 60000 65536"/>
                <a:gd name="T5" fmla="*/ 0 60000 65536"/>
                <a:gd name="T6" fmla="*/ 0 w 132"/>
                <a:gd name="T7" fmla="*/ 0 h 376"/>
                <a:gd name="T8" fmla="*/ 132 w 132"/>
                <a:gd name="T9" fmla="*/ 376 h 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2" h="376">
                  <a:moveTo>
                    <a:pt x="132" y="0"/>
                  </a:moveTo>
                  <a:lnTo>
                    <a:pt x="0" y="376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6" name="Line 7"/>
            <p:cNvSpPr>
              <a:spLocks noChangeShapeType="1"/>
            </p:cNvSpPr>
            <p:nvPr/>
          </p:nvSpPr>
          <p:spPr bwMode="auto">
            <a:xfrm>
              <a:off x="7498" y="-73"/>
              <a:ext cx="1552" cy="153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7" name="Line 8"/>
            <p:cNvSpPr>
              <a:spLocks noChangeShapeType="1"/>
            </p:cNvSpPr>
            <p:nvPr/>
          </p:nvSpPr>
          <p:spPr bwMode="auto">
            <a:xfrm flipV="1">
              <a:off x="6792" y="-73"/>
              <a:ext cx="706" cy="20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8" name="Freeform 9"/>
            <p:cNvSpPr>
              <a:spLocks/>
            </p:cNvSpPr>
            <p:nvPr/>
          </p:nvSpPr>
          <p:spPr bwMode="auto">
            <a:xfrm>
              <a:off x="8619" y="1460"/>
              <a:ext cx="431" cy="105"/>
            </a:xfrm>
            <a:custGeom>
              <a:avLst/>
              <a:gdLst>
                <a:gd name="T0" fmla="*/ 0 w 550"/>
                <a:gd name="T1" fmla="*/ 136 h 136"/>
                <a:gd name="T2" fmla="*/ 550 w 550"/>
                <a:gd name="T3" fmla="*/ 0 h 136"/>
                <a:gd name="T4" fmla="*/ 0 60000 65536"/>
                <a:gd name="T5" fmla="*/ 0 60000 65536"/>
                <a:gd name="T6" fmla="*/ 0 w 550"/>
                <a:gd name="T7" fmla="*/ 0 h 136"/>
                <a:gd name="T8" fmla="*/ 550 w 550"/>
                <a:gd name="T9" fmla="*/ 136 h 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0" h="136">
                  <a:moveTo>
                    <a:pt x="0" y="136"/>
                  </a:moveTo>
                  <a:lnTo>
                    <a:pt x="550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9" name="Line 10"/>
            <p:cNvSpPr>
              <a:spLocks noChangeShapeType="1"/>
            </p:cNvSpPr>
            <p:nvPr/>
          </p:nvSpPr>
          <p:spPr bwMode="auto">
            <a:xfrm flipV="1">
              <a:off x="6792" y="345"/>
              <a:ext cx="1694" cy="16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0" name="Line 11"/>
            <p:cNvSpPr>
              <a:spLocks noChangeShapeType="1"/>
            </p:cNvSpPr>
            <p:nvPr/>
          </p:nvSpPr>
          <p:spPr bwMode="auto">
            <a:xfrm>
              <a:off x="8486" y="345"/>
              <a:ext cx="565" cy="111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1" name="Line 12"/>
            <p:cNvSpPr>
              <a:spLocks noChangeShapeType="1"/>
            </p:cNvSpPr>
            <p:nvPr/>
          </p:nvSpPr>
          <p:spPr bwMode="auto">
            <a:xfrm>
              <a:off x="7497" y="-73"/>
              <a:ext cx="988" cy="41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2" name="Line 13"/>
            <p:cNvSpPr>
              <a:spLocks noChangeShapeType="1"/>
            </p:cNvSpPr>
            <p:nvPr/>
          </p:nvSpPr>
          <p:spPr bwMode="auto">
            <a:xfrm>
              <a:off x="6792" y="345"/>
              <a:ext cx="1" cy="16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3" name="Line 14"/>
            <p:cNvSpPr>
              <a:spLocks noChangeShapeType="1"/>
            </p:cNvSpPr>
            <p:nvPr/>
          </p:nvSpPr>
          <p:spPr bwMode="auto">
            <a:xfrm>
              <a:off x="6792" y="2017"/>
              <a:ext cx="169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4" name="Line 15"/>
            <p:cNvSpPr>
              <a:spLocks noChangeShapeType="1"/>
            </p:cNvSpPr>
            <p:nvPr/>
          </p:nvSpPr>
          <p:spPr bwMode="auto">
            <a:xfrm>
              <a:off x="6792" y="345"/>
              <a:ext cx="169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5" name="Line 16"/>
            <p:cNvSpPr>
              <a:spLocks noChangeShapeType="1"/>
            </p:cNvSpPr>
            <p:nvPr/>
          </p:nvSpPr>
          <p:spPr bwMode="auto">
            <a:xfrm>
              <a:off x="8486" y="345"/>
              <a:ext cx="1" cy="16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6" name="Line 17"/>
            <p:cNvSpPr>
              <a:spLocks noChangeShapeType="1"/>
            </p:cNvSpPr>
            <p:nvPr/>
          </p:nvSpPr>
          <p:spPr bwMode="auto">
            <a:xfrm flipV="1">
              <a:off x="6792" y="-73"/>
              <a:ext cx="706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7" name="Line 18"/>
            <p:cNvSpPr>
              <a:spLocks noChangeShapeType="1"/>
            </p:cNvSpPr>
            <p:nvPr/>
          </p:nvSpPr>
          <p:spPr bwMode="auto">
            <a:xfrm flipV="1">
              <a:off x="8486" y="-73"/>
              <a:ext cx="565" cy="4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8" name="Line 19"/>
            <p:cNvSpPr>
              <a:spLocks noChangeShapeType="1"/>
            </p:cNvSpPr>
            <p:nvPr/>
          </p:nvSpPr>
          <p:spPr bwMode="auto">
            <a:xfrm>
              <a:off x="7498" y="-73"/>
              <a:ext cx="15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9" name="Line 20"/>
            <p:cNvSpPr>
              <a:spLocks noChangeShapeType="1"/>
            </p:cNvSpPr>
            <p:nvPr/>
          </p:nvSpPr>
          <p:spPr bwMode="auto">
            <a:xfrm>
              <a:off x="9051" y="-73"/>
              <a:ext cx="1" cy="15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0" name="Line 21"/>
            <p:cNvSpPr>
              <a:spLocks noChangeShapeType="1"/>
            </p:cNvSpPr>
            <p:nvPr/>
          </p:nvSpPr>
          <p:spPr bwMode="auto">
            <a:xfrm flipV="1">
              <a:off x="8486" y="1460"/>
              <a:ext cx="565" cy="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1" name="Line 22"/>
            <p:cNvSpPr>
              <a:spLocks noChangeShapeType="1"/>
            </p:cNvSpPr>
            <p:nvPr/>
          </p:nvSpPr>
          <p:spPr bwMode="auto">
            <a:xfrm>
              <a:off x="7498" y="-73"/>
              <a:ext cx="1" cy="15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2" name="Line 23"/>
            <p:cNvSpPr>
              <a:spLocks noChangeShapeType="1"/>
            </p:cNvSpPr>
            <p:nvPr/>
          </p:nvSpPr>
          <p:spPr bwMode="auto">
            <a:xfrm flipV="1">
              <a:off x="6792" y="1460"/>
              <a:ext cx="706" cy="5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3" name="Line 24"/>
            <p:cNvSpPr>
              <a:spLocks noChangeShapeType="1"/>
            </p:cNvSpPr>
            <p:nvPr/>
          </p:nvSpPr>
          <p:spPr bwMode="auto">
            <a:xfrm>
              <a:off x="7498" y="1460"/>
              <a:ext cx="14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4" name="Freeform 25"/>
            <p:cNvSpPr>
              <a:spLocks/>
            </p:cNvSpPr>
            <p:nvPr/>
          </p:nvSpPr>
          <p:spPr bwMode="auto">
            <a:xfrm>
              <a:off x="6807" y="-66"/>
              <a:ext cx="2235" cy="418"/>
            </a:xfrm>
            <a:custGeom>
              <a:avLst/>
              <a:gdLst>
                <a:gd name="T0" fmla="*/ 0 w 2850"/>
                <a:gd name="T1" fmla="*/ 539 h 539"/>
                <a:gd name="T2" fmla="*/ 2850 w 2850"/>
                <a:gd name="T3" fmla="*/ 0 h 539"/>
                <a:gd name="T4" fmla="*/ 0 60000 65536"/>
                <a:gd name="T5" fmla="*/ 0 60000 65536"/>
                <a:gd name="T6" fmla="*/ 0 w 2850"/>
                <a:gd name="T7" fmla="*/ 0 h 539"/>
                <a:gd name="T8" fmla="*/ 2850 w 2850"/>
                <a:gd name="T9" fmla="*/ 539 h 5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0" h="539">
                  <a:moveTo>
                    <a:pt x="0" y="539"/>
                  </a:moveTo>
                  <a:lnTo>
                    <a:pt x="2850" y="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5" name="Freeform 26"/>
            <p:cNvSpPr>
              <a:spLocks/>
            </p:cNvSpPr>
            <p:nvPr/>
          </p:nvSpPr>
          <p:spPr bwMode="auto">
            <a:xfrm>
              <a:off x="8486" y="-66"/>
              <a:ext cx="545" cy="2083"/>
            </a:xfrm>
            <a:custGeom>
              <a:avLst/>
              <a:gdLst>
                <a:gd name="T0" fmla="*/ 695 w 695"/>
                <a:gd name="T1" fmla="*/ 0 h 2692"/>
                <a:gd name="T2" fmla="*/ 0 w 695"/>
                <a:gd name="T3" fmla="*/ 2692 h 2692"/>
                <a:gd name="T4" fmla="*/ 0 60000 65536"/>
                <a:gd name="T5" fmla="*/ 0 60000 65536"/>
                <a:gd name="T6" fmla="*/ 0 w 695"/>
                <a:gd name="T7" fmla="*/ 0 h 2692"/>
                <a:gd name="T8" fmla="*/ 695 w 695"/>
                <a:gd name="T9" fmla="*/ 2692 h 26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5" h="2692">
                  <a:moveTo>
                    <a:pt x="695" y="0"/>
                  </a:moveTo>
                  <a:lnTo>
                    <a:pt x="0" y="2692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6" name="Line 27"/>
            <p:cNvSpPr>
              <a:spLocks noChangeShapeType="1"/>
            </p:cNvSpPr>
            <p:nvPr/>
          </p:nvSpPr>
          <p:spPr bwMode="auto">
            <a:xfrm>
              <a:off x="6792" y="345"/>
              <a:ext cx="1694" cy="167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7" name="Line 28"/>
            <p:cNvSpPr>
              <a:spLocks noChangeShapeType="1"/>
            </p:cNvSpPr>
            <p:nvPr/>
          </p:nvSpPr>
          <p:spPr bwMode="auto">
            <a:xfrm flipV="1">
              <a:off x="7498" y="-73"/>
              <a:ext cx="1553" cy="153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8" name="Line 29"/>
            <p:cNvSpPr>
              <a:spLocks noChangeShapeType="1"/>
            </p:cNvSpPr>
            <p:nvPr/>
          </p:nvSpPr>
          <p:spPr bwMode="auto">
            <a:xfrm>
              <a:off x="7498" y="1460"/>
              <a:ext cx="988" cy="55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09" name="Line 30"/>
            <p:cNvSpPr>
              <a:spLocks noChangeShapeType="1"/>
            </p:cNvSpPr>
            <p:nvPr/>
          </p:nvSpPr>
          <p:spPr bwMode="auto">
            <a:xfrm>
              <a:off x="6792" y="345"/>
              <a:ext cx="706" cy="111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0" name="Line 31"/>
            <p:cNvSpPr>
              <a:spLocks noChangeShapeType="1"/>
            </p:cNvSpPr>
            <p:nvPr/>
          </p:nvSpPr>
          <p:spPr bwMode="auto">
            <a:xfrm flipV="1">
              <a:off x="6792" y="1460"/>
              <a:ext cx="2259" cy="5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1" name="Freeform 32"/>
            <p:cNvSpPr>
              <a:spLocks/>
            </p:cNvSpPr>
            <p:nvPr/>
          </p:nvSpPr>
          <p:spPr bwMode="auto">
            <a:xfrm>
              <a:off x="7963" y="891"/>
              <a:ext cx="824" cy="836"/>
            </a:xfrm>
            <a:custGeom>
              <a:avLst/>
              <a:gdLst>
                <a:gd name="T0" fmla="*/ 0 w 1050"/>
                <a:gd name="T1" fmla="*/ 1080 h 1080"/>
                <a:gd name="T2" fmla="*/ 1050 w 1050"/>
                <a:gd name="T3" fmla="*/ 0 h 1080"/>
                <a:gd name="T4" fmla="*/ 0 60000 65536"/>
                <a:gd name="T5" fmla="*/ 0 60000 65536"/>
                <a:gd name="T6" fmla="*/ 0 w 1050"/>
                <a:gd name="T7" fmla="*/ 0 h 1080"/>
                <a:gd name="T8" fmla="*/ 1050 w 1050"/>
                <a:gd name="T9" fmla="*/ 1080 h 10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50" h="1080">
                  <a:moveTo>
                    <a:pt x="0" y="1080"/>
                  </a:moveTo>
                  <a:lnTo>
                    <a:pt x="105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2" name="Freeform 33"/>
            <p:cNvSpPr>
              <a:spLocks/>
            </p:cNvSpPr>
            <p:nvPr/>
          </p:nvSpPr>
          <p:spPr bwMode="auto">
            <a:xfrm>
              <a:off x="7152" y="136"/>
              <a:ext cx="788" cy="813"/>
            </a:xfrm>
            <a:custGeom>
              <a:avLst/>
              <a:gdLst>
                <a:gd name="T0" fmla="*/ 0 w 1005"/>
                <a:gd name="T1" fmla="*/ 1050 h 1050"/>
                <a:gd name="T2" fmla="*/ 1005 w 1005"/>
                <a:gd name="T3" fmla="*/ 0 h 1050"/>
                <a:gd name="T4" fmla="*/ 0 60000 65536"/>
                <a:gd name="T5" fmla="*/ 0 60000 65536"/>
                <a:gd name="T6" fmla="*/ 0 w 1005"/>
                <a:gd name="T7" fmla="*/ 0 h 1050"/>
                <a:gd name="T8" fmla="*/ 1005 w 1005"/>
                <a:gd name="T9" fmla="*/ 1050 h 10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5" h="1050">
                  <a:moveTo>
                    <a:pt x="0" y="1050"/>
                  </a:moveTo>
                  <a:lnTo>
                    <a:pt x="1005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3" name="Freeform 34"/>
            <p:cNvSpPr>
              <a:spLocks/>
            </p:cNvSpPr>
            <p:nvPr/>
          </p:nvSpPr>
          <p:spPr bwMode="auto">
            <a:xfrm>
              <a:off x="7975" y="125"/>
              <a:ext cx="793" cy="778"/>
            </a:xfrm>
            <a:custGeom>
              <a:avLst/>
              <a:gdLst>
                <a:gd name="T0" fmla="*/ 0 w 1011"/>
                <a:gd name="T1" fmla="*/ 0 h 1006"/>
                <a:gd name="T2" fmla="*/ 1011 w 1011"/>
                <a:gd name="T3" fmla="*/ 1006 h 1006"/>
                <a:gd name="T4" fmla="*/ 0 60000 65536"/>
                <a:gd name="T5" fmla="*/ 0 60000 65536"/>
                <a:gd name="T6" fmla="*/ 0 w 1011"/>
                <a:gd name="T7" fmla="*/ 0 h 1006"/>
                <a:gd name="T8" fmla="*/ 1011 w 1011"/>
                <a:gd name="T9" fmla="*/ 1006 h 10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1" h="1006">
                  <a:moveTo>
                    <a:pt x="0" y="0"/>
                  </a:moveTo>
                  <a:lnTo>
                    <a:pt x="1011" y="100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4" name="Freeform 35"/>
            <p:cNvSpPr>
              <a:spLocks/>
            </p:cNvSpPr>
            <p:nvPr/>
          </p:nvSpPr>
          <p:spPr bwMode="auto">
            <a:xfrm>
              <a:off x="7639" y="903"/>
              <a:ext cx="1129" cy="278"/>
            </a:xfrm>
            <a:custGeom>
              <a:avLst/>
              <a:gdLst>
                <a:gd name="T0" fmla="*/ 1283 w 1283"/>
                <a:gd name="T1" fmla="*/ 0 h 314"/>
                <a:gd name="T2" fmla="*/ 0 w 1283"/>
                <a:gd name="T3" fmla="*/ 314 h 314"/>
                <a:gd name="T4" fmla="*/ 0 60000 65536"/>
                <a:gd name="T5" fmla="*/ 0 60000 65536"/>
                <a:gd name="T6" fmla="*/ 0 w 1283"/>
                <a:gd name="T7" fmla="*/ 0 h 314"/>
                <a:gd name="T8" fmla="*/ 1283 w 1283"/>
                <a:gd name="T9" fmla="*/ 314 h 3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3" h="314">
                  <a:moveTo>
                    <a:pt x="1283" y="0"/>
                  </a:moveTo>
                  <a:lnTo>
                    <a:pt x="0" y="314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5" name="Freeform 36"/>
            <p:cNvSpPr>
              <a:spLocks/>
            </p:cNvSpPr>
            <p:nvPr/>
          </p:nvSpPr>
          <p:spPr bwMode="auto">
            <a:xfrm>
              <a:off x="8269" y="705"/>
              <a:ext cx="499" cy="198"/>
            </a:xfrm>
            <a:custGeom>
              <a:avLst/>
              <a:gdLst>
                <a:gd name="T0" fmla="*/ 0 w 636"/>
                <a:gd name="T1" fmla="*/ 0 h 256"/>
                <a:gd name="T2" fmla="*/ 636 w 636"/>
                <a:gd name="T3" fmla="*/ 256 h 256"/>
                <a:gd name="T4" fmla="*/ 0 60000 65536"/>
                <a:gd name="T5" fmla="*/ 0 60000 65536"/>
                <a:gd name="T6" fmla="*/ 0 w 636"/>
                <a:gd name="T7" fmla="*/ 0 h 256"/>
                <a:gd name="T8" fmla="*/ 636 w 636"/>
                <a:gd name="T9" fmla="*/ 256 h 2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6" h="256">
                  <a:moveTo>
                    <a:pt x="0" y="0"/>
                  </a:moveTo>
                  <a:lnTo>
                    <a:pt x="636" y="25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6" name="Freeform 37"/>
            <p:cNvSpPr>
              <a:spLocks/>
            </p:cNvSpPr>
            <p:nvPr/>
          </p:nvSpPr>
          <p:spPr bwMode="auto">
            <a:xfrm>
              <a:off x="7951" y="136"/>
              <a:ext cx="318" cy="581"/>
            </a:xfrm>
            <a:custGeom>
              <a:avLst/>
              <a:gdLst>
                <a:gd name="T0" fmla="*/ 0 w 405"/>
                <a:gd name="T1" fmla="*/ 0 h 750"/>
                <a:gd name="T2" fmla="*/ 405 w 405"/>
                <a:gd name="T3" fmla="*/ 750 h 750"/>
                <a:gd name="T4" fmla="*/ 0 60000 65536"/>
                <a:gd name="T5" fmla="*/ 0 60000 65536"/>
                <a:gd name="T6" fmla="*/ 0 w 405"/>
                <a:gd name="T7" fmla="*/ 0 h 750"/>
                <a:gd name="T8" fmla="*/ 405 w 405"/>
                <a:gd name="T9" fmla="*/ 750 h 7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" h="750">
                  <a:moveTo>
                    <a:pt x="0" y="0"/>
                  </a:moveTo>
                  <a:lnTo>
                    <a:pt x="405" y="75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7" name="Freeform 38"/>
            <p:cNvSpPr>
              <a:spLocks/>
            </p:cNvSpPr>
            <p:nvPr/>
          </p:nvSpPr>
          <p:spPr bwMode="auto">
            <a:xfrm>
              <a:off x="7639" y="1181"/>
              <a:ext cx="336" cy="569"/>
            </a:xfrm>
            <a:custGeom>
              <a:avLst/>
              <a:gdLst>
                <a:gd name="T0" fmla="*/ 0 w 429"/>
                <a:gd name="T1" fmla="*/ 0 h 735"/>
                <a:gd name="T2" fmla="*/ 429 w 429"/>
                <a:gd name="T3" fmla="*/ 735 h 735"/>
                <a:gd name="T4" fmla="*/ 0 60000 65536"/>
                <a:gd name="T5" fmla="*/ 0 60000 65536"/>
                <a:gd name="T6" fmla="*/ 0 w 429"/>
                <a:gd name="T7" fmla="*/ 0 h 735"/>
                <a:gd name="T8" fmla="*/ 429 w 429"/>
                <a:gd name="T9" fmla="*/ 735 h 7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9" h="735">
                  <a:moveTo>
                    <a:pt x="0" y="0"/>
                  </a:moveTo>
                  <a:lnTo>
                    <a:pt x="429" y="735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8" name="Freeform 39"/>
            <p:cNvSpPr>
              <a:spLocks/>
            </p:cNvSpPr>
            <p:nvPr/>
          </p:nvSpPr>
          <p:spPr bwMode="auto">
            <a:xfrm>
              <a:off x="7152" y="949"/>
              <a:ext cx="487" cy="232"/>
            </a:xfrm>
            <a:custGeom>
              <a:avLst/>
              <a:gdLst>
                <a:gd name="T0" fmla="*/ 0 w 621"/>
                <a:gd name="T1" fmla="*/ 0 h 300"/>
                <a:gd name="T2" fmla="*/ 621 w 621"/>
                <a:gd name="T3" fmla="*/ 300 h 300"/>
                <a:gd name="T4" fmla="*/ 0 60000 65536"/>
                <a:gd name="T5" fmla="*/ 0 60000 65536"/>
                <a:gd name="T6" fmla="*/ 0 w 621"/>
                <a:gd name="T7" fmla="*/ 0 h 300"/>
                <a:gd name="T8" fmla="*/ 621 w 62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1" h="300">
                  <a:moveTo>
                    <a:pt x="0" y="0"/>
                  </a:moveTo>
                  <a:lnTo>
                    <a:pt x="621" y="300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9" name="Freeform 40"/>
            <p:cNvSpPr>
              <a:spLocks/>
            </p:cNvSpPr>
            <p:nvPr/>
          </p:nvSpPr>
          <p:spPr bwMode="auto">
            <a:xfrm>
              <a:off x="7163" y="705"/>
              <a:ext cx="1083" cy="244"/>
            </a:xfrm>
            <a:custGeom>
              <a:avLst/>
              <a:gdLst>
                <a:gd name="T0" fmla="*/ 0 w 1380"/>
                <a:gd name="T1" fmla="*/ 315 h 315"/>
                <a:gd name="T2" fmla="*/ 1380 w 1380"/>
                <a:gd name="T3" fmla="*/ 0 h 315"/>
                <a:gd name="T4" fmla="*/ 0 60000 65536"/>
                <a:gd name="T5" fmla="*/ 0 60000 65536"/>
                <a:gd name="T6" fmla="*/ 0 w 1380"/>
                <a:gd name="T7" fmla="*/ 0 h 315"/>
                <a:gd name="T8" fmla="*/ 1380 w 1380"/>
                <a:gd name="T9" fmla="*/ 315 h 3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80" h="315">
                  <a:moveTo>
                    <a:pt x="0" y="315"/>
                  </a:moveTo>
                  <a:lnTo>
                    <a:pt x="138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0" name="Freeform 41"/>
            <p:cNvSpPr>
              <a:spLocks/>
            </p:cNvSpPr>
            <p:nvPr/>
          </p:nvSpPr>
          <p:spPr bwMode="auto">
            <a:xfrm>
              <a:off x="7952" y="682"/>
              <a:ext cx="306" cy="1056"/>
            </a:xfrm>
            <a:custGeom>
              <a:avLst/>
              <a:gdLst>
                <a:gd name="T0" fmla="*/ 0 w 391"/>
                <a:gd name="T1" fmla="*/ 1365 h 1365"/>
                <a:gd name="T2" fmla="*/ 391 w 391"/>
                <a:gd name="T3" fmla="*/ 0 h 1365"/>
                <a:gd name="T4" fmla="*/ 0 60000 65536"/>
                <a:gd name="T5" fmla="*/ 0 60000 65536"/>
                <a:gd name="T6" fmla="*/ 0 w 391"/>
                <a:gd name="T7" fmla="*/ 0 h 1365"/>
                <a:gd name="T8" fmla="*/ 391 w 391"/>
                <a:gd name="T9" fmla="*/ 1365 h 13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1" h="1365">
                  <a:moveTo>
                    <a:pt x="0" y="1365"/>
                  </a:moveTo>
                  <a:lnTo>
                    <a:pt x="39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1" name="Freeform 42"/>
            <p:cNvSpPr>
              <a:spLocks/>
            </p:cNvSpPr>
            <p:nvPr/>
          </p:nvSpPr>
          <p:spPr bwMode="auto">
            <a:xfrm>
              <a:off x="7175" y="937"/>
              <a:ext cx="788" cy="790"/>
            </a:xfrm>
            <a:custGeom>
              <a:avLst/>
              <a:gdLst>
                <a:gd name="T0" fmla="*/ 0 w 1004"/>
                <a:gd name="T1" fmla="*/ 0 h 1020"/>
                <a:gd name="T2" fmla="*/ 1004 w 1004"/>
                <a:gd name="T3" fmla="*/ 1020 h 1020"/>
                <a:gd name="T4" fmla="*/ 0 60000 65536"/>
                <a:gd name="T5" fmla="*/ 0 60000 65536"/>
                <a:gd name="T6" fmla="*/ 0 w 1004"/>
                <a:gd name="T7" fmla="*/ 0 h 1020"/>
                <a:gd name="T8" fmla="*/ 1004 w 1004"/>
                <a:gd name="T9" fmla="*/ 1020 h 10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4" h="1020">
                  <a:moveTo>
                    <a:pt x="0" y="0"/>
                  </a:moveTo>
                  <a:lnTo>
                    <a:pt x="1004" y="10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2" name="Line 43"/>
            <p:cNvSpPr>
              <a:spLocks noChangeShapeType="1"/>
            </p:cNvSpPr>
            <p:nvPr/>
          </p:nvSpPr>
          <p:spPr bwMode="auto">
            <a:xfrm flipV="1">
              <a:off x="6792" y="1739"/>
              <a:ext cx="1129" cy="27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3" name="Line 44"/>
            <p:cNvSpPr>
              <a:spLocks noChangeShapeType="1"/>
            </p:cNvSpPr>
            <p:nvPr/>
          </p:nvSpPr>
          <p:spPr bwMode="auto">
            <a:xfrm flipV="1">
              <a:off x="6792" y="1181"/>
              <a:ext cx="847" cy="8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4" name="Freeform 45"/>
            <p:cNvSpPr>
              <a:spLocks/>
            </p:cNvSpPr>
            <p:nvPr/>
          </p:nvSpPr>
          <p:spPr bwMode="auto">
            <a:xfrm>
              <a:off x="6792" y="973"/>
              <a:ext cx="368" cy="1044"/>
            </a:xfrm>
            <a:custGeom>
              <a:avLst/>
              <a:gdLst>
                <a:gd name="T0" fmla="*/ 0 w 470"/>
                <a:gd name="T1" fmla="*/ 1349 h 1349"/>
                <a:gd name="T2" fmla="*/ 470 w 470"/>
                <a:gd name="T3" fmla="*/ 0 h 1349"/>
                <a:gd name="T4" fmla="*/ 0 60000 65536"/>
                <a:gd name="T5" fmla="*/ 0 60000 65536"/>
                <a:gd name="T6" fmla="*/ 0 w 470"/>
                <a:gd name="T7" fmla="*/ 0 h 1349"/>
                <a:gd name="T8" fmla="*/ 470 w 470"/>
                <a:gd name="T9" fmla="*/ 1349 h 13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0" h="1349">
                  <a:moveTo>
                    <a:pt x="0" y="1349"/>
                  </a:moveTo>
                  <a:lnTo>
                    <a:pt x="470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5" name="Line 46"/>
            <p:cNvSpPr>
              <a:spLocks noChangeShapeType="1"/>
            </p:cNvSpPr>
            <p:nvPr/>
          </p:nvSpPr>
          <p:spPr bwMode="auto">
            <a:xfrm flipV="1">
              <a:off x="7639" y="345"/>
              <a:ext cx="847" cy="8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6" name="Freeform 47"/>
            <p:cNvSpPr>
              <a:spLocks/>
            </p:cNvSpPr>
            <p:nvPr/>
          </p:nvSpPr>
          <p:spPr bwMode="auto">
            <a:xfrm>
              <a:off x="7937" y="1705"/>
              <a:ext cx="549" cy="312"/>
            </a:xfrm>
            <a:custGeom>
              <a:avLst/>
              <a:gdLst>
                <a:gd name="T0" fmla="*/ 0 w 700"/>
                <a:gd name="T1" fmla="*/ 0 h 404"/>
                <a:gd name="T2" fmla="*/ 700 w 700"/>
                <a:gd name="T3" fmla="*/ 404 h 404"/>
                <a:gd name="T4" fmla="*/ 0 60000 65536"/>
                <a:gd name="T5" fmla="*/ 0 60000 65536"/>
                <a:gd name="T6" fmla="*/ 0 w 700"/>
                <a:gd name="T7" fmla="*/ 0 h 404"/>
                <a:gd name="T8" fmla="*/ 700 w 700"/>
                <a:gd name="T9" fmla="*/ 404 h 4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0" h="404">
                  <a:moveTo>
                    <a:pt x="0" y="0"/>
                  </a:moveTo>
                  <a:lnTo>
                    <a:pt x="700" y="404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7" name="Freeform 48"/>
            <p:cNvSpPr>
              <a:spLocks/>
            </p:cNvSpPr>
            <p:nvPr/>
          </p:nvSpPr>
          <p:spPr bwMode="auto">
            <a:xfrm>
              <a:off x="7639" y="113"/>
              <a:ext cx="324" cy="1068"/>
            </a:xfrm>
            <a:custGeom>
              <a:avLst/>
              <a:gdLst>
                <a:gd name="T0" fmla="*/ 0 w 414"/>
                <a:gd name="T1" fmla="*/ 1380 h 1380"/>
                <a:gd name="T2" fmla="*/ 414 w 414"/>
                <a:gd name="T3" fmla="*/ 0 h 1380"/>
                <a:gd name="T4" fmla="*/ 0 60000 65536"/>
                <a:gd name="T5" fmla="*/ 0 60000 65536"/>
                <a:gd name="T6" fmla="*/ 0 w 414"/>
                <a:gd name="T7" fmla="*/ 0 h 1380"/>
                <a:gd name="T8" fmla="*/ 414 w 414"/>
                <a:gd name="T9" fmla="*/ 1380 h 13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4" h="1380">
                  <a:moveTo>
                    <a:pt x="0" y="1380"/>
                  </a:moveTo>
                  <a:lnTo>
                    <a:pt x="414" y="0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28" name="Freeform 49"/>
            <p:cNvSpPr>
              <a:spLocks/>
            </p:cNvSpPr>
            <p:nvPr/>
          </p:nvSpPr>
          <p:spPr bwMode="auto">
            <a:xfrm>
              <a:off x="6792" y="345"/>
              <a:ext cx="380" cy="593"/>
            </a:xfrm>
            <a:custGeom>
              <a:avLst/>
              <a:gdLst>
                <a:gd name="T0" fmla="*/ 0 w 485"/>
                <a:gd name="T1" fmla="*/ 0 h 766"/>
                <a:gd name="T2" fmla="*/ 485 w 485"/>
                <a:gd name="T3" fmla="*/ 766 h 766"/>
                <a:gd name="T4" fmla="*/ 0 60000 65536"/>
                <a:gd name="T5" fmla="*/ 0 60000 65536"/>
                <a:gd name="T6" fmla="*/ 0 w 485"/>
                <a:gd name="T7" fmla="*/ 0 h 766"/>
                <a:gd name="T8" fmla="*/ 485 w 485"/>
                <a:gd name="T9" fmla="*/ 766 h 7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5" h="766">
                  <a:moveTo>
                    <a:pt x="0" y="0"/>
                  </a:moveTo>
                  <a:lnTo>
                    <a:pt x="485" y="766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3276600" y="381000"/>
            <a:ext cx="2514600" cy="2438400"/>
            <a:chOff x="4055" y="3608"/>
            <a:chExt cx="3981" cy="3051"/>
          </a:xfrm>
        </p:grpSpPr>
        <p:sp>
          <p:nvSpPr>
            <p:cNvPr id="11338" name="AutoShape 51"/>
            <p:cNvSpPr>
              <a:spLocks noChangeAspect="1" noChangeArrowheads="1"/>
            </p:cNvSpPr>
            <p:nvPr/>
          </p:nvSpPr>
          <p:spPr bwMode="auto">
            <a:xfrm>
              <a:off x="4055" y="3608"/>
              <a:ext cx="3981" cy="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9" name="Text Box 52"/>
            <p:cNvSpPr txBox="1">
              <a:spLocks noChangeArrowheads="1"/>
            </p:cNvSpPr>
            <p:nvPr/>
          </p:nvSpPr>
          <p:spPr bwMode="auto">
            <a:xfrm>
              <a:off x="6163" y="3608"/>
              <a:ext cx="1674" cy="6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solidFill>
                    <a:srgbClr val="000000"/>
                  </a:solidFill>
                </a:rPr>
                <a:t>земля</a:t>
              </a:r>
              <a:endParaRPr lang="ru-RU" sz="1000"/>
            </a:p>
          </p:txBody>
        </p:sp>
        <p:sp>
          <p:nvSpPr>
            <p:cNvPr id="11340" name="Text Box 53"/>
            <p:cNvSpPr txBox="1">
              <a:spLocks noChangeArrowheads="1"/>
            </p:cNvSpPr>
            <p:nvPr/>
          </p:nvSpPr>
          <p:spPr bwMode="auto">
            <a:xfrm>
              <a:off x="4055" y="3608"/>
              <a:ext cx="1412" cy="6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solidFill>
                    <a:srgbClr val="000000"/>
                  </a:solidFill>
                </a:rPr>
                <a:t>небо</a:t>
              </a:r>
              <a:endParaRPr lang="ru-RU" sz="1000"/>
            </a:p>
          </p:txBody>
        </p:sp>
        <p:sp>
          <p:nvSpPr>
            <p:cNvPr id="11341" name="AutoShape 54"/>
            <p:cNvSpPr>
              <a:spLocks noChangeArrowheads="1"/>
            </p:cNvSpPr>
            <p:nvPr/>
          </p:nvSpPr>
          <p:spPr bwMode="auto">
            <a:xfrm>
              <a:off x="4758" y="5605"/>
              <a:ext cx="2116" cy="557"/>
            </a:xfrm>
            <a:prstGeom prst="parallelogram">
              <a:avLst>
                <a:gd name="adj" fmla="val 94973"/>
              </a:avLst>
            </a:prstGeom>
            <a:solidFill>
              <a:srgbClr val="C0C0C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2" name="Line 55"/>
            <p:cNvSpPr>
              <a:spLocks noChangeShapeType="1"/>
            </p:cNvSpPr>
            <p:nvPr/>
          </p:nvSpPr>
          <p:spPr bwMode="auto">
            <a:xfrm>
              <a:off x="5466" y="4445"/>
              <a:ext cx="155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3" name="Line 56"/>
            <p:cNvSpPr>
              <a:spLocks noChangeShapeType="1"/>
            </p:cNvSpPr>
            <p:nvPr/>
          </p:nvSpPr>
          <p:spPr bwMode="auto">
            <a:xfrm flipH="1">
              <a:off x="4902" y="4445"/>
              <a:ext cx="564" cy="4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4" name="Line 57"/>
            <p:cNvSpPr>
              <a:spLocks noChangeShapeType="1"/>
            </p:cNvSpPr>
            <p:nvPr/>
          </p:nvSpPr>
          <p:spPr bwMode="auto">
            <a:xfrm flipH="1">
              <a:off x="6455" y="4445"/>
              <a:ext cx="564" cy="4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5" name="Line 58"/>
            <p:cNvSpPr>
              <a:spLocks noChangeShapeType="1"/>
            </p:cNvSpPr>
            <p:nvPr/>
          </p:nvSpPr>
          <p:spPr bwMode="auto">
            <a:xfrm>
              <a:off x="4902" y="4863"/>
              <a:ext cx="0" cy="125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6" name="Line 59"/>
            <p:cNvSpPr>
              <a:spLocks noChangeShapeType="1"/>
            </p:cNvSpPr>
            <p:nvPr/>
          </p:nvSpPr>
          <p:spPr bwMode="auto">
            <a:xfrm>
              <a:off x="4902" y="6117"/>
              <a:ext cx="155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7" name="Line 60"/>
            <p:cNvSpPr>
              <a:spLocks noChangeShapeType="1"/>
            </p:cNvSpPr>
            <p:nvPr/>
          </p:nvSpPr>
          <p:spPr bwMode="auto">
            <a:xfrm>
              <a:off x="6455" y="4863"/>
              <a:ext cx="0" cy="125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8" name="Line 61"/>
            <p:cNvSpPr>
              <a:spLocks noChangeShapeType="1"/>
            </p:cNvSpPr>
            <p:nvPr/>
          </p:nvSpPr>
          <p:spPr bwMode="auto">
            <a:xfrm>
              <a:off x="7019" y="4445"/>
              <a:ext cx="1" cy="1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49" name="Line 62"/>
            <p:cNvSpPr>
              <a:spLocks noChangeShapeType="1"/>
            </p:cNvSpPr>
            <p:nvPr/>
          </p:nvSpPr>
          <p:spPr bwMode="auto">
            <a:xfrm flipV="1">
              <a:off x="6455" y="5559"/>
              <a:ext cx="564" cy="55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0" name="Line 63"/>
            <p:cNvSpPr>
              <a:spLocks noChangeShapeType="1"/>
            </p:cNvSpPr>
            <p:nvPr/>
          </p:nvSpPr>
          <p:spPr bwMode="auto">
            <a:xfrm flipH="1">
              <a:off x="5466" y="4445"/>
              <a:ext cx="1" cy="1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1" name="Line 64"/>
            <p:cNvSpPr>
              <a:spLocks noChangeShapeType="1"/>
            </p:cNvSpPr>
            <p:nvPr/>
          </p:nvSpPr>
          <p:spPr bwMode="auto">
            <a:xfrm flipV="1">
              <a:off x="4902" y="5559"/>
              <a:ext cx="564" cy="5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2" name="Line 65"/>
            <p:cNvSpPr>
              <a:spLocks noChangeShapeType="1"/>
            </p:cNvSpPr>
            <p:nvPr/>
          </p:nvSpPr>
          <p:spPr bwMode="auto">
            <a:xfrm>
              <a:off x="4902" y="4863"/>
              <a:ext cx="155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3" name="Line 66"/>
            <p:cNvSpPr>
              <a:spLocks noChangeShapeType="1"/>
            </p:cNvSpPr>
            <p:nvPr/>
          </p:nvSpPr>
          <p:spPr bwMode="auto">
            <a:xfrm>
              <a:off x="4902" y="4026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4" name="Line 67"/>
            <p:cNvSpPr>
              <a:spLocks noChangeShapeType="1"/>
            </p:cNvSpPr>
            <p:nvPr/>
          </p:nvSpPr>
          <p:spPr bwMode="auto">
            <a:xfrm>
              <a:off x="4902" y="4166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5" name="Line 68"/>
            <p:cNvSpPr>
              <a:spLocks noChangeShapeType="1"/>
            </p:cNvSpPr>
            <p:nvPr/>
          </p:nvSpPr>
          <p:spPr bwMode="auto">
            <a:xfrm>
              <a:off x="4902" y="4305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6" name="Line 69"/>
            <p:cNvSpPr>
              <a:spLocks noChangeShapeType="1"/>
            </p:cNvSpPr>
            <p:nvPr/>
          </p:nvSpPr>
          <p:spPr bwMode="auto">
            <a:xfrm>
              <a:off x="6878" y="4026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7" name="Line 70"/>
            <p:cNvSpPr>
              <a:spLocks noChangeShapeType="1"/>
            </p:cNvSpPr>
            <p:nvPr/>
          </p:nvSpPr>
          <p:spPr bwMode="auto">
            <a:xfrm>
              <a:off x="6878" y="4166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8" name="Line 71"/>
            <p:cNvSpPr>
              <a:spLocks noChangeShapeType="1"/>
            </p:cNvSpPr>
            <p:nvPr/>
          </p:nvSpPr>
          <p:spPr bwMode="auto">
            <a:xfrm>
              <a:off x="6878" y="4305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9" name="Line 72"/>
            <p:cNvSpPr>
              <a:spLocks noChangeShapeType="1"/>
            </p:cNvSpPr>
            <p:nvPr/>
          </p:nvSpPr>
          <p:spPr bwMode="auto">
            <a:xfrm>
              <a:off x="4196" y="4723"/>
              <a:ext cx="4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0" name="Line 73"/>
            <p:cNvSpPr>
              <a:spLocks noChangeShapeType="1"/>
            </p:cNvSpPr>
            <p:nvPr/>
          </p:nvSpPr>
          <p:spPr bwMode="auto">
            <a:xfrm>
              <a:off x="4196" y="4863"/>
              <a:ext cx="4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1" name="Line 74"/>
            <p:cNvSpPr>
              <a:spLocks noChangeShapeType="1"/>
            </p:cNvSpPr>
            <p:nvPr/>
          </p:nvSpPr>
          <p:spPr bwMode="auto">
            <a:xfrm>
              <a:off x="4196" y="5002"/>
              <a:ext cx="4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2" name="Line 75"/>
            <p:cNvSpPr>
              <a:spLocks noChangeShapeType="1"/>
            </p:cNvSpPr>
            <p:nvPr/>
          </p:nvSpPr>
          <p:spPr bwMode="auto">
            <a:xfrm>
              <a:off x="4196" y="6117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3" name="Line 76"/>
            <p:cNvSpPr>
              <a:spLocks noChangeShapeType="1"/>
            </p:cNvSpPr>
            <p:nvPr/>
          </p:nvSpPr>
          <p:spPr bwMode="auto">
            <a:xfrm>
              <a:off x="4196" y="6256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4" name="Line 77"/>
            <p:cNvSpPr>
              <a:spLocks noChangeShapeType="1"/>
            </p:cNvSpPr>
            <p:nvPr/>
          </p:nvSpPr>
          <p:spPr bwMode="auto">
            <a:xfrm>
              <a:off x="4196" y="6396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5" name="Line 78"/>
            <p:cNvSpPr>
              <a:spLocks noChangeShapeType="1"/>
            </p:cNvSpPr>
            <p:nvPr/>
          </p:nvSpPr>
          <p:spPr bwMode="auto">
            <a:xfrm>
              <a:off x="6737" y="6117"/>
              <a:ext cx="4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6" name="Line 79"/>
            <p:cNvSpPr>
              <a:spLocks noChangeShapeType="1"/>
            </p:cNvSpPr>
            <p:nvPr/>
          </p:nvSpPr>
          <p:spPr bwMode="auto">
            <a:xfrm>
              <a:off x="6737" y="6256"/>
              <a:ext cx="4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" name="Line 80"/>
            <p:cNvSpPr>
              <a:spLocks noChangeShapeType="1"/>
            </p:cNvSpPr>
            <p:nvPr/>
          </p:nvSpPr>
          <p:spPr bwMode="auto">
            <a:xfrm>
              <a:off x="6737" y="6396"/>
              <a:ext cx="4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8" name="Line 81"/>
            <p:cNvSpPr>
              <a:spLocks noChangeShapeType="1"/>
            </p:cNvSpPr>
            <p:nvPr/>
          </p:nvSpPr>
          <p:spPr bwMode="auto">
            <a:xfrm>
              <a:off x="7302" y="5420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9" name="Line 82"/>
            <p:cNvSpPr>
              <a:spLocks noChangeShapeType="1"/>
            </p:cNvSpPr>
            <p:nvPr/>
          </p:nvSpPr>
          <p:spPr bwMode="auto">
            <a:xfrm>
              <a:off x="7302" y="5559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0" name="Line 83"/>
            <p:cNvSpPr>
              <a:spLocks noChangeShapeType="1"/>
            </p:cNvSpPr>
            <p:nvPr/>
          </p:nvSpPr>
          <p:spPr bwMode="auto">
            <a:xfrm>
              <a:off x="7302" y="5699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1" name="Line 84"/>
            <p:cNvSpPr>
              <a:spLocks noChangeShapeType="1"/>
            </p:cNvSpPr>
            <p:nvPr/>
          </p:nvSpPr>
          <p:spPr bwMode="auto">
            <a:xfrm>
              <a:off x="6737" y="4863"/>
              <a:ext cx="42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2" name="Line 85"/>
            <p:cNvSpPr>
              <a:spLocks noChangeShapeType="1"/>
            </p:cNvSpPr>
            <p:nvPr/>
          </p:nvSpPr>
          <p:spPr bwMode="auto">
            <a:xfrm>
              <a:off x="6737" y="5002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3" name="Line 86"/>
            <p:cNvSpPr>
              <a:spLocks noChangeShapeType="1"/>
            </p:cNvSpPr>
            <p:nvPr/>
          </p:nvSpPr>
          <p:spPr bwMode="auto">
            <a:xfrm>
              <a:off x="6737" y="5141"/>
              <a:ext cx="4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4" name="Line 87"/>
            <p:cNvSpPr>
              <a:spLocks noChangeShapeType="1"/>
            </p:cNvSpPr>
            <p:nvPr/>
          </p:nvSpPr>
          <p:spPr bwMode="auto">
            <a:xfrm>
              <a:off x="5325" y="5141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5" name="Line 88"/>
            <p:cNvSpPr>
              <a:spLocks noChangeShapeType="1"/>
            </p:cNvSpPr>
            <p:nvPr/>
          </p:nvSpPr>
          <p:spPr bwMode="auto">
            <a:xfrm>
              <a:off x="5325" y="5281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6" name="Line 89"/>
            <p:cNvSpPr>
              <a:spLocks noChangeShapeType="1"/>
            </p:cNvSpPr>
            <p:nvPr/>
          </p:nvSpPr>
          <p:spPr bwMode="auto">
            <a:xfrm>
              <a:off x="5325" y="5420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7" name="Line 90"/>
            <p:cNvSpPr>
              <a:spLocks noChangeShapeType="1"/>
            </p:cNvSpPr>
            <p:nvPr/>
          </p:nvSpPr>
          <p:spPr bwMode="auto">
            <a:xfrm flipV="1">
              <a:off x="5466" y="5559"/>
              <a:ext cx="15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8" name="Freeform 91"/>
            <p:cNvSpPr>
              <a:spLocks/>
            </p:cNvSpPr>
            <p:nvPr/>
          </p:nvSpPr>
          <p:spPr bwMode="auto">
            <a:xfrm>
              <a:off x="5475" y="4449"/>
              <a:ext cx="996" cy="418"/>
            </a:xfrm>
            <a:custGeom>
              <a:avLst/>
              <a:gdLst>
                <a:gd name="T0" fmla="*/ 0 w 1215"/>
                <a:gd name="T1" fmla="*/ 0 h 570"/>
                <a:gd name="T2" fmla="*/ 1215 w 1215"/>
                <a:gd name="T3" fmla="*/ 570 h 570"/>
                <a:gd name="T4" fmla="*/ 0 60000 65536"/>
                <a:gd name="T5" fmla="*/ 0 60000 65536"/>
                <a:gd name="T6" fmla="*/ 0 w 1215"/>
                <a:gd name="T7" fmla="*/ 0 h 570"/>
                <a:gd name="T8" fmla="*/ 1215 w 1215"/>
                <a:gd name="T9" fmla="*/ 570 h 5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15" h="570">
                  <a:moveTo>
                    <a:pt x="0" y="0"/>
                  </a:moveTo>
                  <a:lnTo>
                    <a:pt x="1215" y="57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9" name="Freeform 92"/>
            <p:cNvSpPr>
              <a:spLocks/>
            </p:cNvSpPr>
            <p:nvPr/>
          </p:nvSpPr>
          <p:spPr bwMode="auto">
            <a:xfrm>
              <a:off x="4792" y="4867"/>
              <a:ext cx="1666" cy="1284"/>
            </a:xfrm>
            <a:custGeom>
              <a:avLst/>
              <a:gdLst>
                <a:gd name="T0" fmla="*/ 2034 w 2034"/>
                <a:gd name="T1" fmla="*/ 0 h 1750"/>
                <a:gd name="T2" fmla="*/ 0 w 2034"/>
                <a:gd name="T3" fmla="*/ 1750 h 1750"/>
                <a:gd name="T4" fmla="*/ 0 60000 65536"/>
                <a:gd name="T5" fmla="*/ 0 60000 65536"/>
                <a:gd name="T6" fmla="*/ 0 w 2034"/>
                <a:gd name="T7" fmla="*/ 0 h 1750"/>
                <a:gd name="T8" fmla="*/ 2034 w 2034"/>
                <a:gd name="T9" fmla="*/ 1750 h 17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34" h="1750">
                  <a:moveTo>
                    <a:pt x="2034" y="0"/>
                  </a:moveTo>
                  <a:lnTo>
                    <a:pt x="0" y="175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0" name="Freeform 93"/>
            <p:cNvSpPr>
              <a:spLocks/>
            </p:cNvSpPr>
            <p:nvPr/>
          </p:nvSpPr>
          <p:spPr bwMode="auto">
            <a:xfrm>
              <a:off x="5451" y="4427"/>
              <a:ext cx="1553" cy="1162"/>
            </a:xfrm>
            <a:custGeom>
              <a:avLst/>
              <a:gdLst>
                <a:gd name="T0" fmla="*/ 0 w 1896"/>
                <a:gd name="T1" fmla="*/ 0 h 1584"/>
                <a:gd name="T2" fmla="*/ 1896 w 1896"/>
                <a:gd name="T3" fmla="*/ 1584 h 1584"/>
                <a:gd name="T4" fmla="*/ 0 60000 65536"/>
                <a:gd name="T5" fmla="*/ 0 60000 65536"/>
                <a:gd name="T6" fmla="*/ 0 w 1896"/>
                <a:gd name="T7" fmla="*/ 0 h 1584"/>
                <a:gd name="T8" fmla="*/ 1896 w 1896"/>
                <a:gd name="T9" fmla="*/ 1584 h 15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96" h="1584">
                  <a:moveTo>
                    <a:pt x="0" y="0"/>
                  </a:moveTo>
                  <a:lnTo>
                    <a:pt x="1896" y="158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1" name="Freeform 94"/>
            <p:cNvSpPr>
              <a:spLocks/>
            </p:cNvSpPr>
            <p:nvPr/>
          </p:nvSpPr>
          <p:spPr bwMode="auto">
            <a:xfrm>
              <a:off x="4940" y="4449"/>
              <a:ext cx="511" cy="1668"/>
            </a:xfrm>
            <a:custGeom>
              <a:avLst/>
              <a:gdLst>
                <a:gd name="T0" fmla="*/ 623 w 623"/>
                <a:gd name="T1" fmla="*/ 0 h 2273"/>
                <a:gd name="T2" fmla="*/ 0 w 623"/>
                <a:gd name="T3" fmla="*/ 2273 h 2273"/>
                <a:gd name="T4" fmla="*/ 0 60000 65536"/>
                <a:gd name="T5" fmla="*/ 0 60000 65536"/>
                <a:gd name="T6" fmla="*/ 0 w 623"/>
                <a:gd name="T7" fmla="*/ 0 h 2273"/>
                <a:gd name="T8" fmla="*/ 623 w 623"/>
                <a:gd name="T9" fmla="*/ 2273 h 2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3" h="2273">
                  <a:moveTo>
                    <a:pt x="623" y="0"/>
                  </a:moveTo>
                  <a:lnTo>
                    <a:pt x="0" y="227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2" name="Freeform 95"/>
            <p:cNvSpPr>
              <a:spLocks/>
            </p:cNvSpPr>
            <p:nvPr/>
          </p:nvSpPr>
          <p:spPr bwMode="auto">
            <a:xfrm>
              <a:off x="6434" y="4867"/>
              <a:ext cx="570" cy="722"/>
            </a:xfrm>
            <a:custGeom>
              <a:avLst/>
              <a:gdLst>
                <a:gd name="T0" fmla="*/ 0 w 696"/>
                <a:gd name="T1" fmla="*/ 0 h 984"/>
                <a:gd name="T2" fmla="*/ 696 w 696"/>
                <a:gd name="T3" fmla="*/ 984 h 984"/>
                <a:gd name="T4" fmla="*/ 0 60000 65536"/>
                <a:gd name="T5" fmla="*/ 0 60000 65536"/>
                <a:gd name="T6" fmla="*/ 0 w 696"/>
                <a:gd name="T7" fmla="*/ 0 h 984"/>
                <a:gd name="T8" fmla="*/ 696 w 696"/>
                <a:gd name="T9" fmla="*/ 984 h 9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6" h="984">
                  <a:moveTo>
                    <a:pt x="0" y="0"/>
                  </a:moveTo>
                  <a:lnTo>
                    <a:pt x="696" y="98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3" name="Freeform 96"/>
            <p:cNvSpPr>
              <a:spLocks/>
            </p:cNvSpPr>
            <p:nvPr/>
          </p:nvSpPr>
          <p:spPr bwMode="auto">
            <a:xfrm>
              <a:off x="4886" y="5572"/>
              <a:ext cx="2125" cy="528"/>
            </a:xfrm>
            <a:custGeom>
              <a:avLst/>
              <a:gdLst>
                <a:gd name="T0" fmla="*/ 0 w 2595"/>
                <a:gd name="T1" fmla="*/ 719 h 719"/>
                <a:gd name="T2" fmla="*/ 2595 w 2595"/>
                <a:gd name="T3" fmla="*/ 0 h 719"/>
                <a:gd name="T4" fmla="*/ 0 60000 65536"/>
                <a:gd name="T5" fmla="*/ 0 60000 65536"/>
                <a:gd name="T6" fmla="*/ 0 w 2595"/>
                <a:gd name="T7" fmla="*/ 0 h 719"/>
                <a:gd name="T8" fmla="*/ 2595 w 2595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95" h="719">
                  <a:moveTo>
                    <a:pt x="0" y="719"/>
                  </a:moveTo>
                  <a:lnTo>
                    <a:pt x="259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98"/>
          <p:cNvGrpSpPr>
            <a:grpSpLocks noChangeAspect="1"/>
          </p:cNvGrpSpPr>
          <p:nvPr/>
        </p:nvGrpSpPr>
        <p:grpSpPr bwMode="auto">
          <a:xfrm>
            <a:off x="5791200" y="914400"/>
            <a:ext cx="2743200" cy="1371600"/>
            <a:chOff x="3403" y="8160"/>
            <a:chExt cx="5083" cy="2089"/>
          </a:xfrm>
        </p:grpSpPr>
        <p:sp>
          <p:nvSpPr>
            <p:cNvPr id="11306" name="AutoShape 99"/>
            <p:cNvSpPr>
              <a:spLocks noChangeAspect="1" noChangeArrowheads="1"/>
            </p:cNvSpPr>
            <p:nvPr/>
          </p:nvSpPr>
          <p:spPr bwMode="auto">
            <a:xfrm>
              <a:off x="3403" y="8160"/>
              <a:ext cx="5083" cy="2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7" name="Freeform 100"/>
            <p:cNvSpPr>
              <a:spLocks/>
            </p:cNvSpPr>
            <p:nvPr/>
          </p:nvSpPr>
          <p:spPr bwMode="auto">
            <a:xfrm>
              <a:off x="3968" y="8856"/>
              <a:ext cx="1792" cy="583"/>
            </a:xfrm>
            <a:custGeom>
              <a:avLst/>
              <a:gdLst>
                <a:gd name="T0" fmla="*/ 0 w 2285"/>
                <a:gd name="T1" fmla="*/ 0 h 754"/>
                <a:gd name="T2" fmla="*/ 2285 w 2285"/>
                <a:gd name="T3" fmla="*/ 754 h 754"/>
                <a:gd name="T4" fmla="*/ 0 60000 65536"/>
                <a:gd name="T5" fmla="*/ 0 60000 65536"/>
                <a:gd name="T6" fmla="*/ 0 w 2285"/>
                <a:gd name="T7" fmla="*/ 0 h 754"/>
                <a:gd name="T8" fmla="*/ 2285 w 2285"/>
                <a:gd name="T9" fmla="*/ 754 h 7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85" h="754">
                  <a:moveTo>
                    <a:pt x="0" y="0"/>
                  </a:moveTo>
                  <a:lnTo>
                    <a:pt x="2285" y="75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8" name="Freeform 101"/>
            <p:cNvSpPr>
              <a:spLocks/>
            </p:cNvSpPr>
            <p:nvPr/>
          </p:nvSpPr>
          <p:spPr bwMode="auto">
            <a:xfrm>
              <a:off x="4266" y="8371"/>
              <a:ext cx="1114" cy="1600"/>
            </a:xfrm>
            <a:custGeom>
              <a:avLst/>
              <a:gdLst>
                <a:gd name="T0" fmla="*/ 0 w 1420"/>
                <a:gd name="T1" fmla="*/ 0 h 2067"/>
                <a:gd name="T2" fmla="*/ 1420 w 1420"/>
                <a:gd name="T3" fmla="*/ 2067 h 2067"/>
                <a:gd name="T4" fmla="*/ 0 60000 65536"/>
                <a:gd name="T5" fmla="*/ 0 60000 65536"/>
                <a:gd name="T6" fmla="*/ 0 w 1420"/>
                <a:gd name="T7" fmla="*/ 0 h 2067"/>
                <a:gd name="T8" fmla="*/ 1420 w 1420"/>
                <a:gd name="T9" fmla="*/ 2067 h 20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0" h="2067">
                  <a:moveTo>
                    <a:pt x="0" y="0"/>
                  </a:moveTo>
                  <a:lnTo>
                    <a:pt x="1420" y="206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9" name="Freeform 102"/>
            <p:cNvSpPr>
              <a:spLocks/>
            </p:cNvSpPr>
            <p:nvPr/>
          </p:nvSpPr>
          <p:spPr bwMode="auto">
            <a:xfrm>
              <a:off x="3968" y="8360"/>
              <a:ext cx="1698" cy="1611"/>
            </a:xfrm>
            <a:custGeom>
              <a:avLst/>
              <a:gdLst>
                <a:gd name="T0" fmla="*/ 0 w 2165"/>
                <a:gd name="T1" fmla="*/ 2082 h 2082"/>
                <a:gd name="T2" fmla="*/ 2165 w 2165"/>
                <a:gd name="T3" fmla="*/ 0 h 2082"/>
                <a:gd name="T4" fmla="*/ 0 60000 65536"/>
                <a:gd name="T5" fmla="*/ 0 60000 65536"/>
                <a:gd name="T6" fmla="*/ 0 w 2165"/>
                <a:gd name="T7" fmla="*/ 0 h 2082"/>
                <a:gd name="T8" fmla="*/ 2165 w 2165"/>
                <a:gd name="T9" fmla="*/ 2082 h 20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5" h="2082">
                  <a:moveTo>
                    <a:pt x="0" y="2082"/>
                  </a:moveTo>
                  <a:lnTo>
                    <a:pt x="2165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0" name="Line 103"/>
            <p:cNvSpPr>
              <a:spLocks noChangeShapeType="1"/>
            </p:cNvSpPr>
            <p:nvPr/>
          </p:nvSpPr>
          <p:spPr bwMode="auto">
            <a:xfrm>
              <a:off x="3968" y="8856"/>
              <a:ext cx="1412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1" name="Freeform 104"/>
            <p:cNvSpPr>
              <a:spLocks/>
            </p:cNvSpPr>
            <p:nvPr/>
          </p:nvSpPr>
          <p:spPr bwMode="auto">
            <a:xfrm>
              <a:off x="3968" y="8360"/>
              <a:ext cx="310" cy="496"/>
            </a:xfrm>
            <a:custGeom>
              <a:avLst/>
              <a:gdLst>
                <a:gd name="T0" fmla="*/ 0 w 395"/>
                <a:gd name="T1" fmla="*/ 641 h 641"/>
                <a:gd name="T2" fmla="*/ 395 w 395"/>
                <a:gd name="T3" fmla="*/ 0 h 641"/>
                <a:gd name="T4" fmla="*/ 0 60000 65536"/>
                <a:gd name="T5" fmla="*/ 0 60000 65536"/>
                <a:gd name="T6" fmla="*/ 0 w 395"/>
                <a:gd name="T7" fmla="*/ 0 h 641"/>
                <a:gd name="T8" fmla="*/ 395 w 395"/>
                <a:gd name="T9" fmla="*/ 641 h 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5" h="641">
                  <a:moveTo>
                    <a:pt x="0" y="641"/>
                  </a:moveTo>
                  <a:lnTo>
                    <a:pt x="395" y="0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2" name="Freeform 105"/>
            <p:cNvSpPr>
              <a:spLocks/>
            </p:cNvSpPr>
            <p:nvPr/>
          </p:nvSpPr>
          <p:spPr bwMode="auto">
            <a:xfrm>
              <a:off x="5380" y="8371"/>
              <a:ext cx="310" cy="485"/>
            </a:xfrm>
            <a:custGeom>
              <a:avLst/>
              <a:gdLst>
                <a:gd name="T0" fmla="*/ 0 w 395"/>
                <a:gd name="T1" fmla="*/ 626 h 626"/>
                <a:gd name="T2" fmla="*/ 395 w 395"/>
                <a:gd name="T3" fmla="*/ 0 h 626"/>
                <a:gd name="T4" fmla="*/ 0 60000 65536"/>
                <a:gd name="T5" fmla="*/ 0 60000 65536"/>
                <a:gd name="T6" fmla="*/ 0 w 395"/>
                <a:gd name="T7" fmla="*/ 0 h 626"/>
                <a:gd name="T8" fmla="*/ 395 w 395"/>
                <a:gd name="T9" fmla="*/ 626 h 6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5" h="626">
                  <a:moveTo>
                    <a:pt x="0" y="626"/>
                  </a:moveTo>
                  <a:lnTo>
                    <a:pt x="395" y="0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3" name="Freeform 106"/>
            <p:cNvSpPr>
              <a:spLocks/>
            </p:cNvSpPr>
            <p:nvPr/>
          </p:nvSpPr>
          <p:spPr bwMode="auto">
            <a:xfrm>
              <a:off x="4231" y="8360"/>
              <a:ext cx="1447" cy="23"/>
            </a:xfrm>
            <a:custGeom>
              <a:avLst/>
              <a:gdLst>
                <a:gd name="T0" fmla="*/ 0 w 1845"/>
                <a:gd name="T1" fmla="*/ 0 h 30"/>
                <a:gd name="T2" fmla="*/ 1845 w 1845"/>
                <a:gd name="T3" fmla="*/ 30 h 30"/>
                <a:gd name="T4" fmla="*/ 0 60000 65536"/>
                <a:gd name="T5" fmla="*/ 0 60000 65536"/>
                <a:gd name="T6" fmla="*/ 0 w 1845"/>
                <a:gd name="T7" fmla="*/ 0 h 30"/>
                <a:gd name="T8" fmla="*/ 1845 w 1845"/>
                <a:gd name="T9" fmla="*/ 30 h 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5" h="30">
                  <a:moveTo>
                    <a:pt x="0" y="0"/>
                  </a:moveTo>
                  <a:lnTo>
                    <a:pt x="1845" y="3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4" name="Line 107"/>
            <p:cNvSpPr>
              <a:spLocks noChangeShapeType="1"/>
            </p:cNvSpPr>
            <p:nvPr/>
          </p:nvSpPr>
          <p:spPr bwMode="auto">
            <a:xfrm>
              <a:off x="3968" y="8856"/>
              <a:ext cx="0" cy="111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5" name="Freeform 108"/>
            <p:cNvSpPr>
              <a:spLocks/>
            </p:cNvSpPr>
            <p:nvPr/>
          </p:nvSpPr>
          <p:spPr bwMode="auto">
            <a:xfrm>
              <a:off x="3937" y="9962"/>
              <a:ext cx="1443" cy="10"/>
            </a:xfrm>
            <a:custGeom>
              <a:avLst/>
              <a:gdLst>
                <a:gd name="T0" fmla="*/ 0 w 1840"/>
                <a:gd name="T1" fmla="*/ 0 h 13"/>
                <a:gd name="T2" fmla="*/ 1840 w 1840"/>
                <a:gd name="T3" fmla="*/ 13 h 13"/>
                <a:gd name="T4" fmla="*/ 0 60000 65536"/>
                <a:gd name="T5" fmla="*/ 0 60000 65536"/>
                <a:gd name="T6" fmla="*/ 0 w 1840"/>
                <a:gd name="T7" fmla="*/ 0 h 13"/>
                <a:gd name="T8" fmla="*/ 1840 w 1840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0" h="13">
                  <a:moveTo>
                    <a:pt x="0" y="0"/>
                  </a:moveTo>
                  <a:lnTo>
                    <a:pt x="1840" y="13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6" name="Line 109"/>
            <p:cNvSpPr>
              <a:spLocks noChangeShapeType="1"/>
            </p:cNvSpPr>
            <p:nvPr/>
          </p:nvSpPr>
          <p:spPr bwMode="auto">
            <a:xfrm>
              <a:off x="5380" y="8856"/>
              <a:ext cx="0" cy="111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7" name="Freeform 110"/>
            <p:cNvSpPr>
              <a:spLocks/>
            </p:cNvSpPr>
            <p:nvPr/>
          </p:nvSpPr>
          <p:spPr bwMode="auto">
            <a:xfrm>
              <a:off x="5380" y="9416"/>
              <a:ext cx="333" cy="555"/>
            </a:xfrm>
            <a:custGeom>
              <a:avLst/>
              <a:gdLst>
                <a:gd name="T0" fmla="*/ 0 w 425"/>
                <a:gd name="T1" fmla="*/ 717 h 717"/>
                <a:gd name="T2" fmla="*/ 425 w 425"/>
                <a:gd name="T3" fmla="*/ 0 h 717"/>
                <a:gd name="T4" fmla="*/ 0 60000 65536"/>
                <a:gd name="T5" fmla="*/ 0 60000 65536"/>
                <a:gd name="T6" fmla="*/ 0 w 425"/>
                <a:gd name="T7" fmla="*/ 0 h 717"/>
                <a:gd name="T8" fmla="*/ 425 w 425"/>
                <a:gd name="T9" fmla="*/ 717 h 7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5" h="717">
                  <a:moveTo>
                    <a:pt x="0" y="717"/>
                  </a:moveTo>
                  <a:lnTo>
                    <a:pt x="425" y="0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8" name="Freeform 111"/>
            <p:cNvSpPr>
              <a:spLocks/>
            </p:cNvSpPr>
            <p:nvPr/>
          </p:nvSpPr>
          <p:spPr bwMode="auto">
            <a:xfrm>
              <a:off x="5701" y="8383"/>
              <a:ext cx="1" cy="1021"/>
            </a:xfrm>
            <a:custGeom>
              <a:avLst/>
              <a:gdLst>
                <a:gd name="T0" fmla="*/ 0 w 1"/>
                <a:gd name="T1" fmla="*/ 0 h 1320"/>
                <a:gd name="T2" fmla="*/ 0 w 1"/>
                <a:gd name="T3" fmla="*/ 1320 h 1320"/>
                <a:gd name="T4" fmla="*/ 0 60000 65536"/>
                <a:gd name="T5" fmla="*/ 0 60000 65536"/>
                <a:gd name="T6" fmla="*/ 0 w 1"/>
                <a:gd name="T7" fmla="*/ 0 h 1320"/>
                <a:gd name="T8" fmla="*/ 1 w 1"/>
                <a:gd name="T9" fmla="*/ 1320 h 13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20">
                  <a:moveTo>
                    <a:pt x="0" y="0"/>
                  </a:moveTo>
                  <a:lnTo>
                    <a:pt x="0" y="132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9" name="Line 112"/>
            <p:cNvSpPr>
              <a:spLocks noChangeShapeType="1"/>
            </p:cNvSpPr>
            <p:nvPr/>
          </p:nvSpPr>
          <p:spPr bwMode="auto">
            <a:xfrm>
              <a:off x="4251" y="8439"/>
              <a:ext cx="1" cy="9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0" name="Line 113"/>
            <p:cNvSpPr>
              <a:spLocks noChangeShapeType="1"/>
            </p:cNvSpPr>
            <p:nvPr/>
          </p:nvSpPr>
          <p:spPr bwMode="auto">
            <a:xfrm flipH="1">
              <a:off x="3968" y="9414"/>
              <a:ext cx="283" cy="5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1" name="Line 114"/>
            <p:cNvSpPr>
              <a:spLocks noChangeShapeType="1"/>
            </p:cNvSpPr>
            <p:nvPr/>
          </p:nvSpPr>
          <p:spPr bwMode="auto">
            <a:xfrm>
              <a:off x="4251" y="9414"/>
              <a:ext cx="141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2" name="Line 115"/>
            <p:cNvSpPr>
              <a:spLocks noChangeShapeType="1"/>
            </p:cNvSpPr>
            <p:nvPr/>
          </p:nvSpPr>
          <p:spPr bwMode="auto">
            <a:xfrm flipV="1">
              <a:off x="4250" y="8856"/>
              <a:ext cx="1130" cy="5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3" name="Line 116"/>
            <p:cNvSpPr>
              <a:spLocks noChangeShapeType="1"/>
            </p:cNvSpPr>
            <p:nvPr/>
          </p:nvSpPr>
          <p:spPr bwMode="auto">
            <a:xfrm>
              <a:off x="6368" y="8856"/>
              <a:ext cx="1412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4" name="Line 117"/>
            <p:cNvSpPr>
              <a:spLocks noChangeShapeType="1"/>
            </p:cNvSpPr>
            <p:nvPr/>
          </p:nvSpPr>
          <p:spPr bwMode="auto">
            <a:xfrm>
              <a:off x="6368" y="8856"/>
              <a:ext cx="0" cy="111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5" name="Line 118"/>
            <p:cNvSpPr>
              <a:spLocks noChangeShapeType="1"/>
            </p:cNvSpPr>
            <p:nvPr/>
          </p:nvSpPr>
          <p:spPr bwMode="auto">
            <a:xfrm>
              <a:off x="6368" y="9971"/>
              <a:ext cx="141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6" name="Line 119"/>
            <p:cNvSpPr>
              <a:spLocks noChangeShapeType="1"/>
            </p:cNvSpPr>
            <p:nvPr/>
          </p:nvSpPr>
          <p:spPr bwMode="auto">
            <a:xfrm>
              <a:off x="7780" y="8856"/>
              <a:ext cx="0" cy="111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7" name="Line 120"/>
            <p:cNvSpPr>
              <a:spLocks noChangeShapeType="1"/>
            </p:cNvSpPr>
            <p:nvPr/>
          </p:nvSpPr>
          <p:spPr bwMode="auto">
            <a:xfrm flipV="1">
              <a:off x="6368" y="8439"/>
              <a:ext cx="282" cy="41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8" name="Line 121"/>
            <p:cNvSpPr>
              <a:spLocks noChangeShapeType="1"/>
            </p:cNvSpPr>
            <p:nvPr/>
          </p:nvSpPr>
          <p:spPr bwMode="auto">
            <a:xfrm flipV="1">
              <a:off x="7780" y="8439"/>
              <a:ext cx="282" cy="41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9" name="Line 122"/>
            <p:cNvSpPr>
              <a:spLocks noChangeShapeType="1"/>
            </p:cNvSpPr>
            <p:nvPr/>
          </p:nvSpPr>
          <p:spPr bwMode="auto">
            <a:xfrm>
              <a:off x="6650" y="8439"/>
              <a:ext cx="14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0" name="Line 123"/>
            <p:cNvSpPr>
              <a:spLocks noChangeShapeType="1"/>
            </p:cNvSpPr>
            <p:nvPr/>
          </p:nvSpPr>
          <p:spPr bwMode="auto">
            <a:xfrm flipV="1">
              <a:off x="7780" y="9414"/>
              <a:ext cx="282" cy="55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1" name="Line 124"/>
            <p:cNvSpPr>
              <a:spLocks noChangeShapeType="1"/>
            </p:cNvSpPr>
            <p:nvPr/>
          </p:nvSpPr>
          <p:spPr bwMode="auto">
            <a:xfrm>
              <a:off x="8062" y="8439"/>
              <a:ext cx="0" cy="9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2" name="Line 125"/>
            <p:cNvSpPr>
              <a:spLocks noChangeShapeType="1"/>
            </p:cNvSpPr>
            <p:nvPr/>
          </p:nvSpPr>
          <p:spPr bwMode="auto">
            <a:xfrm flipV="1">
              <a:off x="6368" y="9414"/>
              <a:ext cx="282" cy="5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3" name="Line 126"/>
            <p:cNvSpPr>
              <a:spLocks noChangeShapeType="1"/>
            </p:cNvSpPr>
            <p:nvPr/>
          </p:nvSpPr>
          <p:spPr bwMode="auto">
            <a:xfrm>
              <a:off x="6650" y="8439"/>
              <a:ext cx="1" cy="9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4" name="Line 127"/>
            <p:cNvSpPr>
              <a:spLocks noChangeShapeType="1"/>
            </p:cNvSpPr>
            <p:nvPr/>
          </p:nvSpPr>
          <p:spPr bwMode="auto">
            <a:xfrm flipV="1">
              <a:off x="6650" y="9414"/>
              <a:ext cx="141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5" name="Line 128"/>
            <p:cNvSpPr>
              <a:spLocks noChangeShapeType="1"/>
            </p:cNvSpPr>
            <p:nvPr/>
          </p:nvSpPr>
          <p:spPr bwMode="auto">
            <a:xfrm>
              <a:off x="6086" y="9135"/>
              <a:ext cx="211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6" name="Freeform 129"/>
            <p:cNvSpPr>
              <a:spLocks/>
            </p:cNvSpPr>
            <p:nvPr/>
          </p:nvSpPr>
          <p:spPr bwMode="auto">
            <a:xfrm>
              <a:off x="6725" y="8610"/>
              <a:ext cx="922" cy="1119"/>
            </a:xfrm>
            <a:custGeom>
              <a:avLst/>
              <a:gdLst>
                <a:gd name="T0" fmla="*/ 0 w 1175"/>
                <a:gd name="T1" fmla="*/ 1446 h 1446"/>
                <a:gd name="T2" fmla="*/ 1175 w 1175"/>
                <a:gd name="T3" fmla="*/ 0 h 1446"/>
                <a:gd name="T4" fmla="*/ 0 60000 65536"/>
                <a:gd name="T5" fmla="*/ 0 60000 65536"/>
                <a:gd name="T6" fmla="*/ 0 w 1175"/>
                <a:gd name="T7" fmla="*/ 0 h 1446"/>
                <a:gd name="T8" fmla="*/ 1175 w 1175"/>
                <a:gd name="T9" fmla="*/ 1446 h 14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75" h="1446">
                  <a:moveTo>
                    <a:pt x="0" y="1446"/>
                  </a:moveTo>
                  <a:lnTo>
                    <a:pt x="117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7" name="Line 130"/>
            <p:cNvSpPr>
              <a:spLocks noChangeShapeType="1"/>
            </p:cNvSpPr>
            <p:nvPr/>
          </p:nvSpPr>
          <p:spPr bwMode="auto">
            <a:xfrm>
              <a:off x="7215" y="8299"/>
              <a:ext cx="1" cy="18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31"/>
          <p:cNvGrpSpPr>
            <a:grpSpLocks noChangeAspect="1"/>
          </p:cNvGrpSpPr>
          <p:nvPr/>
        </p:nvGrpSpPr>
        <p:grpSpPr bwMode="auto">
          <a:xfrm>
            <a:off x="304800" y="2971800"/>
            <a:ext cx="4191000" cy="2590800"/>
            <a:chOff x="2948" y="-122"/>
            <a:chExt cx="6284" cy="3148"/>
          </a:xfrm>
        </p:grpSpPr>
        <p:sp>
          <p:nvSpPr>
            <p:cNvPr id="11271" name="AutoShape 132"/>
            <p:cNvSpPr>
              <a:spLocks noChangeAspect="1" noChangeArrowheads="1"/>
            </p:cNvSpPr>
            <p:nvPr/>
          </p:nvSpPr>
          <p:spPr bwMode="auto">
            <a:xfrm>
              <a:off x="2948" y="-122"/>
              <a:ext cx="6284" cy="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Text Box 133"/>
            <p:cNvSpPr txBox="1">
              <a:spLocks noChangeArrowheads="1"/>
            </p:cNvSpPr>
            <p:nvPr/>
          </p:nvSpPr>
          <p:spPr bwMode="auto">
            <a:xfrm>
              <a:off x="5521" y="1654"/>
              <a:ext cx="1133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000000"/>
                  </a:solidFill>
                </a:rPr>
                <a:t>север</a:t>
              </a:r>
              <a:endParaRPr lang="ru-RU" sz="1000"/>
            </a:p>
          </p:txBody>
        </p:sp>
        <p:sp>
          <p:nvSpPr>
            <p:cNvPr id="11273" name="Text Box 134"/>
            <p:cNvSpPr txBox="1">
              <a:spLocks noChangeArrowheads="1"/>
            </p:cNvSpPr>
            <p:nvPr/>
          </p:nvSpPr>
          <p:spPr bwMode="auto">
            <a:xfrm>
              <a:off x="4674" y="2351"/>
              <a:ext cx="1013" cy="4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000000"/>
                  </a:solidFill>
                </a:rPr>
                <a:t>надир</a:t>
              </a:r>
              <a:endParaRPr lang="ru-RU" sz="1000"/>
            </a:p>
          </p:txBody>
        </p:sp>
        <p:sp>
          <p:nvSpPr>
            <p:cNvPr id="11274" name="Text Box 135"/>
            <p:cNvSpPr txBox="1">
              <a:spLocks noChangeArrowheads="1"/>
            </p:cNvSpPr>
            <p:nvPr/>
          </p:nvSpPr>
          <p:spPr bwMode="auto">
            <a:xfrm>
              <a:off x="4674" y="261"/>
              <a:ext cx="1013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000000"/>
                  </a:solidFill>
                </a:rPr>
                <a:t>зенит</a:t>
              </a:r>
              <a:endParaRPr lang="ru-RU" sz="1000"/>
            </a:p>
          </p:txBody>
        </p:sp>
        <p:sp>
          <p:nvSpPr>
            <p:cNvPr id="11275" name="Text Box 136"/>
            <p:cNvSpPr txBox="1">
              <a:spLocks noChangeArrowheads="1"/>
            </p:cNvSpPr>
            <p:nvPr/>
          </p:nvSpPr>
          <p:spPr bwMode="auto">
            <a:xfrm>
              <a:off x="2979" y="1515"/>
              <a:ext cx="1258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000000"/>
                  </a:solidFill>
                </a:rPr>
                <a:t>восток</a:t>
              </a:r>
              <a:endParaRPr lang="ru-RU" sz="1000"/>
            </a:p>
          </p:txBody>
        </p:sp>
        <p:sp>
          <p:nvSpPr>
            <p:cNvPr id="11276" name="Text Box 137"/>
            <p:cNvSpPr txBox="1">
              <a:spLocks noChangeArrowheads="1"/>
            </p:cNvSpPr>
            <p:nvPr/>
          </p:nvSpPr>
          <p:spPr bwMode="auto">
            <a:xfrm>
              <a:off x="4025" y="996"/>
              <a:ext cx="744" cy="4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000000"/>
                  </a:solidFill>
                </a:rPr>
                <a:t>юг</a:t>
              </a:r>
              <a:endParaRPr lang="ru-RU" sz="1000"/>
            </a:p>
          </p:txBody>
        </p:sp>
        <p:sp>
          <p:nvSpPr>
            <p:cNvPr id="11277" name="Line 138"/>
            <p:cNvSpPr>
              <a:spLocks noChangeShapeType="1"/>
            </p:cNvSpPr>
            <p:nvPr/>
          </p:nvSpPr>
          <p:spPr bwMode="auto">
            <a:xfrm>
              <a:off x="4250" y="1655"/>
              <a:ext cx="113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Line 139"/>
            <p:cNvSpPr>
              <a:spLocks noChangeShapeType="1"/>
            </p:cNvSpPr>
            <p:nvPr/>
          </p:nvSpPr>
          <p:spPr bwMode="auto">
            <a:xfrm flipV="1">
              <a:off x="4250" y="1376"/>
              <a:ext cx="565" cy="2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Line 140"/>
            <p:cNvSpPr>
              <a:spLocks noChangeShapeType="1"/>
            </p:cNvSpPr>
            <p:nvPr/>
          </p:nvSpPr>
          <p:spPr bwMode="auto">
            <a:xfrm flipV="1">
              <a:off x="5380" y="1376"/>
              <a:ext cx="565" cy="27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Line 141"/>
            <p:cNvSpPr>
              <a:spLocks noChangeShapeType="1"/>
            </p:cNvSpPr>
            <p:nvPr/>
          </p:nvSpPr>
          <p:spPr bwMode="auto">
            <a:xfrm flipH="1">
              <a:off x="4815" y="1376"/>
              <a:ext cx="11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Line 142"/>
            <p:cNvSpPr>
              <a:spLocks noChangeShapeType="1"/>
            </p:cNvSpPr>
            <p:nvPr/>
          </p:nvSpPr>
          <p:spPr bwMode="auto">
            <a:xfrm>
              <a:off x="4815" y="1376"/>
              <a:ext cx="565" cy="27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Freeform 143"/>
            <p:cNvSpPr>
              <a:spLocks/>
            </p:cNvSpPr>
            <p:nvPr/>
          </p:nvSpPr>
          <p:spPr bwMode="auto">
            <a:xfrm>
              <a:off x="3799" y="1312"/>
              <a:ext cx="2459" cy="406"/>
            </a:xfrm>
            <a:custGeom>
              <a:avLst/>
              <a:gdLst>
                <a:gd name="T0" fmla="*/ 0 w 3135"/>
                <a:gd name="T1" fmla="*/ 525 h 525"/>
                <a:gd name="T2" fmla="*/ 3135 w 3135"/>
                <a:gd name="T3" fmla="*/ 0 h 525"/>
                <a:gd name="T4" fmla="*/ 0 60000 65536"/>
                <a:gd name="T5" fmla="*/ 0 60000 65536"/>
                <a:gd name="T6" fmla="*/ 0 w 3135"/>
                <a:gd name="T7" fmla="*/ 0 h 525"/>
                <a:gd name="T8" fmla="*/ 3135 w 3135"/>
                <a:gd name="T9" fmla="*/ 525 h 5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35" h="525">
                  <a:moveTo>
                    <a:pt x="0" y="525"/>
                  </a:moveTo>
                  <a:lnTo>
                    <a:pt x="3135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Line 144"/>
            <p:cNvSpPr>
              <a:spLocks noChangeShapeType="1"/>
            </p:cNvSpPr>
            <p:nvPr/>
          </p:nvSpPr>
          <p:spPr bwMode="auto">
            <a:xfrm flipH="1">
              <a:off x="5098" y="540"/>
              <a:ext cx="1" cy="19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Line 145"/>
            <p:cNvSpPr>
              <a:spLocks noChangeShapeType="1"/>
            </p:cNvSpPr>
            <p:nvPr/>
          </p:nvSpPr>
          <p:spPr bwMode="auto">
            <a:xfrm flipV="1">
              <a:off x="4250" y="818"/>
              <a:ext cx="848" cy="83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146"/>
            <p:cNvSpPr>
              <a:spLocks noChangeShapeType="1"/>
            </p:cNvSpPr>
            <p:nvPr/>
          </p:nvSpPr>
          <p:spPr bwMode="auto">
            <a:xfrm>
              <a:off x="5098" y="818"/>
              <a:ext cx="282" cy="83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Line 147"/>
            <p:cNvSpPr>
              <a:spLocks noChangeShapeType="1"/>
            </p:cNvSpPr>
            <p:nvPr/>
          </p:nvSpPr>
          <p:spPr bwMode="auto">
            <a:xfrm>
              <a:off x="5098" y="818"/>
              <a:ext cx="847" cy="55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Line 148"/>
            <p:cNvSpPr>
              <a:spLocks noChangeShapeType="1"/>
            </p:cNvSpPr>
            <p:nvPr/>
          </p:nvSpPr>
          <p:spPr bwMode="auto">
            <a:xfrm flipH="1">
              <a:off x="4815" y="818"/>
              <a:ext cx="283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149"/>
            <p:cNvSpPr>
              <a:spLocks noChangeShapeType="1"/>
            </p:cNvSpPr>
            <p:nvPr/>
          </p:nvSpPr>
          <p:spPr bwMode="auto">
            <a:xfrm>
              <a:off x="4250" y="1655"/>
              <a:ext cx="848" cy="55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Line 150"/>
            <p:cNvSpPr>
              <a:spLocks noChangeShapeType="1"/>
            </p:cNvSpPr>
            <p:nvPr/>
          </p:nvSpPr>
          <p:spPr bwMode="auto">
            <a:xfrm flipV="1">
              <a:off x="5098" y="1655"/>
              <a:ext cx="282" cy="55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Line 151"/>
            <p:cNvSpPr>
              <a:spLocks noChangeShapeType="1"/>
            </p:cNvSpPr>
            <p:nvPr/>
          </p:nvSpPr>
          <p:spPr bwMode="auto">
            <a:xfrm flipV="1">
              <a:off x="5098" y="1376"/>
              <a:ext cx="847" cy="8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1" name="Line 152"/>
            <p:cNvSpPr>
              <a:spLocks noChangeShapeType="1"/>
            </p:cNvSpPr>
            <p:nvPr/>
          </p:nvSpPr>
          <p:spPr bwMode="auto">
            <a:xfrm>
              <a:off x="4815" y="1376"/>
              <a:ext cx="283" cy="8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2" name="Text Box 153"/>
            <p:cNvSpPr txBox="1">
              <a:spLocks noChangeArrowheads="1"/>
            </p:cNvSpPr>
            <p:nvPr/>
          </p:nvSpPr>
          <p:spPr bwMode="auto">
            <a:xfrm>
              <a:off x="6000" y="1236"/>
              <a:ext cx="1074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000000"/>
                  </a:solidFill>
                </a:rPr>
                <a:t>запад</a:t>
              </a:r>
              <a:endParaRPr lang="ru-RU" sz="1000"/>
            </a:p>
          </p:txBody>
        </p:sp>
        <p:sp>
          <p:nvSpPr>
            <p:cNvPr id="11293" name="Oval 154"/>
            <p:cNvSpPr>
              <a:spLocks noChangeArrowheads="1"/>
            </p:cNvSpPr>
            <p:nvPr/>
          </p:nvSpPr>
          <p:spPr bwMode="auto">
            <a:xfrm rot="-926237">
              <a:off x="7095" y="1152"/>
              <a:ext cx="1384" cy="6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Freeform 155"/>
            <p:cNvSpPr>
              <a:spLocks/>
            </p:cNvSpPr>
            <p:nvPr/>
          </p:nvSpPr>
          <p:spPr bwMode="auto">
            <a:xfrm>
              <a:off x="7824" y="411"/>
              <a:ext cx="32" cy="1932"/>
            </a:xfrm>
            <a:custGeom>
              <a:avLst/>
              <a:gdLst>
                <a:gd name="T0" fmla="*/ 0 w 45"/>
                <a:gd name="T1" fmla="*/ 0 h 2881"/>
                <a:gd name="T2" fmla="*/ 45 w 45"/>
                <a:gd name="T3" fmla="*/ 2881 h 2881"/>
                <a:gd name="T4" fmla="*/ 0 60000 65536"/>
                <a:gd name="T5" fmla="*/ 0 60000 65536"/>
                <a:gd name="T6" fmla="*/ 0 w 45"/>
                <a:gd name="T7" fmla="*/ 0 h 2881"/>
                <a:gd name="T8" fmla="*/ 45 w 45"/>
                <a:gd name="T9" fmla="*/ 2881 h 28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2881">
                  <a:moveTo>
                    <a:pt x="0" y="0"/>
                  </a:moveTo>
                  <a:lnTo>
                    <a:pt x="45" y="288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5" name="Line 156"/>
            <p:cNvSpPr>
              <a:spLocks noChangeShapeType="1"/>
            </p:cNvSpPr>
            <p:nvPr/>
          </p:nvSpPr>
          <p:spPr bwMode="auto">
            <a:xfrm flipV="1">
              <a:off x="6844" y="1031"/>
              <a:ext cx="1885" cy="8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157"/>
            <p:cNvSpPr>
              <a:spLocks noChangeShapeType="1"/>
            </p:cNvSpPr>
            <p:nvPr/>
          </p:nvSpPr>
          <p:spPr bwMode="auto">
            <a:xfrm>
              <a:off x="7347" y="910"/>
              <a:ext cx="1005" cy="10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Arc 158"/>
            <p:cNvSpPr>
              <a:spLocks/>
            </p:cNvSpPr>
            <p:nvPr/>
          </p:nvSpPr>
          <p:spPr bwMode="auto">
            <a:xfrm flipV="1">
              <a:off x="7347" y="307"/>
              <a:ext cx="754" cy="865"/>
            </a:xfrm>
            <a:custGeom>
              <a:avLst/>
              <a:gdLst>
                <a:gd name="T0" fmla="*/ 333 w 21600"/>
                <a:gd name="T1" fmla="*/ 0 h 19383"/>
                <a:gd name="T2" fmla="*/ 754 w 21600"/>
                <a:gd name="T3" fmla="*/ 864 h 19383"/>
                <a:gd name="T4" fmla="*/ 0 w 21600"/>
                <a:gd name="T5" fmla="*/ 865 h 193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383"/>
                <a:gd name="T11" fmla="*/ 21600 w 21600"/>
                <a:gd name="T12" fmla="*/ 19383 h 193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383" fill="none" extrusionOk="0">
                  <a:moveTo>
                    <a:pt x="9532" y="-1"/>
                  </a:moveTo>
                  <a:cubicBezTo>
                    <a:pt x="16914" y="3630"/>
                    <a:pt x="21593" y="11139"/>
                    <a:pt x="21599" y="19367"/>
                  </a:cubicBezTo>
                </a:path>
                <a:path w="21600" h="19383" stroke="0" extrusionOk="0">
                  <a:moveTo>
                    <a:pt x="9532" y="-1"/>
                  </a:moveTo>
                  <a:cubicBezTo>
                    <a:pt x="16914" y="3630"/>
                    <a:pt x="21593" y="11139"/>
                    <a:pt x="21599" y="19367"/>
                  </a:cubicBezTo>
                  <a:lnTo>
                    <a:pt x="0" y="19383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Arc 159"/>
            <p:cNvSpPr>
              <a:spLocks/>
            </p:cNvSpPr>
            <p:nvPr/>
          </p:nvSpPr>
          <p:spPr bwMode="auto">
            <a:xfrm>
              <a:off x="7850" y="-56"/>
              <a:ext cx="252" cy="494"/>
            </a:xfrm>
            <a:custGeom>
              <a:avLst/>
              <a:gdLst>
                <a:gd name="T0" fmla="*/ 0 w 43200"/>
                <a:gd name="T1" fmla="*/ 494 h 22066"/>
                <a:gd name="T2" fmla="*/ 252 w 43200"/>
                <a:gd name="T3" fmla="*/ 484 h 22066"/>
                <a:gd name="T4" fmla="*/ 126 w 43200"/>
                <a:gd name="T5" fmla="*/ 484 h 2206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066"/>
                <a:gd name="T11" fmla="*/ 43200 w 43200"/>
                <a:gd name="T12" fmla="*/ 22066 h 22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066" fill="none" extrusionOk="0">
                  <a:moveTo>
                    <a:pt x="5" y="22065"/>
                  </a:moveTo>
                  <a:cubicBezTo>
                    <a:pt x="1" y="21910"/>
                    <a:pt x="0" y="217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066" stroke="0" extrusionOk="0">
                  <a:moveTo>
                    <a:pt x="5" y="22065"/>
                  </a:moveTo>
                  <a:cubicBezTo>
                    <a:pt x="1" y="21910"/>
                    <a:pt x="0" y="217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9" name="Arc 160"/>
            <p:cNvSpPr>
              <a:spLocks/>
            </p:cNvSpPr>
            <p:nvPr/>
          </p:nvSpPr>
          <p:spPr bwMode="auto">
            <a:xfrm flipV="1">
              <a:off x="7598" y="2359"/>
              <a:ext cx="252" cy="494"/>
            </a:xfrm>
            <a:custGeom>
              <a:avLst/>
              <a:gdLst>
                <a:gd name="T0" fmla="*/ 0 w 43200"/>
                <a:gd name="T1" fmla="*/ 494 h 22066"/>
                <a:gd name="T2" fmla="*/ 252 w 43200"/>
                <a:gd name="T3" fmla="*/ 484 h 22066"/>
                <a:gd name="T4" fmla="*/ 126 w 43200"/>
                <a:gd name="T5" fmla="*/ 484 h 2206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066"/>
                <a:gd name="T11" fmla="*/ 43200 w 43200"/>
                <a:gd name="T12" fmla="*/ 22066 h 22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066" fill="none" extrusionOk="0">
                  <a:moveTo>
                    <a:pt x="5" y="22065"/>
                  </a:moveTo>
                  <a:cubicBezTo>
                    <a:pt x="1" y="21910"/>
                    <a:pt x="0" y="217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066" stroke="0" extrusionOk="0">
                  <a:moveTo>
                    <a:pt x="5" y="22065"/>
                  </a:moveTo>
                  <a:cubicBezTo>
                    <a:pt x="1" y="21910"/>
                    <a:pt x="0" y="217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0" name="Arc 161"/>
            <p:cNvSpPr>
              <a:spLocks/>
            </p:cNvSpPr>
            <p:nvPr/>
          </p:nvSpPr>
          <p:spPr bwMode="auto">
            <a:xfrm flipH="1">
              <a:off x="7598" y="1272"/>
              <a:ext cx="881" cy="1108"/>
            </a:xfrm>
            <a:custGeom>
              <a:avLst/>
              <a:gdLst>
                <a:gd name="T0" fmla="*/ 380 w 21600"/>
                <a:gd name="T1" fmla="*/ 0 h 19493"/>
                <a:gd name="T2" fmla="*/ 881 w 21600"/>
                <a:gd name="T3" fmla="*/ 1107 h 19493"/>
                <a:gd name="T4" fmla="*/ 0 w 21600"/>
                <a:gd name="T5" fmla="*/ 1108 h 194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493"/>
                <a:gd name="T11" fmla="*/ 21600 w 21600"/>
                <a:gd name="T12" fmla="*/ 19493 h 19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493" fill="none" extrusionOk="0">
                  <a:moveTo>
                    <a:pt x="9304" y="0"/>
                  </a:moveTo>
                  <a:cubicBezTo>
                    <a:pt x="16811" y="3583"/>
                    <a:pt x="21593" y="11158"/>
                    <a:pt x="21599" y="19477"/>
                  </a:cubicBezTo>
                </a:path>
                <a:path w="21600" h="19493" stroke="0" extrusionOk="0">
                  <a:moveTo>
                    <a:pt x="9304" y="0"/>
                  </a:moveTo>
                  <a:cubicBezTo>
                    <a:pt x="16811" y="3583"/>
                    <a:pt x="21593" y="11158"/>
                    <a:pt x="21599" y="19477"/>
                  </a:cubicBezTo>
                  <a:lnTo>
                    <a:pt x="0" y="19493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1" name="Freeform 162"/>
            <p:cNvSpPr>
              <a:spLocks/>
            </p:cNvSpPr>
            <p:nvPr/>
          </p:nvSpPr>
          <p:spPr bwMode="auto">
            <a:xfrm>
              <a:off x="7844" y="307"/>
              <a:ext cx="6" cy="479"/>
            </a:xfrm>
            <a:custGeom>
              <a:avLst/>
              <a:gdLst>
                <a:gd name="T0" fmla="*/ 7 w 7"/>
                <a:gd name="T1" fmla="*/ 0 h 507"/>
                <a:gd name="T2" fmla="*/ 0 w 7"/>
                <a:gd name="T3" fmla="*/ 507 h 507"/>
                <a:gd name="T4" fmla="*/ 0 60000 65536"/>
                <a:gd name="T5" fmla="*/ 0 60000 65536"/>
                <a:gd name="T6" fmla="*/ 0 w 7"/>
                <a:gd name="T7" fmla="*/ 0 h 507"/>
                <a:gd name="T8" fmla="*/ 7 w 7"/>
                <a:gd name="T9" fmla="*/ 507 h 5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507">
                  <a:moveTo>
                    <a:pt x="7" y="0"/>
                  </a:moveTo>
                  <a:lnTo>
                    <a:pt x="0" y="507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2" name="Line 163"/>
            <p:cNvSpPr>
              <a:spLocks noChangeShapeType="1"/>
            </p:cNvSpPr>
            <p:nvPr/>
          </p:nvSpPr>
          <p:spPr bwMode="auto">
            <a:xfrm flipH="1">
              <a:off x="7850" y="1996"/>
              <a:ext cx="1" cy="48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3" name="Line 164"/>
            <p:cNvSpPr>
              <a:spLocks noChangeShapeType="1"/>
            </p:cNvSpPr>
            <p:nvPr/>
          </p:nvSpPr>
          <p:spPr bwMode="auto">
            <a:xfrm flipV="1">
              <a:off x="7095" y="1393"/>
              <a:ext cx="126" cy="24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4" name="Arc 165"/>
            <p:cNvSpPr>
              <a:spLocks/>
            </p:cNvSpPr>
            <p:nvPr/>
          </p:nvSpPr>
          <p:spPr bwMode="auto">
            <a:xfrm rot="3921107">
              <a:off x="8196" y="1075"/>
              <a:ext cx="163" cy="378"/>
            </a:xfrm>
            <a:custGeom>
              <a:avLst/>
              <a:gdLst>
                <a:gd name="T0" fmla="*/ 0 w 28977"/>
                <a:gd name="T1" fmla="*/ 378 h 22066"/>
                <a:gd name="T2" fmla="*/ 163 w 28977"/>
                <a:gd name="T3" fmla="*/ 22 h 22066"/>
                <a:gd name="T4" fmla="*/ 122 w 28977"/>
                <a:gd name="T5" fmla="*/ 370 h 22066"/>
                <a:gd name="T6" fmla="*/ 0 60000 65536"/>
                <a:gd name="T7" fmla="*/ 0 60000 65536"/>
                <a:gd name="T8" fmla="*/ 0 60000 65536"/>
                <a:gd name="T9" fmla="*/ 0 w 28977"/>
                <a:gd name="T10" fmla="*/ 0 h 22066"/>
                <a:gd name="T11" fmla="*/ 28977 w 28977"/>
                <a:gd name="T12" fmla="*/ 22066 h 22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77" h="22066" fill="none" extrusionOk="0">
                  <a:moveTo>
                    <a:pt x="5" y="22065"/>
                  </a:moveTo>
                  <a:cubicBezTo>
                    <a:pt x="1" y="21910"/>
                    <a:pt x="0" y="217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115" y="-1"/>
                    <a:pt x="26612" y="439"/>
                    <a:pt x="28977" y="1298"/>
                  </a:cubicBezTo>
                </a:path>
                <a:path w="28977" h="22066" stroke="0" extrusionOk="0">
                  <a:moveTo>
                    <a:pt x="5" y="22065"/>
                  </a:moveTo>
                  <a:cubicBezTo>
                    <a:pt x="1" y="21910"/>
                    <a:pt x="0" y="217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115" y="-1"/>
                    <a:pt x="26612" y="439"/>
                    <a:pt x="28977" y="129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5" name="Freeform 166"/>
            <p:cNvSpPr>
              <a:spLocks/>
            </p:cNvSpPr>
            <p:nvPr/>
          </p:nvSpPr>
          <p:spPr bwMode="auto">
            <a:xfrm>
              <a:off x="7992" y="1196"/>
              <a:ext cx="262" cy="161"/>
            </a:xfrm>
            <a:custGeom>
              <a:avLst/>
              <a:gdLst>
                <a:gd name="T0" fmla="*/ 0 w 375"/>
                <a:gd name="T1" fmla="*/ 240 h 240"/>
                <a:gd name="T2" fmla="*/ 375 w 375"/>
                <a:gd name="T3" fmla="*/ 0 h 240"/>
                <a:gd name="T4" fmla="*/ 0 60000 65536"/>
                <a:gd name="T5" fmla="*/ 0 60000 65536"/>
                <a:gd name="T6" fmla="*/ 0 w 375"/>
                <a:gd name="T7" fmla="*/ 0 h 240"/>
                <a:gd name="T8" fmla="*/ 375 w 375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5" h="240">
                  <a:moveTo>
                    <a:pt x="0" y="240"/>
                  </a:moveTo>
                  <a:lnTo>
                    <a:pt x="375" y="0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70" name="Rectangle 167"/>
          <p:cNvSpPr>
            <a:spLocks noChangeArrowheads="1"/>
          </p:cNvSpPr>
          <p:nvPr/>
        </p:nvSpPr>
        <p:spPr bwMode="auto">
          <a:xfrm>
            <a:off x="4495800" y="3124200"/>
            <a:ext cx="441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FF0000"/>
                </a:solidFill>
              </a:rPr>
              <a:t>Космологическая модель сущности природы, первопорядка и человека</a:t>
            </a:r>
            <a:r>
              <a:rPr lang="ru-RU" b="1"/>
              <a:t>: </a:t>
            </a:r>
            <a:r>
              <a:rPr lang="ru-RU" b="1">
                <a:solidFill>
                  <a:srgbClr val="0033CC"/>
                </a:solidFill>
              </a:rPr>
              <a:t>спиральное развёртывание генетического кода Дао: Восток-Юг-Зенит-Центр-Надир-Запад-Север-Восток.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642910" y="357188"/>
            <a:ext cx="7643866" cy="1939925"/>
            <a:chOff x="2415" y="9630"/>
            <a:chExt cx="10887" cy="2370"/>
          </a:xfrm>
        </p:grpSpPr>
        <p:sp>
          <p:nvSpPr>
            <p:cNvPr id="8197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415" y="9630"/>
              <a:ext cx="10887" cy="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Text Box 28"/>
            <p:cNvSpPr txBox="1">
              <a:spLocks noChangeArrowheads="1"/>
            </p:cNvSpPr>
            <p:nvPr/>
          </p:nvSpPr>
          <p:spPr bwMode="auto">
            <a:xfrm>
              <a:off x="4533" y="10605"/>
              <a:ext cx="847" cy="69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cs typeface="Times New Roman" pitchFamily="18" charset="0"/>
                </a:rPr>
                <a:t>C    A</a:t>
              </a:r>
              <a:endParaRPr lang="en-US" sz="900">
                <a:cs typeface="Times New Roman" pitchFamily="18" charset="0"/>
              </a:endParaRPr>
            </a:p>
            <a:p>
              <a:pPr eaLnBrk="0" hangingPunct="0"/>
              <a:r>
                <a:rPr lang="en-US" sz="1400" b="1">
                  <a:cs typeface="Times New Roman" pitchFamily="18" charset="0"/>
                </a:rPr>
                <a:t>U    G</a:t>
              </a:r>
              <a:endParaRPr lang="en-US"/>
            </a:p>
          </p:txBody>
        </p:sp>
        <p:sp>
          <p:nvSpPr>
            <p:cNvPr id="8199" name="Freeform 27"/>
            <p:cNvSpPr>
              <a:spLocks/>
            </p:cNvSpPr>
            <p:nvPr/>
          </p:nvSpPr>
          <p:spPr bwMode="auto">
            <a:xfrm>
              <a:off x="4547" y="10935"/>
              <a:ext cx="835" cy="1"/>
            </a:xfrm>
            <a:custGeom>
              <a:avLst/>
              <a:gdLst>
                <a:gd name="T0" fmla="*/ 0 w 1065"/>
                <a:gd name="T1" fmla="*/ 0 h 1"/>
                <a:gd name="T2" fmla="*/ 835 w 1065"/>
                <a:gd name="T3" fmla="*/ 0 h 1"/>
                <a:gd name="T4" fmla="*/ 0 60000 65536"/>
                <a:gd name="T5" fmla="*/ 0 60000 65536"/>
                <a:gd name="T6" fmla="*/ 0 w 1065"/>
                <a:gd name="T7" fmla="*/ 0 h 1"/>
                <a:gd name="T8" fmla="*/ 1065 w 106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5" h="1">
                  <a:moveTo>
                    <a:pt x="0" y="0"/>
                  </a:moveTo>
                  <a:lnTo>
                    <a:pt x="1065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0" name="Line 26"/>
            <p:cNvSpPr>
              <a:spLocks noChangeShapeType="1"/>
            </p:cNvSpPr>
            <p:nvPr/>
          </p:nvSpPr>
          <p:spPr bwMode="auto">
            <a:xfrm>
              <a:off x="4956" y="10605"/>
              <a:ext cx="0" cy="6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AutoShape 25"/>
            <p:cNvSpPr>
              <a:spLocks noChangeArrowheads="1"/>
            </p:cNvSpPr>
            <p:nvPr/>
          </p:nvSpPr>
          <p:spPr bwMode="auto">
            <a:xfrm>
              <a:off x="5380" y="10884"/>
              <a:ext cx="423" cy="139"/>
            </a:xfrm>
            <a:prstGeom prst="rightArrow">
              <a:avLst>
                <a:gd name="adj1" fmla="val 50000"/>
                <a:gd name="adj2" fmla="val 76079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2" name="Text Box 24"/>
            <p:cNvSpPr txBox="1">
              <a:spLocks noChangeArrowheads="1"/>
            </p:cNvSpPr>
            <p:nvPr/>
          </p:nvSpPr>
          <p:spPr bwMode="auto">
            <a:xfrm>
              <a:off x="5803" y="10327"/>
              <a:ext cx="1978" cy="125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cs typeface="Times New Roman" pitchFamily="18" charset="0"/>
                </a:rPr>
                <a:t>CC  CA  AC  AA </a:t>
              </a:r>
              <a:endParaRPr lang="en-US" sz="900">
                <a:cs typeface="Times New Roman" pitchFamily="18" charset="0"/>
              </a:endParaRPr>
            </a:p>
            <a:p>
              <a:pPr eaLnBrk="0" hangingPunct="0"/>
              <a:r>
                <a:rPr lang="en-US" sz="1400" b="1">
                  <a:cs typeface="Times New Roman" pitchFamily="18" charset="0"/>
                </a:rPr>
                <a:t>CU  CG  AU  AG</a:t>
              </a:r>
              <a:endParaRPr lang="en-US" sz="900"/>
            </a:p>
            <a:p>
              <a:pPr eaLnBrk="0" hangingPunct="0"/>
              <a:r>
                <a:rPr lang="en-US" sz="1400" b="1">
                  <a:cs typeface="Times New Roman" pitchFamily="18" charset="0"/>
                </a:rPr>
                <a:t>UC  UA  GC  GA</a:t>
              </a:r>
              <a:endParaRPr lang="en-US" sz="900"/>
            </a:p>
            <a:p>
              <a:pPr eaLnBrk="0" hangingPunct="0"/>
              <a:r>
                <a:rPr lang="en-US" sz="1400" b="1">
                  <a:cs typeface="Times New Roman" pitchFamily="18" charset="0"/>
                </a:rPr>
                <a:t>UU  UG  GU  GG</a:t>
              </a:r>
              <a:endParaRPr lang="en-US" sz="900"/>
            </a:p>
            <a:p>
              <a:pPr eaLnBrk="0" hangingPunct="0"/>
              <a:endParaRPr lang="en-US"/>
            </a:p>
          </p:txBody>
        </p:sp>
        <p:sp>
          <p:nvSpPr>
            <p:cNvPr id="8203" name="Line 23"/>
            <p:cNvSpPr>
              <a:spLocks noChangeShapeType="1"/>
            </p:cNvSpPr>
            <p:nvPr/>
          </p:nvSpPr>
          <p:spPr bwMode="auto">
            <a:xfrm>
              <a:off x="5803" y="10884"/>
              <a:ext cx="197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Freeform 22"/>
            <p:cNvSpPr>
              <a:spLocks/>
            </p:cNvSpPr>
            <p:nvPr/>
          </p:nvSpPr>
          <p:spPr bwMode="auto">
            <a:xfrm>
              <a:off x="5806" y="10656"/>
              <a:ext cx="1976" cy="12"/>
            </a:xfrm>
            <a:custGeom>
              <a:avLst/>
              <a:gdLst>
                <a:gd name="T0" fmla="*/ 0 w 2520"/>
                <a:gd name="T1" fmla="*/ 12 h 15"/>
                <a:gd name="T2" fmla="*/ 1976 w 2520"/>
                <a:gd name="T3" fmla="*/ 0 h 15"/>
                <a:gd name="T4" fmla="*/ 0 60000 65536"/>
                <a:gd name="T5" fmla="*/ 0 60000 65536"/>
                <a:gd name="T6" fmla="*/ 0 w 2520"/>
                <a:gd name="T7" fmla="*/ 0 h 15"/>
                <a:gd name="T8" fmla="*/ 2520 w 2520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0" h="15">
                  <a:moveTo>
                    <a:pt x="0" y="15"/>
                  </a:moveTo>
                  <a:lnTo>
                    <a:pt x="252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5" name="Line 21"/>
            <p:cNvSpPr>
              <a:spLocks noChangeShapeType="1"/>
            </p:cNvSpPr>
            <p:nvPr/>
          </p:nvSpPr>
          <p:spPr bwMode="auto">
            <a:xfrm flipV="1">
              <a:off x="5803" y="11163"/>
              <a:ext cx="197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0"/>
            <p:cNvSpPr>
              <a:spLocks/>
            </p:cNvSpPr>
            <p:nvPr/>
          </p:nvSpPr>
          <p:spPr bwMode="auto">
            <a:xfrm>
              <a:off x="6305" y="10343"/>
              <a:ext cx="1" cy="1254"/>
            </a:xfrm>
            <a:custGeom>
              <a:avLst/>
              <a:gdLst>
                <a:gd name="T0" fmla="*/ 0 w 2"/>
                <a:gd name="T1" fmla="*/ 0 h 1620"/>
                <a:gd name="T2" fmla="*/ 1 w 2"/>
                <a:gd name="T3" fmla="*/ 1254 h 1620"/>
                <a:gd name="T4" fmla="*/ 0 60000 65536"/>
                <a:gd name="T5" fmla="*/ 0 60000 65536"/>
                <a:gd name="T6" fmla="*/ 0 w 2"/>
                <a:gd name="T7" fmla="*/ 0 h 1620"/>
                <a:gd name="T8" fmla="*/ 2 w 2"/>
                <a:gd name="T9" fmla="*/ 1620 h 16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620">
                  <a:moveTo>
                    <a:pt x="0" y="0"/>
                  </a:moveTo>
                  <a:lnTo>
                    <a:pt x="2" y="16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7" name="Freeform 19"/>
            <p:cNvSpPr>
              <a:spLocks/>
            </p:cNvSpPr>
            <p:nvPr/>
          </p:nvSpPr>
          <p:spPr bwMode="auto">
            <a:xfrm>
              <a:off x="6763" y="10354"/>
              <a:ext cx="1" cy="1243"/>
            </a:xfrm>
            <a:custGeom>
              <a:avLst/>
              <a:gdLst>
                <a:gd name="T0" fmla="*/ 1 w 1"/>
                <a:gd name="T1" fmla="*/ 0 h 1605"/>
                <a:gd name="T2" fmla="*/ 0 w 1"/>
                <a:gd name="T3" fmla="*/ 1243 h 1605"/>
                <a:gd name="T4" fmla="*/ 0 60000 65536"/>
                <a:gd name="T5" fmla="*/ 0 60000 65536"/>
                <a:gd name="T6" fmla="*/ 0 w 1"/>
                <a:gd name="T7" fmla="*/ 0 h 1605"/>
                <a:gd name="T8" fmla="*/ 1 w 1"/>
                <a:gd name="T9" fmla="*/ 1605 h 16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605">
                  <a:moveTo>
                    <a:pt x="1" y="0"/>
                  </a:moveTo>
                  <a:lnTo>
                    <a:pt x="0" y="16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8" name="Freeform 18"/>
            <p:cNvSpPr>
              <a:spLocks/>
            </p:cNvSpPr>
            <p:nvPr/>
          </p:nvSpPr>
          <p:spPr bwMode="auto">
            <a:xfrm>
              <a:off x="7187" y="10343"/>
              <a:ext cx="12" cy="1242"/>
            </a:xfrm>
            <a:custGeom>
              <a:avLst/>
              <a:gdLst>
                <a:gd name="T0" fmla="*/ 0 w 15"/>
                <a:gd name="T1" fmla="*/ 0 h 1605"/>
                <a:gd name="T2" fmla="*/ 12 w 15"/>
                <a:gd name="T3" fmla="*/ 1242 h 1605"/>
                <a:gd name="T4" fmla="*/ 0 60000 65536"/>
                <a:gd name="T5" fmla="*/ 0 60000 65536"/>
                <a:gd name="T6" fmla="*/ 0 w 15"/>
                <a:gd name="T7" fmla="*/ 0 h 1605"/>
                <a:gd name="T8" fmla="*/ 15 w 15"/>
                <a:gd name="T9" fmla="*/ 1605 h 16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605">
                  <a:moveTo>
                    <a:pt x="0" y="0"/>
                  </a:moveTo>
                  <a:lnTo>
                    <a:pt x="15" y="16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7780" y="10884"/>
              <a:ext cx="423" cy="139"/>
            </a:xfrm>
            <a:prstGeom prst="rightArrow">
              <a:avLst>
                <a:gd name="adj1" fmla="val 50000"/>
                <a:gd name="adj2" fmla="val 76079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10" name="Text Box 16"/>
            <p:cNvSpPr txBox="1">
              <a:spLocks noChangeArrowheads="1"/>
            </p:cNvSpPr>
            <p:nvPr/>
          </p:nvSpPr>
          <p:spPr bwMode="auto">
            <a:xfrm>
              <a:off x="8203" y="9769"/>
              <a:ext cx="5082" cy="221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 dirty="0">
                  <a:cs typeface="Times New Roman" pitchFamily="18" charset="0"/>
                </a:rPr>
                <a:t>CCC  CCA  CAC  CAA  ACC  ACA  AAC   AAA</a:t>
              </a:r>
              <a:endParaRPr lang="en-US" sz="900" dirty="0">
                <a:cs typeface="Times New Roman" pitchFamily="18" charset="0"/>
              </a:endParaRPr>
            </a:p>
            <a:p>
              <a:pPr eaLnBrk="0" hangingPunct="0"/>
              <a:r>
                <a:rPr lang="en-US" sz="1400" b="1" dirty="0">
                  <a:cs typeface="Times New Roman" pitchFamily="18" charset="0"/>
                </a:rPr>
                <a:t>CCU  CCG  CAU  CAG  ACU  ACG  AAU  AAG</a:t>
              </a:r>
              <a:endParaRPr lang="en-US" sz="900" dirty="0"/>
            </a:p>
            <a:p>
              <a:pPr eaLnBrk="0" hangingPunct="0"/>
              <a:r>
                <a:rPr lang="en-US" sz="1400" b="1" dirty="0">
                  <a:cs typeface="Times New Roman" pitchFamily="18" charset="0"/>
                </a:rPr>
                <a:t>CUC  CUA  CGC  CGA  AUC  AUA   AGC  AGA</a:t>
              </a:r>
              <a:endParaRPr lang="en-US" sz="900" dirty="0"/>
            </a:p>
            <a:p>
              <a:pPr eaLnBrk="0" hangingPunct="0"/>
              <a:r>
                <a:rPr lang="en-US" sz="1400" b="1" dirty="0">
                  <a:cs typeface="Times New Roman" pitchFamily="18" charset="0"/>
                </a:rPr>
                <a:t>CUU  CUG  CGU  CGG  AUU  AUG  AGU  AGG</a:t>
              </a:r>
              <a:endParaRPr lang="en-US" sz="900" dirty="0"/>
            </a:p>
            <a:p>
              <a:pPr eaLnBrk="0" hangingPunct="0"/>
              <a:r>
                <a:rPr lang="en-US" sz="1400" b="1" dirty="0">
                  <a:cs typeface="Times New Roman" pitchFamily="18" charset="0"/>
                </a:rPr>
                <a:t>UCC  UCA  UAC   UAA  GCC  GCA  GAC  GAA</a:t>
              </a:r>
              <a:endParaRPr lang="en-US" sz="900" dirty="0"/>
            </a:p>
            <a:p>
              <a:pPr eaLnBrk="0" hangingPunct="0"/>
              <a:r>
                <a:rPr lang="en-US" sz="1400" b="1" dirty="0">
                  <a:cs typeface="Times New Roman" pitchFamily="18" charset="0"/>
                </a:rPr>
                <a:t>UCU  UCG  UAU   UAG  GCU  GCG  GAU  GAG</a:t>
              </a:r>
              <a:endParaRPr lang="en-US" sz="900" dirty="0"/>
            </a:p>
            <a:p>
              <a:pPr eaLnBrk="0" hangingPunct="0"/>
              <a:r>
                <a:rPr lang="en-US" sz="1400" b="1" dirty="0">
                  <a:cs typeface="Times New Roman" pitchFamily="18" charset="0"/>
                </a:rPr>
                <a:t>UUC  UUA  UGC   UGA  GUC  GUA  GGC  GGA</a:t>
              </a:r>
              <a:endParaRPr lang="en-US" sz="900" dirty="0"/>
            </a:p>
            <a:p>
              <a:pPr eaLnBrk="0" hangingPunct="0"/>
              <a:r>
                <a:rPr lang="en-US" sz="1400" b="1" dirty="0">
                  <a:cs typeface="Times New Roman" pitchFamily="18" charset="0"/>
                </a:rPr>
                <a:t>UUU  UUG  UGU   UGG  GUU  GUG GGU  GGG    </a:t>
              </a:r>
              <a:endParaRPr lang="en-US" dirty="0"/>
            </a:p>
          </p:txBody>
        </p:sp>
        <p:sp>
          <p:nvSpPr>
            <p:cNvPr id="8211" name="Freeform 15"/>
            <p:cNvSpPr>
              <a:spLocks/>
            </p:cNvSpPr>
            <p:nvPr/>
          </p:nvSpPr>
          <p:spPr bwMode="auto">
            <a:xfrm>
              <a:off x="8196" y="10829"/>
              <a:ext cx="5106" cy="12"/>
            </a:xfrm>
            <a:custGeom>
              <a:avLst/>
              <a:gdLst>
                <a:gd name="T0" fmla="*/ 0 w 6510"/>
                <a:gd name="T1" fmla="*/ 0 h 15"/>
                <a:gd name="T2" fmla="*/ 5106 w 6510"/>
                <a:gd name="T3" fmla="*/ 12 h 15"/>
                <a:gd name="T4" fmla="*/ 0 60000 65536"/>
                <a:gd name="T5" fmla="*/ 0 60000 65536"/>
                <a:gd name="T6" fmla="*/ 0 w 6510"/>
                <a:gd name="T7" fmla="*/ 0 h 15"/>
                <a:gd name="T8" fmla="*/ 6510 w 6510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10" h="15">
                  <a:moveTo>
                    <a:pt x="0" y="0"/>
                  </a:moveTo>
                  <a:lnTo>
                    <a:pt x="6510" y="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12" name="Line 14"/>
            <p:cNvSpPr>
              <a:spLocks noChangeShapeType="1"/>
            </p:cNvSpPr>
            <p:nvPr/>
          </p:nvSpPr>
          <p:spPr bwMode="auto">
            <a:xfrm>
              <a:off x="9474" y="9769"/>
              <a:ext cx="1" cy="20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13"/>
            <p:cNvSpPr>
              <a:spLocks noChangeShapeType="1"/>
            </p:cNvSpPr>
            <p:nvPr/>
          </p:nvSpPr>
          <p:spPr bwMode="auto">
            <a:xfrm>
              <a:off x="8203" y="10327"/>
              <a:ext cx="50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12"/>
            <p:cNvSpPr>
              <a:spLocks/>
            </p:cNvSpPr>
            <p:nvPr/>
          </p:nvSpPr>
          <p:spPr bwMode="auto">
            <a:xfrm>
              <a:off x="8208" y="11328"/>
              <a:ext cx="5082" cy="24"/>
            </a:xfrm>
            <a:custGeom>
              <a:avLst/>
              <a:gdLst>
                <a:gd name="T0" fmla="*/ 0 w 6480"/>
                <a:gd name="T1" fmla="*/ 24 h 30"/>
                <a:gd name="T2" fmla="*/ 5082 w 6480"/>
                <a:gd name="T3" fmla="*/ 0 h 30"/>
                <a:gd name="T4" fmla="*/ 0 60000 65536"/>
                <a:gd name="T5" fmla="*/ 0 60000 65536"/>
                <a:gd name="T6" fmla="*/ 0 w 6480"/>
                <a:gd name="T7" fmla="*/ 0 h 30"/>
                <a:gd name="T8" fmla="*/ 6480 w 6480"/>
                <a:gd name="T9" fmla="*/ 30 h 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80" h="30">
                  <a:moveTo>
                    <a:pt x="0" y="30"/>
                  </a:moveTo>
                  <a:lnTo>
                    <a:pt x="648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15" name="Freeform 11"/>
            <p:cNvSpPr>
              <a:spLocks/>
            </p:cNvSpPr>
            <p:nvPr/>
          </p:nvSpPr>
          <p:spPr bwMode="auto">
            <a:xfrm>
              <a:off x="11867" y="9761"/>
              <a:ext cx="35" cy="2125"/>
            </a:xfrm>
            <a:custGeom>
              <a:avLst/>
              <a:gdLst>
                <a:gd name="T0" fmla="*/ 0 w 45"/>
                <a:gd name="T1" fmla="*/ 0 h 2744"/>
                <a:gd name="T2" fmla="*/ 35 w 45"/>
                <a:gd name="T3" fmla="*/ 2125 h 2744"/>
                <a:gd name="T4" fmla="*/ 0 60000 65536"/>
                <a:gd name="T5" fmla="*/ 0 60000 65536"/>
                <a:gd name="T6" fmla="*/ 0 w 45"/>
                <a:gd name="T7" fmla="*/ 0 h 2744"/>
                <a:gd name="T8" fmla="*/ 45 w 45"/>
                <a:gd name="T9" fmla="*/ 2744 h 27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2744">
                  <a:moveTo>
                    <a:pt x="0" y="0"/>
                  </a:moveTo>
                  <a:lnTo>
                    <a:pt x="45" y="274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16" name="Freeform 10"/>
            <p:cNvSpPr>
              <a:spLocks/>
            </p:cNvSpPr>
            <p:nvPr/>
          </p:nvSpPr>
          <p:spPr bwMode="auto">
            <a:xfrm>
              <a:off x="10678" y="9766"/>
              <a:ext cx="24" cy="2090"/>
            </a:xfrm>
            <a:custGeom>
              <a:avLst/>
              <a:gdLst>
                <a:gd name="T0" fmla="*/ 0 w 30"/>
                <a:gd name="T1" fmla="*/ 0 h 2700"/>
                <a:gd name="T2" fmla="*/ 24 w 30"/>
                <a:gd name="T3" fmla="*/ 2090 h 2700"/>
                <a:gd name="T4" fmla="*/ 0 60000 65536"/>
                <a:gd name="T5" fmla="*/ 0 60000 65536"/>
                <a:gd name="T6" fmla="*/ 0 w 30"/>
                <a:gd name="T7" fmla="*/ 0 h 2700"/>
                <a:gd name="T8" fmla="*/ 30 w 30"/>
                <a:gd name="T9" fmla="*/ 2700 h 27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2700">
                  <a:moveTo>
                    <a:pt x="0" y="0"/>
                  </a:moveTo>
                  <a:lnTo>
                    <a:pt x="30" y="27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17" name="Freeform 9"/>
            <p:cNvSpPr>
              <a:spLocks/>
            </p:cNvSpPr>
            <p:nvPr/>
          </p:nvSpPr>
          <p:spPr bwMode="auto">
            <a:xfrm>
              <a:off x="8867" y="9749"/>
              <a:ext cx="12" cy="2137"/>
            </a:xfrm>
            <a:custGeom>
              <a:avLst/>
              <a:gdLst>
                <a:gd name="T0" fmla="*/ 12 w 15"/>
                <a:gd name="T1" fmla="*/ 0 h 2760"/>
                <a:gd name="T2" fmla="*/ 0 w 15"/>
                <a:gd name="T3" fmla="*/ 2137 h 2760"/>
                <a:gd name="T4" fmla="*/ 0 60000 65536"/>
                <a:gd name="T5" fmla="*/ 0 60000 65536"/>
                <a:gd name="T6" fmla="*/ 0 w 15"/>
                <a:gd name="T7" fmla="*/ 0 h 2760"/>
                <a:gd name="T8" fmla="*/ 15 w 15"/>
                <a:gd name="T9" fmla="*/ 2760 h 27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2760">
                  <a:moveTo>
                    <a:pt x="15" y="0"/>
                  </a:moveTo>
                  <a:lnTo>
                    <a:pt x="0" y="27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18" name="Freeform 8"/>
            <p:cNvSpPr>
              <a:spLocks/>
            </p:cNvSpPr>
            <p:nvPr/>
          </p:nvSpPr>
          <p:spPr bwMode="auto">
            <a:xfrm>
              <a:off x="10067" y="9761"/>
              <a:ext cx="23" cy="2113"/>
            </a:xfrm>
            <a:custGeom>
              <a:avLst/>
              <a:gdLst>
                <a:gd name="T0" fmla="*/ 0 w 30"/>
                <a:gd name="T1" fmla="*/ 0 h 2730"/>
                <a:gd name="T2" fmla="*/ 23 w 30"/>
                <a:gd name="T3" fmla="*/ 2113 h 2730"/>
                <a:gd name="T4" fmla="*/ 0 60000 65536"/>
                <a:gd name="T5" fmla="*/ 0 60000 65536"/>
                <a:gd name="T6" fmla="*/ 0 w 30"/>
                <a:gd name="T7" fmla="*/ 0 h 2730"/>
                <a:gd name="T8" fmla="*/ 30 w 30"/>
                <a:gd name="T9" fmla="*/ 2730 h 27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2730">
                  <a:moveTo>
                    <a:pt x="0" y="0"/>
                  </a:moveTo>
                  <a:lnTo>
                    <a:pt x="30" y="27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19" name="Freeform 7"/>
            <p:cNvSpPr>
              <a:spLocks/>
            </p:cNvSpPr>
            <p:nvPr/>
          </p:nvSpPr>
          <p:spPr bwMode="auto">
            <a:xfrm>
              <a:off x="11278" y="9761"/>
              <a:ext cx="24" cy="2136"/>
            </a:xfrm>
            <a:custGeom>
              <a:avLst/>
              <a:gdLst>
                <a:gd name="T0" fmla="*/ 0 w 30"/>
                <a:gd name="T1" fmla="*/ 0 h 2759"/>
                <a:gd name="T2" fmla="*/ 24 w 30"/>
                <a:gd name="T3" fmla="*/ 2136 h 2759"/>
                <a:gd name="T4" fmla="*/ 0 60000 65536"/>
                <a:gd name="T5" fmla="*/ 0 60000 65536"/>
                <a:gd name="T6" fmla="*/ 0 w 30"/>
                <a:gd name="T7" fmla="*/ 0 h 2759"/>
                <a:gd name="T8" fmla="*/ 30 w 30"/>
                <a:gd name="T9" fmla="*/ 2759 h 27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2759">
                  <a:moveTo>
                    <a:pt x="0" y="0"/>
                  </a:moveTo>
                  <a:lnTo>
                    <a:pt x="30" y="27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20" name="Freeform 6"/>
            <p:cNvSpPr>
              <a:spLocks/>
            </p:cNvSpPr>
            <p:nvPr/>
          </p:nvSpPr>
          <p:spPr bwMode="auto">
            <a:xfrm>
              <a:off x="12467" y="9761"/>
              <a:ext cx="11" cy="2136"/>
            </a:xfrm>
            <a:custGeom>
              <a:avLst/>
              <a:gdLst>
                <a:gd name="T0" fmla="*/ 0 w 14"/>
                <a:gd name="T1" fmla="*/ 0 h 2759"/>
                <a:gd name="T2" fmla="*/ 11 w 14"/>
                <a:gd name="T3" fmla="*/ 2136 h 2759"/>
                <a:gd name="T4" fmla="*/ 0 60000 65536"/>
                <a:gd name="T5" fmla="*/ 0 60000 65536"/>
                <a:gd name="T6" fmla="*/ 0 w 14"/>
                <a:gd name="T7" fmla="*/ 0 h 2759"/>
                <a:gd name="T8" fmla="*/ 14 w 14"/>
                <a:gd name="T9" fmla="*/ 2759 h 27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2759">
                  <a:moveTo>
                    <a:pt x="0" y="0"/>
                  </a:moveTo>
                  <a:lnTo>
                    <a:pt x="14" y="27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21" name="Freeform 5"/>
            <p:cNvSpPr>
              <a:spLocks/>
            </p:cNvSpPr>
            <p:nvPr/>
          </p:nvSpPr>
          <p:spPr bwMode="auto">
            <a:xfrm>
              <a:off x="8196" y="10074"/>
              <a:ext cx="5094" cy="1"/>
            </a:xfrm>
            <a:custGeom>
              <a:avLst/>
              <a:gdLst>
                <a:gd name="T0" fmla="*/ 0 w 6495"/>
                <a:gd name="T1" fmla="*/ 0 h 1"/>
                <a:gd name="T2" fmla="*/ 5094 w 6495"/>
                <a:gd name="T3" fmla="*/ 0 h 1"/>
                <a:gd name="T4" fmla="*/ 0 60000 65536"/>
                <a:gd name="T5" fmla="*/ 0 60000 65536"/>
                <a:gd name="T6" fmla="*/ 0 w 6495"/>
                <a:gd name="T7" fmla="*/ 0 h 1"/>
                <a:gd name="T8" fmla="*/ 6495 w 649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95" h="1">
                  <a:moveTo>
                    <a:pt x="0" y="0"/>
                  </a:moveTo>
                  <a:lnTo>
                    <a:pt x="649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22" name="Line 4"/>
            <p:cNvSpPr>
              <a:spLocks noChangeShapeType="1"/>
            </p:cNvSpPr>
            <p:nvPr/>
          </p:nvSpPr>
          <p:spPr bwMode="auto">
            <a:xfrm>
              <a:off x="8203" y="10605"/>
              <a:ext cx="50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3"/>
            <p:cNvSpPr>
              <a:spLocks/>
            </p:cNvSpPr>
            <p:nvPr/>
          </p:nvSpPr>
          <p:spPr bwMode="auto">
            <a:xfrm>
              <a:off x="8184" y="11073"/>
              <a:ext cx="5118" cy="1"/>
            </a:xfrm>
            <a:custGeom>
              <a:avLst/>
              <a:gdLst>
                <a:gd name="T0" fmla="*/ 0 w 6525"/>
                <a:gd name="T1" fmla="*/ 0 h 1"/>
                <a:gd name="T2" fmla="*/ 5118 w 6525"/>
                <a:gd name="T3" fmla="*/ 0 h 1"/>
                <a:gd name="T4" fmla="*/ 0 60000 65536"/>
                <a:gd name="T5" fmla="*/ 0 60000 65536"/>
                <a:gd name="T6" fmla="*/ 0 w 6525"/>
                <a:gd name="T7" fmla="*/ 0 h 1"/>
                <a:gd name="T8" fmla="*/ 6525 w 652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25" h="1">
                  <a:moveTo>
                    <a:pt x="0" y="0"/>
                  </a:moveTo>
                  <a:lnTo>
                    <a:pt x="65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24" name="Line 2"/>
            <p:cNvSpPr>
              <a:spLocks noChangeShapeType="1"/>
            </p:cNvSpPr>
            <p:nvPr/>
          </p:nvSpPr>
          <p:spPr bwMode="auto">
            <a:xfrm>
              <a:off x="8203" y="11581"/>
              <a:ext cx="50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6" name="TextBox 33"/>
          <p:cNvSpPr txBox="1">
            <a:spLocks noChangeArrowheads="1"/>
          </p:cNvSpPr>
          <p:nvPr/>
        </p:nvSpPr>
        <p:spPr bwMode="auto">
          <a:xfrm>
            <a:off x="500034" y="2786058"/>
            <a:ext cx="81438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заметил С.В.Петухов, формально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базовая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гено-матрица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2х2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представляет собой обобщение известной в физике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спин-матрицы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подчинённой дополнительному условию равенства нулю её детерминанта. Определённые функциональное сходство и свойства симметрии базовой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гено-матрицы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можно усмотреть и с квадригами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Терлецкого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указывают на то, что в Природе возможны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макрообразования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материи с нулевым средним зарядом. Ю.И.Кулаков, который в теории физических структур использовал возведение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матрцы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2х2, и   С.В.Петухов фактически сформулировали математический аппарат, основанный на линейной алгебре и теории квадратичных форм, и начали исследование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упорядочивающего действия свойств симметрии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семейства матриц, получаемых в результате возведения в целочисленную степень базовой матрицы 2х2.  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14\материалы прогноз\2015_02_10 -прогноз\IMG_000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7391" t="6667" r="11340" b="3333"/>
          <a:stretch>
            <a:fillRect/>
          </a:stretch>
        </p:blipFill>
        <p:spPr bwMode="auto">
          <a:xfrm rot="10800000">
            <a:off x="571472" y="428604"/>
            <a:ext cx="635798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235743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357158" y="571480"/>
            <a:ext cx="87868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Цитозин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CCC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(Земля)       №64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триплет составлен из трёх одинаковых азотистых оснований   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цитозин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каждое из которых обладает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одной валентной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связи 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три водородных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структуры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цитозина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следует, что присоединение к нему справа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валентной связи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 (два варианта) только, если имеет место симметрическое преобразование.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45" name="AutoShape 221"/>
          <p:cNvSpPr>
            <a:spLocks noChangeArrowheads="1"/>
          </p:cNvSpPr>
          <p:nvPr/>
        </p:nvSpPr>
        <p:spPr bwMode="auto">
          <a:xfrm>
            <a:off x="1149350" y="539750"/>
            <a:ext cx="1495425" cy="1228725"/>
          </a:xfrm>
          <a:prstGeom prst="hexagon">
            <a:avLst>
              <a:gd name="adj" fmla="val 30426"/>
              <a:gd name="vf" fmla="val 11547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6" name="AutoShape 222"/>
          <p:cNvSpPr>
            <a:spLocks noChangeShapeType="1"/>
          </p:cNvSpPr>
          <p:nvPr/>
        </p:nvSpPr>
        <p:spPr bwMode="auto">
          <a:xfrm flipH="1">
            <a:off x="996950" y="539750"/>
            <a:ext cx="51435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7" name="AutoShape 223"/>
          <p:cNvSpPr>
            <a:spLocks noChangeShapeType="1"/>
          </p:cNvSpPr>
          <p:nvPr/>
        </p:nvSpPr>
        <p:spPr bwMode="auto">
          <a:xfrm flipH="1">
            <a:off x="1196975" y="539750"/>
            <a:ext cx="409575" cy="666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8" name="AutoShape 224"/>
          <p:cNvSpPr>
            <a:spLocks noChangeShapeType="1"/>
          </p:cNvSpPr>
          <p:nvPr/>
        </p:nvSpPr>
        <p:spPr bwMode="auto">
          <a:xfrm>
            <a:off x="2178050" y="539750"/>
            <a:ext cx="409575" cy="666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0" name="AutoShape 216"/>
          <p:cNvSpPr>
            <a:spLocks noChangeShapeType="1"/>
          </p:cNvSpPr>
          <p:nvPr/>
        </p:nvSpPr>
        <p:spPr bwMode="auto">
          <a:xfrm>
            <a:off x="2357422" y="1785926"/>
            <a:ext cx="838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3" name="AutoShape 219"/>
          <p:cNvSpPr>
            <a:spLocks noChangeShapeType="1"/>
          </p:cNvSpPr>
          <p:nvPr/>
        </p:nvSpPr>
        <p:spPr bwMode="auto">
          <a:xfrm flipH="1">
            <a:off x="357158" y="1214422"/>
            <a:ext cx="525463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prstDash val="sysDot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1" name="AutoShape 217"/>
          <p:cNvSpPr>
            <a:spLocks noChangeShapeType="1"/>
          </p:cNvSpPr>
          <p:nvPr/>
        </p:nvSpPr>
        <p:spPr bwMode="auto">
          <a:xfrm flipH="1">
            <a:off x="1142976" y="1785926"/>
            <a:ext cx="42862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2" name="AutoShape 218"/>
          <p:cNvSpPr>
            <a:spLocks noChangeShapeType="1"/>
          </p:cNvSpPr>
          <p:nvPr/>
        </p:nvSpPr>
        <p:spPr bwMode="auto">
          <a:xfrm flipH="1">
            <a:off x="1142976" y="1857364"/>
            <a:ext cx="428625" cy="95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" name="AutoShape 215"/>
          <p:cNvSpPr>
            <a:spLocks noChangeShapeType="1"/>
          </p:cNvSpPr>
          <p:nvPr/>
        </p:nvSpPr>
        <p:spPr bwMode="auto">
          <a:xfrm flipH="1">
            <a:off x="428596" y="1857364"/>
            <a:ext cx="466725" cy="0"/>
          </a:xfrm>
          <a:prstGeom prst="straightConnector1">
            <a:avLst/>
          </a:prstGeom>
          <a:noFill/>
          <a:ln w="25400">
            <a:solidFill>
              <a:srgbClr val="00B0F0"/>
            </a:solidFill>
            <a:prstDash val="sysDot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0" name="AutoShape 226"/>
          <p:cNvSpPr>
            <a:spLocks noChangeShapeType="1"/>
          </p:cNvSpPr>
          <p:nvPr/>
        </p:nvSpPr>
        <p:spPr bwMode="auto">
          <a:xfrm flipH="1">
            <a:off x="234950" y="541338"/>
            <a:ext cx="368300" cy="0"/>
          </a:xfrm>
          <a:prstGeom prst="straightConnector1">
            <a:avLst/>
          </a:prstGeom>
          <a:noFill/>
          <a:ln w="25400">
            <a:solidFill>
              <a:srgbClr val="7030A0"/>
            </a:solidFill>
            <a:prstDash val="sysDot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" name="AutoShape 225"/>
          <p:cNvSpPr>
            <a:spLocks noChangeShapeType="1"/>
          </p:cNvSpPr>
          <p:nvPr/>
        </p:nvSpPr>
        <p:spPr bwMode="auto">
          <a:xfrm>
            <a:off x="2282825" y="538163"/>
            <a:ext cx="666750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4" name="AutoShape 220"/>
          <p:cNvSpPr>
            <a:spLocks noChangeShapeType="1"/>
          </p:cNvSpPr>
          <p:nvPr/>
        </p:nvSpPr>
        <p:spPr bwMode="auto">
          <a:xfrm>
            <a:off x="2928926" y="1142984"/>
            <a:ext cx="25717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1" name="Rectangle 227"/>
          <p:cNvSpPr>
            <a:spLocks noChangeArrowheads="1"/>
          </p:cNvSpPr>
          <p:nvPr/>
        </p:nvSpPr>
        <p:spPr bwMode="auto">
          <a:xfrm>
            <a:off x="0" y="0"/>
            <a:ext cx="254428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     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2" name="Rectangle 228"/>
          <p:cNvSpPr>
            <a:spLocks noChangeArrowheads="1"/>
          </p:cNvSpPr>
          <p:nvPr/>
        </p:nvSpPr>
        <p:spPr bwMode="auto">
          <a:xfrm>
            <a:off x="0" y="357166"/>
            <a:ext cx="34243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H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3" name="Rectangle 229"/>
          <p:cNvSpPr>
            <a:spLocks noChangeArrowheads="1"/>
          </p:cNvSpPr>
          <p:nvPr/>
        </p:nvSpPr>
        <p:spPr bwMode="auto">
          <a:xfrm>
            <a:off x="0" y="1071546"/>
            <a:ext cx="371474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      H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4" name="Rectangle 23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5" name="Rectangle 231"/>
          <p:cNvSpPr>
            <a:spLocks noChangeArrowheads="1"/>
          </p:cNvSpPr>
          <p:nvPr/>
        </p:nvSpPr>
        <p:spPr bwMode="auto">
          <a:xfrm>
            <a:off x="-285784" y="1500174"/>
            <a:ext cx="549265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N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6375024" y="-88536"/>
            <a:ext cx="1588" cy="132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6375024" y="54341"/>
            <a:ext cx="1588" cy="132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375024" y="197217"/>
            <a:ext cx="1588" cy="132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6375024" y="411530"/>
            <a:ext cx="1588" cy="132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6375024" y="554406"/>
            <a:ext cx="1588" cy="132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6375024" y="697282"/>
            <a:ext cx="1588" cy="132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17" name="AutoShape 169"/>
          <p:cNvCxnSpPr>
            <a:cxnSpLocks noChangeShapeType="1"/>
          </p:cNvCxnSpPr>
          <p:nvPr/>
        </p:nvCxnSpPr>
        <p:spPr bwMode="auto">
          <a:xfrm flipV="1">
            <a:off x="1962150" y="2635250"/>
            <a:ext cx="114300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18" name="AutoShape 170"/>
          <p:cNvCxnSpPr>
            <a:cxnSpLocks noChangeShapeType="1"/>
          </p:cNvCxnSpPr>
          <p:nvPr/>
        </p:nvCxnSpPr>
        <p:spPr bwMode="auto">
          <a:xfrm>
            <a:off x="2076450" y="2635250"/>
            <a:ext cx="37147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19" name="AutoShape 171"/>
          <p:cNvCxnSpPr>
            <a:cxnSpLocks noChangeShapeType="1"/>
          </p:cNvCxnSpPr>
          <p:nvPr/>
        </p:nvCxnSpPr>
        <p:spPr bwMode="auto">
          <a:xfrm flipH="1" flipV="1">
            <a:off x="2447925" y="2635250"/>
            <a:ext cx="142875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20" name="AutoShape 172"/>
          <p:cNvCxnSpPr>
            <a:cxnSpLocks noChangeShapeType="1"/>
          </p:cNvCxnSpPr>
          <p:nvPr/>
        </p:nvCxnSpPr>
        <p:spPr bwMode="auto">
          <a:xfrm flipV="1">
            <a:off x="2009775" y="2635250"/>
            <a:ext cx="133350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21" name="AutoShape 173"/>
          <p:cNvCxnSpPr>
            <a:cxnSpLocks noChangeShapeType="1"/>
          </p:cNvCxnSpPr>
          <p:nvPr/>
        </p:nvCxnSpPr>
        <p:spPr bwMode="auto">
          <a:xfrm flipH="1" flipV="1">
            <a:off x="2400300" y="2635250"/>
            <a:ext cx="152400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22" name="AutoShape 174"/>
          <p:cNvCxnSpPr>
            <a:cxnSpLocks noChangeShapeType="1"/>
          </p:cNvCxnSpPr>
          <p:nvPr/>
        </p:nvCxnSpPr>
        <p:spPr bwMode="auto">
          <a:xfrm>
            <a:off x="1857375" y="2501900"/>
            <a:ext cx="219075" cy="1333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23" name="AutoShape 175"/>
          <p:cNvCxnSpPr>
            <a:cxnSpLocks noChangeShapeType="1"/>
          </p:cNvCxnSpPr>
          <p:nvPr/>
        </p:nvCxnSpPr>
        <p:spPr bwMode="auto">
          <a:xfrm>
            <a:off x="1724025" y="2921000"/>
            <a:ext cx="285750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24" name="AutoShape 176"/>
          <p:cNvCxnSpPr>
            <a:cxnSpLocks noChangeShapeType="1"/>
          </p:cNvCxnSpPr>
          <p:nvPr/>
        </p:nvCxnSpPr>
        <p:spPr bwMode="auto">
          <a:xfrm flipH="1" flipV="1">
            <a:off x="1962150" y="2922588"/>
            <a:ext cx="180975" cy="24606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25" name="AutoShape 177"/>
          <p:cNvCxnSpPr>
            <a:cxnSpLocks noChangeShapeType="1"/>
          </p:cNvCxnSpPr>
          <p:nvPr/>
        </p:nvCxnSpPr>
        <p:spPr bwMode="auto">
          <a:xfrm flipV="1">
            <a:off x="2447925" y="2882900"/>
            <a:ext cx="123825" cy="2873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26" name="AutoShape 178"/>
          <p:cNvCxnSpPr>
            <a:cxnSpLocks noChangeShapeType="1"/>
          </p:cNvCxnSpPr>
          <p:nvPr/>
        </p:nvCxnSpPr>
        <p:spPr bwMode="auto">
          <a:xfrm>
            <a:off x="2143125" y="3168650"/>
            <a:ext cx="3048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27" name="AutoShape 179"/>
          <p:cNvCxnSpPr>
            <a:cxnSpLocks noChangeShapeType="1"/>
          </p:cNvCxnSpPr>
          <p:nvPr/>
        </p:nvCxnSpPr>
        <p:spPr bwMode="auto">
          <a:xfrm>
            <a:off x="2447925" y="3168650"/>
            <a:ext cx="190500" cy="1539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28" name="AutoShape 180"/>
          <p:cNvCxnSpPr>
            <a:cxnSpLocks noChangeShapeType="1"/>
          </p:cNvCxnSpPr>
          <p:nvPr/>
        </p:nvCxnSpPr>
        <p:spPr bwMode="auto">
          <a:xfrm>
            <a:off x="2459038" y="3101975"/>
            <a:ext cx="190500" cy="1539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29" name="AutoShape 181"/>
          <p:cNvCxnSpPr>
            <a:cxnSpLocks noChangeShapeType="1"/>
          </p:cNvCxnSpPr>
          <p:nvPr/>
        </p:nvCxnSpPr>
        <p:spPr bwMode="auto">
          <a:xfrm flipV="1">
            <a:off x="2447925" y="2454275"/>
            <a:ext cx="190500" cy="1809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30" name="AutoShape 182"/>
          <p:cNvCxnSpPr>
            <a:cxnSpLocks noChangeShapeType="1"/>
          </p:cNvCxnSpPr>
          <p:nvPr/>
        </p:nvCxnSpPr>
        <p:spPr bwMode="auto">
          <a:xfrm>
            <a:off x="1647825" y="3170238"/>
            <a:ext cx="4953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2231" name="AutoShape 183"/>
          <p:cNvCxnSpPr>
            <a:cxnSpLocks noChangeShapeType="1"/>
          </p:cNvCxnSpPr>
          <p:nvPr/>
        </p:nvCxnSpPr>
        <p:spPr bwMode="auto">
          <a:xfrm flipH="1" flipV="1">
            <a:off x="2590800" y="2225675"/>
            <a:ext cx="9525" cy="228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32" name="AutoShape 184"/>
          <p:cNvCxnSpPr>
            <a:cxnSpLocks noChangeShapeType="1"/>
          </p:cNvCxnSpPr>
          <p:nvPr/>
        </p:nvCxnSpPr>
        <p:spPr bwMode="auto">
          <a:xfrm>
            <a:off x="2600325" y="2454275"/>
            <a:ext cx="295275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33" name="AutoShape 185"/>
          <p:cNvCxnSpPr>
            <a:cxnSpLocks noChangeShapeType="1"/>
          </p:cNvCxnSpPr>
          <p:nvPr/>
        </p:nvCxnSpPr>
        <p:spPr bwMode="auto">
          <a:xfrm flipH="1" flipV="1">
            <a:off x="4810125" y="2882900"/>
            <a:ext cx="180975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34" name="AutoShape 186"/>
          <p:cNvCxnSpPr>
            <a:cxnSpLocks noChangeShapeType="1"/>
          </p:cNvCxnSpPr>
          <p:nvPr/>
        </p:nvCxnSpPr>
        <p:spPr bwMode="auto">
          <a:xfrm flipH="1">
            <a:off x="4991100" y="3168650"/>
            <a:ext cx="39052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35" name="AutoShape 187"/>
          <p:cNvCxnSpPr>
            <a:cxnSpLocks noChangeShapeType="1"/>
          </p:cNvCxnSpPr>
          <p:nvPr/>
        </p:nvCxnSpPr>
        <p:spPr bwMode="auto">
          <a:xfrm flipV="1">
            <a:off x="5381625" y="2882900"/>
            <a:ext cx="180975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36" name="AutoShape 188"/>
          <p:cNvCxnSpPr>
            <a:cxnSpLocks noChangeShapeType="1"/>
          </p:cNvCxnSpPr>
          <p:nvPr/>
        </p:nvCxnSpPr>
        <p:spPr bwMode="auto">
          <a:xfrm flipV="1">
            <a:off x="5324475" y="2835275"/>
            <a:ext cx="190500" cy="3333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37" name="AutoShape 189"/>
          <p:cNvCxnSpPr>
            <a:cxnSpLocks noChangeShapeType="1"/>
          </p:cNvCxnSpPr>
          <p:nvPr/>
        </p:nvCxnSpPr>
        <p:spPr bwMode="auto">
          <a:xfrm flipH="1" flipV="1">
            <a:off x="4857750" y="2835275"/>
            <a:ext cx="180975" cy="3349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38" name="AutoShape 190"/>
          <p:cNvCxnSpPr>
            <a:cxnSpLocks noChangeShapeType="1"/>
          </p:cNvCxnSpPr>
          <p:nvPr/>
        </p:nvCxnSpPr>
        <p:spPr bwMode="auto">
          <a:xfrm flipH="1">
            <a:off x="4810125" y="3170238"/>
            <a:ext cx="180975" cy="152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39" name="AutoShape 191"/>
          <p:cNvCxnSpPr>
            <a:cxnSpLocks noChangeShapeType="1"/>
          </p:cNvCxnSpPr>
          <p:nvPr/>
        </p:nvCxnSpPr>
        <p:spPr bwMode="auto">
          <a:xfrm flipH="1">
            <a:off x="4524375" y="3322638"/>
            <a:ext cx="28575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40" name="AutoShape 192"/>
          <p:cNvCxnSpPr>
            <a:cxnSpLocks noChangeShapeType="1"/>
          </p:cNvCxnSpPr>
          <p:nvPr/>
        </p:nvCxnSpPr>
        <p:spPr bwMode="auto">
          <a:xfrm flipV="1">
            <a:off x="4810125" y="3324225"/>
            <a:ext cx="0" cy="26511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41" name="AutoShape 193"/>
          <p:cNvCxnSpPr>
            <a:cxnSpLocks noChangeShapeType="1"/>
          </p:cNvCxnSpPr>
          <p:nvPr/>
        </p:nvCxnSpPr>
        <p:spPr bwMode="auto">
          <a:xfrm flipH="1">
            <a:off x="4810125" y="2549525"/>
            <a:ext cx="180975" cy="3714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42" name="AutoShape 194"/>
          <p:cNvCxnSpPr>
            <a:cxnSpLocks noChangeShapeType="1"/>
          </p:cNvCxnSpPr>
          <p:nvPr/>
        </p:nvCxnSpPr>
        <p:spPr bwMode="auto">
          <a:xfrm flipH="1">
            <a:off x="4991100" y="2549525"/>
            <a:ext cx="39052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43" name="AutoShape 195"/>
          <p:cNvCxnSpPr>
            <a:cxnSpLocks noChangeShapeType="1"/>
          </p:cNvCxnSpPr>
          <p:nvPr/>
        </p:nvCxnSpPr>
        <p:spPr bwMode="auto">
          <a:xfrm flipH="1" flipV="1">
            <a:off x="5353050" y="2551113"/>
            <a:ext cx="209550" cy="3317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44" name="AutoShape 196"/>
          <p:cNvCxnSpPr>
            <a:cxnSpLocks noChangeShapeType="1"/>
          </p:cNvCxnSpPr>
          <p:nvPr/>
        </p:nvCxnSpPr>
        <p:spPr bwMode="auto">
          <a:xfrm flipH="1" flipV="1">
            <a:off x="4810125" y="2330450"/>
            <a:ext cx="228600" cy="2206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45" name="AutoShape 197"/>
          <p:cNvCxnSpPr>
            <a:cxnSpLocks noChangeShapeType="1"/>
          </p:cNvCxnSpPr>
          <p:nvPr/>
        </p:nvCxnSpPr>
        <p:spPr bwMode="auto">
          <a:xfrm flipH="1" flipV="1">
            <a:off x="4810125" y="2389188"/>
            <a:ext cx="180975" cy="1809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46" name="AutoShape 198"/>
          <p:cNvCxnSpPr>
            <a:cxnSpLocks noChangeShapeType="1"/>
          </p:cNvCxnSpPr>
          <p:nvPr/>
        </p:nvCxnSpPr>
        <p:spPr bwMode="auto">
          <a:xfrm flipH="1">
            <a:off x="5324475" y="2549525"/>
            <a:ext cx="390525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2247" name="AutoShape 199"/>
          <p:cNvCxnSpPr>
            <a:cxnSpLocks noChangeShapeType="1"/>
          </p:cNvCxnSpPr>
          <p:nvPr/>
        </p:nvCxnSpPr>
        <p:spPr bwMode="auto">
          <a:xfrm flipH="1">
            <a:off x="5534025" y="2882900"/>
            <a:ext cx="304800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48" name="AutoShape 200"/>
          <p:cNvCxnSpPr>
            <a:cxnSpLocks noChangeShapeType="1"/>
          </p:cNvCxnSpPr>
          <p:nvPr/>
        </p:nvCxnSpPr>
        <p:spPr bwMode="auto">
          <a:xfrm flipH="1" flipV="1">
            <a:off x="5324475" y="3170238"/>
            <a:ext cx="285750" cy="152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49" name="AutoShape 201"/>
          <p:cNvCxnSpPr>
            <a:cxnSpLocks noChangeShapeType="1"/>
          </p:cNvCxnSpPr>
          <p:nvPr/>
        </p:nvCxnSpPr>
        <p:spPr bwMode="auto">
          <a:xfrm>
            <a:off x="3257550" y="2455863"/>
            <a:ext cx="695325" cy="0"/>
          </a:xfrm>
          <a:prstGeom prst="straightConnector1">
            <a:avLst/>
          </a:prstGeom>
          <a:noFill/>
          <a:ln w="25400">
            <a:solidFill>
              <a:srgbClr val="7030A0"/>
            </a:solidFill>
            <a:prstDash val="sysDot"/>
            <a:round/>
            <a:headEnd/>
            <a:tailEnd/>
          </a:ln>
        </p:spPr>
      </p:cxnSp>
      <p:cxnSp>
        <p:nvCxnSpPr>
          <p:cNvPr id="2250" name="AutoShape 202"/>
          <p:cNvCxnSpPr>
            <a:cxnSpLocks noChangeShapeType="1"/>
          </p:cNvCxnSpPr>
          <p:nvPr/>
        </p:nvCxnSpPr>
        <p:spPr bwMode="auto">
          <a:xfrm>
            <a:off x="3905250" y="2454275"/>
            <a:ext cx="685800" cy="1588"/>
          </a:xfrm>
          <a:prstGeom prst="straightConnector1">
            <a:avLst/>
          </a:prstGeom>
          <a:noFill/>
          <a:ln w="25400">
            <a:solidFill>
              <a:srgbClr val="00B0F0"/>
            </a:solidFill>
            <a:prstDash val="sysDot"/>
            <a:round/>
            <a:headEnd/>
            <a:tailEnd/>
          </a:ln>
        </p:spPr>
      </p:cxnSp>
      <p:cxnSp>
        <p:nvCxnSpPr>
          <p:cNvPr id="2251" name="AutoShape 203"/>
          <p:cNvCxnSpPr>
            <a:cxnSpLocks noChangeShapeType="1"/>
          </p:cNvCxnSpPr>
          <p:nvPr/>
        </p:nvCxnSpPr>
        <p:spPr bwMode="auto">
          <a:xfrm flipV="1">
            <a:off x="2874963" y="3319463"/>
            <a:ext cx="657225" cy="1587"/>
          </a:xfrm>
          <a:prstGeom prst="straightConnector1">
            <a:avLst/>
          </a:prstGeom>
          <a:noFill/>
          <a:ln w="25400">
            <a:solidFill>
              <a:srgbClr val="00B0F0"/>
            </a:solidFill>
            <a:prstDash val="sysDot"/>
            <a:round/>
            <a:headEnd/>
            <a:tailEnd/>
          </a:ln>
        </p:spPr>
      </p:cxnSp>
      <p:cxnSp>
        <p:nvCxnSpPr>
          <p:cNvPr id="2252" name="AutoShape 204"/>
          <p:cNvCxnSpPr>
            <a:cxnSpLocks noChangeShapeType="1"/>
          </p:cNvCxnSpPr>
          <p:nvPr/>
        </p:nvCxnSpPr>
        <p:spPr bwMode="auto">
          <a:xfrm>
            <a:off x="3532188" y="3321050"/>
            <a:ext cx="657225" cy="0"/>
          </a:xfrm>
          <a:prstGeom prst="straightConnector1">
            <a:avLst/>
          </a:prstGeom>
          <a:noFill/>
          <a:ln w="25400">
            <a:solidFill>
              <a:srgbClr val="7030A0"/>
            </a:solidFill>
            <a:prstDash val="sysDot"/>
            <a:round/>
            <a:headEnd/>
            <a:tailEnd/>
          </a:ln>
        </p:spPr>
      </p:cxnSp>
      <p:cxnSp>
        <p:nvCxnSpPr>
          <p:cNvPr id="2253" name="AutoShape 205"/>
          <p:cNvCxnSpPr>
            <a:cxnSpLocks noChangeShapeType="1"/>
          </p:cNvCxnSpPr>
          <p:nvPr/>
        </p:nvCxnSpPr>
        <p:spPr bwMode="auto">
          <a:xfrm flipV="1">
            <a:off x="2771775" y="2921000"/>
            <a:ext cx="247650" cy="1588"/>
          </a:xfrm>
          <a:prstGeom prst="straightConnector1">
            <a:avLst/>
          </a:prstGeom>
          <a:noFill/>
          <a:ln w="25400">
            <a:solidFill>
              <a:srgbClr val="00B05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2254" name="AutoShape 206"/>
          <p:cNvCxnSpPr>
            <a:cxnSpLocks noChangeShapeType="1"/>
          </p:cNvCxnSpPr>
          <p:nvPr/>
        </p:nvCxnSpPr>
        <p:spPr bwMode="auto">
          <a:xfrm flipH="1" flipV="1">
            <a:off x="4381500" y="2882900"/>
            <a:ext cx="209550" cy="1588"/>
          </a:xfrm>
          <a:prstGeom prst="straightConnector1">
            <a:avLst/>
          </a:prstGeom>
          <a:noFill/>
          <a:ln w="25400">
            <a:solidFill>
              <a:srgbClr val="00B05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2255" name="Rectangle 207"/>
          <p:cNvSpPr>
            <a:spLocks noChangeArrowheads="1"/>
          </p:cNvSpPr>
          <p:nvPr/>
        </p:nvSpPr>
        <p:spPr bwMode="auto">
          <a:xfrm>
            <a:off x="428596" y="2357430"/>
            <a:ext cx="4706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0" y="35716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Присоединение слева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водородным связям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 в результате двух последовательных отражений  относительно вертикальной и горизонтальной оси, следовательно, имеет место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инверсное симметрическое преобразование.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5720" y="4000504"/>
            <a:ext cx="8324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В.Г.Масленников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рассматривал инверсное симметрическое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преобразование  как формирующее  логическое противоречие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(четыре варианта) в символьной системе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И-Цзин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14356"/>
            <a:ext cx="864399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окончательном виде все восемь вариантов триплета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ССС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обладают теми же связями,  что и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цитозин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“при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порождении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дополнительно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 некомпенсированных водородных связей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месте одной водородной связи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двумя некомпенсированными водородными связями между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как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двумя некомпенсированными водородными связями между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двумя некомпенсированными водородными связями между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двумя некомпенсированными водородными связями между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двумя некомпенсированными водородными связями между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как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двумя некомпенсированными водородными связями между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как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двумя некомпенсированными водородными связями между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как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двумя некомпенсированными водородными связями между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AutoShape 2"/>
          <p:cNvCxnSpPr>
            <a:cxnSpLocks noChangeShapeType="1"/>
          </p:cNvCxnSpPr>
          <p:nvPr/>
        </p:nvCxnSpPr>
        <p:spPr bwMode="auto">
          <a:xfrm>
            <a:off x="4295775" y="3043238"/>
            <a:ext cx="504825" cy="95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387" name="AutoShape 3"/>
          <p:cNvCxnSpPr>
            <a:cxnSpLocks noChangeShapeType="1"/>
          </p:cNvCxnSpPr>
          <p:nvPr/>
        </p:nvCxnSpPr>
        <p:spPr bwMode="auto">
          <a:xfrm flipV="1">
            <a:off x="3943350" y="3043238"/>
            <a:ext cx="352425" cy="5048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388" name="AutoShape 4"/>
          <p:cNvCxnSpPr>
            <a:cxnSpLocks noChangeShapeType="1"/>
          </p:cNvCxnSpPr>
          <p:nvPr/>
        </p:nvCxnSpPr>
        <p:spPr bwMode="auto">
          <a:xfrm>
            <a:off x="3905250" y="2644775"/>
            <a:ext cx="390525" cy="4000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389" name="AutoShape 5"/>
          <p:cNvCxnSpPr>
            <a:cxnSpLocks noChangeShapeType="1"/>
          </p:cNvCxnSpPr>
          <p:nvPr/>
        </p:nvCxnSpPr>
        <p:spPr bwMode="auto">
          <a:xfrm>
            <a:off x="3398838" y="2644775"/>
            <a:ext cx="504825" cy="95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390" name="AutoShape 6"/>
          <p:cNvCxnSpPr>
            <a:cxnSpLocks noChangeShapeType="1"/>
          </p:cNvCxnSpPr>
          <p:nvPr/>
        </p:nvCxnSpPr>
        <p:spPr bwMode="auto">
          <a:xfrm>
            <a:off x="3305175" y="2720975"/>
            <a:ext cx="63817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391" name="AutoShape 7"/>
          <p:cNvCxnSpPr>
            <a:cxnSpLocks noChangeShapeType="1"/>
          </p:cNvCxnSpPr>
          <p:nvPr/>
        </p:nvCxnSpPr>
        <p:spPr bwMode="auto">
          <a:xfrm flipV="1">
            <a:off x="3009900" y="2662238"/>
            <a:ext cx="390525" cy="3905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392" name="AutoShape 8"/>
          <p:cNvCxnSpPr>
            <a:cxnSpLocks noChangeShapeType="1"/>
          </p:cNvCxnSpPr>
          <p:nvPr/>
        </p:nvCxnSpPr>
        <p:spPr bwMode="auto">
          <a:xfrm>
            <a:off x="3009900" y="3043238"/>
            <a:ext cx="428625" cy="5048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393" name="AutoShape 9"/>
          <p:cNvCxnSpPr>
            <a:cxnSpLocks noChangeShapeType="1"/>
          </p:cNvCxnSpPr>
          <p:nvPr/>
        </p:nvCxnSpPr>
        <p:spPr bwMode="auto">
          <a:xfrm>
            <a:off x="3943350" y="3548063"/>
            <a:ext cx="628650" cy="31591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394" name="AutoShape 10"/>
          <p:cNvCxnSpPr>
            <a:cxnSpLocks noChangeShapeType="1"/>
          </p:cNvCxnSpPr>
          <p:nvPr/>
        </p:nvCxnSpPr>
        <p:spPr bwMode="auto">
          <a:xfrm>
            <a:off x="4800600" y="3062288"/>
            <a:ext cx="323850" cy="36353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395" name="AutoShape 11"/>
          <p:cNvCxnSpPr>
            <a:cxnSpLocks noChangeShapeType="1"/>
          </p:cNvCxnSpPr>
          <p:nvPr/>
        </p:nvCxnSpPr>
        <p:spPr bwMode="auto">
          <a:xfrm flipV="1">
            <a:off x="4505325" y="3378200"/>
            <a:ext cx="600075" cy="4381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396" name="AutoShape 12"/>
          <p:cNvCxnSpPr>
            <a:cxnSpLocks noChangeShapeType="1"/>
          </p:cNvCxnSpPr>
          <p:nvPr/>
        </p:nvCxnSpPr>
        <p:spPr bwMode="auto">
          <a:xfrm flipH="1">
            <a:off x="3970338" y="3033713"/>
            <a:ext cx="420687" cy="5730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397" name="AutoShape 13"/>
          <p:cNvCxnSpPr>
            <a:cxnSpLocks noChangeShapeType="1"/>
          </p:cNvCxnSpPr>
          <p:nvPr/>
        </p:nvCxnSpPr>
        <p:spPr bwMode="auto">
          <a:xfrm flipV="1">
            <a:off x="4572000" y="3443288"/>
            <a:ext cx="552450" cy="4206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398" name="AutoShape 14"/>
          <p:cNvCxnSpPr>
            <a:cxnSpLocks noChangeShapeType="1"/>
          </p:cNvCxnSpPr>
          <p:nvPr/>
        </p:nvCxnSpPr>
        <p:spPr bwMode="auto">
          <a:xfrm>
            <a:off x="3398838" y="3548063"/>
            <a:ext cx="544512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399" name="AutoShape 15"/>
          <p:cNvCxnSpPr>
            <a:cxnSpLocks noChangeShapeType="1"/>
          </p:cNvCxnSpPr>
          <p:nvPr/>
        </p:nvCxnSpPr>
        <p:spPr bwMode="auto">
          <a:xfrm>
            <a:off x="3074988" y="2462213"/>
            <a:ext cx="361950" cy="1619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400" name="AutoShape 16"/>
          <p:cNvCxnSpPr>
            <a:cxnSpLocks noChangeShapeType="1"/>
          </p:cNvCxnSpPr>
          <p:nvPr/>
        </p:nvCxnSpPr>
        <p:spPr bwMode="auto">
          <a:xfrm flipH="1">
            <a:off x="3211513" y="3548063"/>
            <a:ext cx="261937" cy="22066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401" name="AutoShape 17"/>
          <p:cNvCxnSpPr>
            <a:cxnSpLocks noChangeShapeType="1"/>
          </p:cNvCxnSpPr>
          <p:nvPr/>
        </p:nvCxnSpPr>
        <p:spPr bwMode="auto">
          <a:xfrm>
            <a:off x="5124450" y="3425825"/>
            <a:ext cx="37147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402" name="AutoShape 18"/>
          <p:cNvCxnSpPr>
            <a:cxnSpLocks noChangeShapeType="1"/>
          </p:cNvCxnSpPr>
          <p:nvPr/>
        </p:nvCxnSpPr>
        <p:spPr bwMode="auto">
          <a:xfrm>
            <a:off x="2686050" y="3043238"/>
            <a:ext cx="323850" cy="95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403" name="AutoShape 19"/>
          <p:cNvCxnSpPr>
            <a:cxnSpLocks noChangeShapeType="1"/>
          </p:cNvCxnSpPr>
          <p:nvPr/>
        </p:nvCxnSpPr>
        <p:spPr bwMode="auto">
          <a:xfrm flipV="1">
            <a:off x="3154363" y="3548063"/>
            <a:ext cx="246062" cy="1714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404" name="AutoShape 20"/>
          <p:cNvCxnSpPr>
            <a:cxnSpLocks noChangeShapeType="1"/>
          </p:cNvCxnSpPr>
          <p:nvPr/>
        </p:nvCxnSpPr>
        <p:spPr bwMode="auto">
          <a:xfrm>
            <a:off x="4791075" y="3062288"/>
            <a:ext cx="619125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6405" name="AutoShape 21"/>
          <p:cNvCxnSpPr>
            <a:cxnSpLocks noChangeShapeType="1"/>
          </p:cNvCxnSpPr>
          <p:nvPr/>
        </p:nvCxnSpPr>
        <p:spPr bwMode="auto">
          <a:xfrm flipH="1">
            <a:off x="2071670" y="2482850"/>
            <a:ext cx="638175" cy="0"/>
          </a:xfrm>
          <a:prstGeom prst="straightConnector1">
            <a:avLst/>
          </a:prstGeom>
          <a:noFill/>
          <a:ln w="25400">
            <a:solidFill>
              <a:srgbClr val="7030A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16406" name="AutoShape 22"/>
          <p:cNvCxnSpPr>
            <a:cxnSpLocks noChangeShapeType="1"/>
          </p:cNvCxnSpPr>
          <p:nvPr/>
        </p:nvCxnSpPr>
        <p:spPr bwMode="auto">
          <a:xfrm flipH="1">
            <a:off x="2163763" y="3816350"/>
            <a:ext cx="846137" cy="0"/>
          </a:xfrm>
          <a:prstGeom prst="straightConnector1">
            <a:avLst/>
          </a:prstGeom>
          <a:noFill/>
          <a:ln w="25400">
            <a:solidFill>
              <a:srgbClr val="00B0F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16407" name="AutoShape 23"/>
          <p:cNvCxnSpPr>
            <a:cxnSpLocks noChangeShapeType="1"/>
          </p:cNvCxnSpPr>
          <p:nvPr/>
        </p:nvCxnSpPr>
        <p:spPr bwMode="auto">
          <a:xfrm flipH="1">
            <a:off x="2105025" y="3033713"/>
            <a:ext cx="382588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53" name="TextBox 52"/>
          <p:cNvSpPr txBox="1"/>
          <p:nvPr/>
        </p:nvSpPr>
        <p:spPr>
          <a:xfrm>
            <a:off x="2571736" y="2285992"/>
            <a:ext cx="6078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86116" y="2285992"/>
            <a:ext cx="8643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      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28860" y="2857496"/>
            <a:ext cx="18573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         N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3438" y="2714620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86116" y="3214686"/>
            <a:ext cx="2857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H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28926" y="3643314"/>
            <a:ext cx="364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29124" y="3857628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720" y="214290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Гуанин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GGG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Цянь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(Небо)     №1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триплет составлен из трёх одинаковых азотистых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оснований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гуанин), каждое из которых обладает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одной валентной связи 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и по три водородных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5438" y="4286256"/>
            <a:ext cx="8584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структуры гуанина следует, что присоединение к его пятиэлементному циклу справа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валентной связи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 только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имеет место симметрическое преобразование.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 гуанинов, связанных по валентной связи, образуют в плоскости четыре варианта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643702" y="2428868"/>
            <a:ext cx="142876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43702" y="2571744"/>
            <a:ext cx="142876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643702" y="2714620"/>
            <a:ext cx="142876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715140" y="2928934"/>
            <a:ext cx="142876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715140" y="3071810"/>
            <a:ext cx="142876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715140" y="3214686"/>
            <a:ext cx="142876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28596" y="642918"/>
            <a:ext cx="37625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49" name="AutoShape 1"/>
          <p:cNvCxnSpPr>
            <a:cxnSpLocks noChangeShapeType="1"/>
          </p:cNvCxnSpPr>
          <p:nvPr/>
        </p:nvCxnSpPr>
        <p:spPr bwMode="auto">
          <a:xfrm flipV="1">
            <a:off x="2590800" y="2165350"/>
            <a:ext cx="171450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>
            <a:off x="2762250" y="2165350"/>
            <a:ext cx="3810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1" name="AutoShape 3"/>
          <p:cNvCxnSpPr>
            <a:cxnSpLocks noChangeShapeType="1"/>
          </p:cNvCxnSpPr>
          <p:nvPr/>
        </p:nvCxnSpPr>
        <p:spPr bwMode="auto">
          <a:xfrm flipH="1" flipV="1">
            <a:off x="3143250" y="2165350"/>
            <a:ext cx="180975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2" name="AutoShape 4"/>
          <p:cNvCxnSpPr>
            <a:cxnSpLocks noChangeShapeType="1"/>
          </p:cNvCxnSpPr>
          <p:nvPr/>
        </p:nvCxnSpPr>
        <p:spPr bwMode="auto">
          <a:xfrm flipV="1">
            <a:off x="3143250" y="2449513"/>
            <a:ext cx="171450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3" name="AutoShape 5"/>
          <p:cNvCxnSpPr>
            <a:cxnSpLocks noChangeShapeType="1"/>
          </p:cNvCxnSpPr>
          <p:nvPr/>
        </p:nvCxnSpPr>
        <p:spPr bwMode="auto">
          <a:xfrm flipH="1" flipV="1">
            <a:off x="2590800" y="2468563"/>
            <a:ext cx="219075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4" name="AutoShape 6"/>
          <p:cNvCxnSpPr>
            <a:cxnSpLocks noChangeShapeType="1"/>
          </p:cNvCxnSpPr>
          <p:nvPr/>
        </p:nvCxnSpPr>
        <p:spPr bwMode="auto">
          <a:xfrm>
            <a:off x="2809875" y="2754313"/>
            <a:ext cx="33337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5" name="AutoShape 7"/>
          <p:cNvCxnSpPr>
            <a:cxnSpLocks noChangeShapeType="1"/>
          </p:cNvCxnSpPr>
          <p:nvPr/>
        </p:nvCxnSpPr>
        <p:spPr bwMode="auto">
          <a:xfrm>
            <a:off x="2686050" y="2212975"/>
            <a:ext cx="52387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6" name="AutoShape 8"/>
          <p:cNvCxnSpPr>
            <a:cxnSpLocks noChangeShapeType="1"/>
          </p:cNvCxnSpPr>
          <p:nvPr/>
        </p:nvCxnSpPr>
        <p:spPr bwMode="auto">
          <a:xfrm flipV="1">
            <a:off x="3324225" y="2401888"/>
            <a:ext cx="285750" cy="476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7" name="AutoShape 9"/>
          <p:cNvCxnSpPr>
            <a:cxnSpLocks noChangeShapeType="1"/>
          </p:cNvCxnSpPr>
          <p:nvPr/>
        </p:nvCxnSpPr>
        <p:spPr bwMode="auto">
          <a:xfrm flipH="1" flipV="1">
            <a:off x="2590800" y="2401888"/>
            <a:ext cx="266700" cy="3524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8" name="AutoShape 10"/>
          <p:cNvCxnSpPr>
            <a:cxnSpLocks noChangeShapeType="1"/>
          </p:cNvCxnSpPr>
          <p:nvPr/>
        </p:nvCxnSpPr>
        <p:spPr bwMode="auto">
          <a:xfrm flipV="1">
            <a:off x="3152775" y="1973263"/>
            <a:ext cx="171450" cy="1905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9" name="AutoShape 11"/>
          <p:cNvCxnSpPr>
            <a:cxnSpLocks noChangeShapeType="1"/>
          </p:cNvCxnSpPr>
          <p:nvPr/>
        </p:nvCxnSpPr>
        <p:spPr bwMode="auto">
          <a:xfrm>
            <a:off x="3057525" y="2754313"/>
            <a:ext cx="342900" cy="1905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60" name="AutoShape 12"/>
          <p:cNvCxnSpPr>
            <a:cxnSpLocks noChangeShapeType="1"/>
          </p:cNvCxnSpPr>
          <p:nvPr/>
        </p:nvCxnSpPr>
        <p:spPr bwMode="auto">
          <a:xfrm>
            <a:off x="3143250" y="2735263"/>
            <a:ext cx="257175" cy="1428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61" name="AutoShape 13"/>
          <p:cNvCxnSpPr>
            <a:cxnSpLocks noChangeShapeType="1"/>
          </p:cNvCxnSpPr>
          <p:nvPr/>
        </p:nvCxnSpPr>
        <p:spPr bwMode="auto">
          <a:xfrm>
            <a:off x="2238375" y="2449513"/>
            <a:ext cx="331788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62" name="AutoShape 14"/>
          <p:cNvCxnSpPr>
            <a:cxnSpLocks noChangeShapeType="1"/>
          </p:cNvCxnSpPr>
          <p:nvPr/>
        </p:nvCxnSpPr>
        <p:spPr bwMode="auto">
          <a:xfrm>
            <a:off x="1609725" y="2447925"/>
            <a:ext cx="390525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2063" name="AutoShape 15"/>
          <p:cNvCxnSpPr>
            <a:cxnSpLocks noChangeShapeType="1"/>
          </p:cNvCxnSpPr>
          <p:nvPr/>
        </p:nvCxnSpPr>
        <p:spPr bwMode="auto">
          <a:xfrm flipV="1">
            <a:off x="2505075" y="2754313"/>
            <a:ext cx="304800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64" name="AutoShape 16"/>
          <p:cNvCxnSpPr>
            <a:cxnSpLocks noChangeShapeType="1"/>
          </p:cNvCxnSpPr>
          <p:nvPr/>
        </p:nvCxnSpPr>
        <p:spPr bwMode="auto">
          <a:xfrm flipV="1">
            <a:off x="2066925" y="2468563"/>
            <a:ext cx="171450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65" name="AutoShape 17"/>
          <p:cNvCxnSpPr>
            <a:cxnSpLocks noChangeShapeType="1"/>
          </p:cNvCxnSpPr>
          <p:nvPr/>
        </p:nvCxnSpPr>
        <p:spPr bwMode="auto">
          <a:xfrm flipH="1" flipV="1">
            <a:off x="2065338" y="2754313"/>
            <a:ext cx="439737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66" name="AutoShape 18"/>
          <p:cNvCxnSpPr>
            <a:cxnSpLocks noChangeShapeType="1"/>
          </p:cNvCxnSpPr>
          <p:nvPr/>
        </p:nvCxnSpPr>
        <p:spPr bwMode="auto">
          <a:xfrm>
            <a:off x="2066925" y="2687638"/>
            <a:ext cx="503238" cy="3524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67" name="AutoShape 19"/>
          <p:cNvCxnSpPr>
            <a:cxnSpLocks noChangeShapeType="1"/>
          </p:cNvCxnSpPr>
          <p:nvPr/>
        </p:nvCxnSpPr>
        <p:spPr bwMode="auto">
          <a:xfrm flipV="1">
            <a:off x="4857750" y="2165350"/>
            <a:ext cx="171450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68" name="AutoShape 20"/>
          <p:cNvCxnSpPr>
            <a:cxnSpLocks noChangeShapeType="1"/>
          </p:cNvCxnSpPr>
          <p:nvPr/>
        </p:nvCxnSpPr>
        <p:spPr bwMode="auto">
          <a:xfrm>
            <a:off x="5029200" y="2165350"/>
            <a:ext cx="40005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69" name="AutoShape 21"/>
          <p:cNvCxnSpPr>
            <a:cxnSpLocks noChangeShapeType="1"/>
          </p:cNvCxnSpPr>
          <p:nvPr/>
        </p:nvCxnSpPr>
        <p:spPr bwMode="auto">
          <a:xfrm flipH="1" flipV="1">
            <a:off x="5429250" y="2163763"/>
            <a:ext cx="190500" cy="3063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70" name="AutoShape 22"/>
          <p:cNvCxnSpPr>
            <a:cxnSpLocks noChangeShapeType="1"/>
          </p:cNvCxnSpPr>
          <p:nvPr/>
        </p:nvCxnSpPr>
        <p:spPr bwMode="auto">
          <a:xfrm flipV="1">
            <a:off x="5429250" y="2468563"/>
            <a:ext cx="171450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71" name="AutoShape 23"/>
          <p:cNvCxnSpPr>
            <a:cxnSpLocks noChangeShapeType="1"/>
          </p:cNvCxnSpPr>
          <p:nvPr/>
        </p:nvCxnSpPr>
        <p:spPr bwMode="auto">
          <a:xfrm flipH="1" flipV="1">
            <a:off x="4857750" y="2468563"/>
            <a:ext cx="171450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72" name="AutoShape 24"/>
          <p:cNvCxnSpPr>
            <a:cxnSpLocks noChangeShapeType="1"/>
          </p:cNvCxnSpPr>
          <p:nvPr/>
        </p:nvCxnSpPr>
        <p:spPr bwMode="auto">
          <a:xfrm>
            <a:off x="5029200" y="2735263"/>
            <a:ext cx="40005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73" name="AutoShape 25"/>
          <p:cNvCxnSpPr>
            <a:cxnSpLocks noChangeShapeType="1"/>
          </p:cNvCxnSpPr>
          <p:nvPr/>
        </p:nvCxnSpPr>
        <p:spPr bwMode="auto">
          <a:xfrm flipV="1">
            <a:off x="4562475" y="2449513"/>
            <a:ext cx="295275" cy="1333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74" name="AutoShape 26"/>
          <p:cNvCxnSpPr>
            <a:cxnSpLocks noChangeShapeType="1"/>
          </p:cNvCxnSpPr>
          <p:nvPr/>
        </p:nvCxnSpPr>
        <p:spPr bwMode="auto">
          <a:xfrm flipV="1">
            <a:off x="5619750" y="2449513"/>
            <a:ext cx="33337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75" name="AutoShape 27"/>
          <p:cNvCxnSpPr>
            <a:cxnSpLocks noChangeShapeType="1"/>
          </p:cNvCxnSpPr>
          <p:nvPr/>
        </p:nvCxnSpPr>
        <p:spPr bwMode="auto">
          <a:xfrm flipH="1" flipV="1">
            <a:off x="4752975" y="1925638"/>
            <a:ext cx="276225" cy="2381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76" name="AutoShape 28"/>
          <p:cNvCxnSpPr>
            <a:cxnSpLocks noChangeShapeType="1"/>
          </p:cNvCxnSpPr>
          <p:nvPr/>
        </p:nvCxnSpPr>
        <p:spPr bwMode="auto">
          <a:xfrm>
            <a:off x="4752975" y="1973263"/>
            <a:ext cx="276225" cy="2381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77" name="AutoShape 29"/>
          <p:cNvCxnSpPr>
            <a:cxnSpLocks noChangeShapeType="1"/>
          </p:cNvCxnSpPr>
          <p:nvPr/>
        </p:nvCxnSpPr>
        <p:spPr bwMode="auto">
          <a:xfrm flipV="1">
            <a:off x="4857750" y="2735263"/>
            <a:ext cx="171450" cy="2381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78" name="AutoShape 30"/>
          <p:cNvCxnSpPr>
            <a:cxnSpLocks noChangeShapeType="1"/>
          </p:cNvCxnSpPr>
          <p:nvPr/>
        </p:nvCxnSpPr>
        <p:spPr bwMode="auto">
          <a:xfrm>
            <a:off x="4981575" y="2687638"/>
            <a:ext cx="495300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79" name="AutoShape 31"/>
          <p:cNvCxnSpPr>
            <a:cxnSpLocks noChangeShapeType="1"/>
          </p:cNvCxnSpPr>
          <p:nvPr/>
        </p:nvCxnSpPr>
        <p:spPr bwMode="auto">
          <a:xfrm flipV="1">
            <a:off x="5448300" y="1925638"/>
            <a:ext cx="333375" cy="2381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80" name="AutoShape 32"/>
          <p:cNvCxnSpPr>
            <a:cxnSpLocks noChangeShapeType="1"/>
          </p:cNvCxnSpPr>
          <p:nvPr/>
        </p:nvCxnSpPr>
        <p:spPr bwMode="auto">
          <a:xfrm flipV="1">
            <a:off x="5953125" y="2165350"/>
            <a:ext cx="171450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81" name="AutoShape 33"/>
          <p:cNvCxnSpPr>
            <a:cxnSpLocks noChangeShapeType="1"/>
          </p:cNvCxnSpPr>
          <p:nvPr/>
        </p:nvCxnSpPr>
        <p:spPr bwMode="auto">
          <a:xfrm flipH="1" flipV="1">
            <a:off x="5781675" y="1925638"/>
            <a:ext cx="342900" cy="2381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82" name="AutoShape 34"/>
          <p:cNvCxnSpPr>
            <a:cxnSpLocks noChangeShapeType="1"/>
          </p:cNvCxnSpPr>
          <p:nvPr/>
        </p:nvCxnSpPr>
        <p:spPr bwMode="auto">
          <a:xfrm flipH="1" flipV="1">
            <a:off x="5381625" y="2163763"/>
            <a:ext cx="219075" cy="36353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83" name="AutoShape 35"/>
          <p:cNvCxnSpPr>
            <a:cxnSpLocks noChangeShapeType="1"/>
          </p:cNvCxnSpPr>
          <p:nvPr/>
        </p:nvCxnSpPr>
        <p:spPr bwMode="auto">
          <a:xfrm flipH="1">
            <a:off x="6172200" y="2470150"/>
            <a:ext cx="409575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2084" name="AutoShape 36"/>
          <p:cNvCxnSpPr>
            <a:cxnSpLocks noChangeShapeType="1"/>
          </p:cNvCxnSpPr>
          <p:nvPr/>
        </p:nvCxnSpPr>
        <p:spPr bwMode="auto">
          <a:xfrm flipH="1" flipV="1">
            <a:off x="5724525" y="1925638"/>
            <a:ext cx="400050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85" name="AutoShape 37"/>
          <p:cNvCxnSpPr>
            <a:cxnSpLocks noChangeShapeType="1"/>
          </p:cNvCxnSpPr>
          <p:nvPr/>
        </p:nvCxnSpPr>
        <p:spPr bwMode="auto">
          <a:xfrm>
            <a:off x="3762375" y="2035175"/>
            <a:ext cx="409575" cy="0"/>
          </a:xfrm>
          <a:prstGeom prst="straightConnector1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2086" name="AutoShape 38"/>
          <p:cNvCxnSpPr>
            <a:cxnSpLocks noChangeShapeType="1"/>
          </p:cNvCxnSpPr>
          <p:nvPr/>
        </p:nvCxnSpPr>
        <p:spPr bwMode="auto">
          <a:xfrm>
            <a:off x="4171950" y="2033588"/>
            <a:ext cx="390525" cy="1587"/>
          </a:xfrm>
          <a:prstGeom prst="straightConnector1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2087" name="AutoShape 39"/>
          <p:cNvCxnSpPr>
            <a:cxnSpLocks noChangeShapeType="1"/>
          </p:cNvCxnSpPr>
          <p:nvPr/>
        </p:nvCxnSpPr>
        <p:spPr bwMode="auto">
          <a:xfrm>
            <a:off x="3552825" y="3092450"/>
            <a:ext cx="514350" cy="0"/>
          </a:xfrm>
          <a:prstGeom prst="straightConnector1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2088" name="AutoShape 40"/>
          <p:cNvCxnSpPr>
            <a:cxnSpLocks noChangeShapeType="1"/>
          </p:cNvCxnSpPr>
          <p:nvPr/>
        </p:nvCxnSpPr>
        <p:spPr bwMode="auto">
          <a:xfrm>
            <a:off x="4048125" y="3092450"/>
            <a:ext cx="514350" cy="0"/>
          </a:xfrm>
          <a:prstGeom prst="straightConnector1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2089" name="AutoShape 41"/>
          <p:cNvCxnSpPr>
            <a:cxnSpLocks noChangeShapeType="1"/>
            <a:endCxn id="70" idx="1"/>
          </p:cNvCxnSpPr>
          <p:nvPr/>
        </p:nvCxnSpPr>
        <p:spPr bwMode="auto">
          <a:xfrm>
            <a:off x="3857620" y="2357430"/>
            <a:ext cx="1000132" cy="57179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90" name="AutoShape 42"/>
          <p:cNvCxnSpPr>
            <a:cxnSpLocks noChangeShapeType="1"/>
            <a:stCxn id="69" idx="3"/>
          </p:cNvCxnSpPr>
          <p:nvPr/>
        </p:nvCxnSpPr>
        <p:spPr bwMode="auto">
          <a:xfrm>
            <a:off x="3299540" y="2486047"/>
            <a:ext cx="1072435" cy="96816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</p:cxnSp>
      <p:sp>
        <p:nvSpPr>
          <p:cNvPr id="68" name="TextBox 67"/>
          <p:cNvSpPr txBox="1"/>
          <p:nvPr/>
        </p:nvSpPr>
        <p:spPr>
          <a:xfrm>
            <a:off x="3214678" y="1714488"/>
            <a:ext cx="170912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28926" y="228599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57752" y="221455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71868" y="2143116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86248" y="242886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14678" y="2857496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               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928794" y="228599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57884" y="235743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5720" y="285728"/>
            <a:ext cx="7869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 гуанинов, связанных по водородным связям,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образуют в плоскости всего два варианта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4282" y="3429000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 пары имеют  слева и справа только валентные связи для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присоединения.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Оба шестиэлементных цикла связаны двумя водородными связями (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третья водородная связь оказывается сдвоенной (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и компенсированной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785794"/>
            <a:ext cx="8145820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окончательном виде все восемь вариантов триплета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GGG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обладают теми же связями, что и гуанин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“при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сотворении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дополнительно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третьей сдвоенной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компенсированной водородной связи: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как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третьей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сдвоенной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водородной связью между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как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третьей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сдвоенной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водородной связью между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третьей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сдвоенной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водородной связью между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как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третьей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сдвоенной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водородной связью между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третьей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сдвоенной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водородной связью между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как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третьей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сдвоенной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водородной связью между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третьей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сдвоенной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водородной связью между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как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третьей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сдвоенной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водородной связью между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640763" cy="57626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</a:t>
            </a:r>
            <a:r>
              <a:rPr lang="ru-RU" sz="1800" dirty="0"/>
              <a:t>Практически все известные к настоящему времени социально-философские идеи исходили из</a:t>
            </a:r>
            <a:r>
              <a:rPr lang="ru-RU" sz="2400" dirty="0"/>
              <a:t> </a:t>
            </a:r>
            <a:r>
              <a:rPr lang="ru-RU" sz="2000" b="1" dirty="0">
                <a:solidFill>
                  <a:srgbClr val="0000FF"/>
                </a:solidFill>
              </a:rPr>
              <a:t>противопоставления наличествующего состояния общества и того идеального, которое  “должно быть”.</a:t>
            </a:r>
            <a:r>
              <a:rPr lang="ru-RU" sz="2400" dirty="0"/>
              <a:t> </a:t>
            </a:r>
          </a:p>
          <a:p>
            <a:pPr>
              <a:buFontTx/>
              <a:buNone/>
            </a:pPr>
            <a:r>
              <a:rPr lang="ru-RU" sz="1800" dirty="0"/>
              <a:t>Знания природных закономерностей развития систем позволят разработать структуру подсистемы управления, технологию управления  и обеспечить разработку и реализацию</a:t>
            </a:r>
            <a:r>
              <a:rPr lang="ru-RU" sz="2400" dirty="0"/>
              <a:t>  </a:t>
            </a:r>
            <a:r>
              <a:rPr lang="ru-RU" sz="2000" b="1" dirty="0">
                <a:solidFill>
                  <a:srgbClr val="0000FF"/>
                </a:solidFill>
              </a:rPr>
              <a:t>новой для Человечества целевой функции гармоничного с природой развития социумов в соответствии с принципом управления взаимодействием противоположностей ради достижения единой цели.</a:t>
            </a:r>
            <a:r>
              <a:rPr lang="ru-RU" sz="2000" dirty="0">
                <a:solidFill>
                  <a:srgbClr val="0000FF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sz="2000" dirty="0"/>
              <a:t>Любой план построения Нового Мира предполагает </a:t>
            </a:r>
            <a:r>
              <a:rPr lang="ru-RU" sz="2000" b="1" dirty="0">
                <a:solidFill>
                  <a:srgbClr val="0000FF"/>
                </a:solidFill>
              </a:rPr>
              <a:t>сознательное, разумное моделирование</a:t>
            </a:r>
            <a:r>
              <a:rPr lang="ru-RU" sz="2000" dirty="0">
                <a:solidFill>
                  <a:srgbClr val="0000FF"/>
                </a:solidFill>
              </a:rPr>
              <a:t> идеального общества на основе единения культур, которое </a:t>
            </a:r>
            <a:r>
              <a:rPr lang="ru-RU" sz="2000" b="1" dirty="0">
                <a:solidFill>
                  <a:srgbClr val="0000FF"/>
                </a:solidFill>
              </a:rPr>
              <a:t>включает </a:t>
            </a:r>
            <a:r>
              <a:rPr lang="ru-RU" sz="2400" b="1" dirty="0">
                <a:solidFill>
                  <a:srgbClr val="FF0000"/>
                </a:solidFill>
              </a:rPr>
              <a:t>расширение общественного сознания с использованием всего накопленного человечеством научного знания о природных закономерностях и наследия традиционных культур.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4\материалы прогноз\2015_02_10 -прогноз\IMG_0002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26254" t="23958" r="47054" b="55208"/>
          <a:stretch>
            <a:fillRect/>
          </a:stretch>
        </p:blipFill>
        <p:spPr bwMode="auto">
          <a:xfrm rot="5400000">
            <a:off x="981734" y="304094"/>
            <a:ext cx="2571768" cy="3106540"/>
          </a:xfrm>
          <a:prstGeom prst="rect">
            <a:avLst/>
          </a:prstGeom>
          <a:noFill/>
        </p:spPr>
      </p:pic>
      <p:pic>
        <p:nvPicPr>
          <p:cNvPr id="1027" name="Picture 3" descr="D:\2014\материалы прогноз\2015_02_10 -прогноз\IMG_0003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20814" r="19796" b="51137"/>
          <a:stretch>
            <a:fillRect/>
          </a:stretch>
        </p:blipFill>
        <p:spPr bwMode="auto">
          <a:xfrm rot="5400000">
            <a:off x="5615757" y="670731"/>
            <a:ext cx="2214578" cy="258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214686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Структурирование электронного облака. Слева –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Р.С.Галиеву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справа –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С.В.Зенину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1189038" y="2238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0825" y="-12700"/>
            <a:ext cx="8642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В.В.Белоусов экспериментально открыл периодически протекающую химическую реакцию, названную колебательной химической реакцией. В это же время сформировалась отечественная научная школа по теории нелинейных колебаний и ее приложениям в радиофизике, автоматическом регулировании, динамике машин и т.д. Основным достижением этой школы является  наглядное представление результатов исследований на плоскости Ван-дер-Поля, где изменения состояний сложных систем составляет движение по фазовым траекториям. </a:t>
            </a:r>
          </a:p>
          <a:p>
            <a:r>
              <a:rPr lang="ru-RU"/>
              <a:t>В начале </a:t>
            </a:r>
            <a:r>
              <a:rPr lang="en-US"/>
              <a:t>XX</a:t>
            </a:r>
            <a:r>
              <a:rPr lang="ru-RU"/>
              <a:t> века русские ученые А.Л.Чижевский, Питирим Сорокин, В.И.Вернадский, П.А.Флоренский строго обосновали концепцию цикличности развития. В.И.Вернадский  развил </a:t>
            </a:r>
            <a:r>
              <a:rPr lang="ru-RU" b="1"/>
              <a:t>материалистическое представление о  ноосфере как качественно новой форме  организованности</a:t>
            </a:r>
            <a:r>
              <a:rPr lang="ru-RU"/>
              <a:t>, возникающей при взаимодействии  природы и общества. Для ноосферы характерна тесная </a:t>
            </a:r>
            <a:r>
              <a:rPr lang="ru-RU" b="1"/>
              <a:t>взаимосвязь </a:t>
            </a:r>
            <a:r>
              <a:rPr lang="ru-RU"/>
              <a:t>законов природы с законами мышления и социально-экономическими законами, </a:t>
            </a:r>
            <a:r>
              <a:rPr lang="ru-RU" b="1"/>
              <a:t>законов развития идеального и материального.</a:t>
            </a:r>
          </a:p>
          <a:p>
            <a:r>
              <a:rPr lang="ru-RU"/>
              <a:t>В рамках плана ГОЭЛРО С.А.Лебедевым была разработана теория искусственной устойчивости энергосистем.  Применительно к энергосистеме именно с позиции устойчивой и безопасной ее работы была</a:t>
            </a:r>
            <a:r>
              <a:rPr lang="ru-RU" b="1"/>
              <a:t> предложена технология управления  циклическим движением (развитием) на основе согласования и регулирования различных циклов.</a:t>
            </a:r>
            <a:r>
              <a:rPr lang="ru-RU"/>
              <a:t> </a:t>
            </a:r>
            <a:r>
              <a:rPr lang="ru-RU" b="1"/>
              <a:t> </a:t>
            </a:r>
          </a:p>
          <a:p>
            <a:r>
              <a:rPr lang="ru-RU" b="1"/>
              <a:t>В.М.Бехтерев, </a:t>
            </a:r>
            <a:r>
              <a:rPr lang="ru-RU"/>
              <a:t>по-видимому, был первым, кто</a:t>
            </a:r>
            <a:r>
              <a:rPr lang="ru-RU" b="1"/>
              <a:t> попытался найти научное </a:t>
            </a:r>
            <a:r>
              <a:rPr lang="ru-RU"/>
              <a:t>объяснение или даже</a:t>
            </a:r>
            <a:r>
              <a:rPr lang="ru-RU" b="1"/>
              <a:t> обоснование явлениям парапсихологии.</a:t>
            </a:r>
            <a:r>
              <a:rPr lang="ru-RU"/>
              <a:t> 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250825" y="188913"/>
            <a:ext cx="87137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Для реализации конституционного положения о России в качестве социального </a:t>
            </a:r>
          </a:p>
          <a:p>
            <a:r>
              <a:rPr lang="ru-RU" sz="1800" b="1"/>
              <a:t>государства необходимы:</a:t>
            </a:r>
          </a:p>
          <a:p>
            <a:pPr>
              <a:buFontTx/>
              <a:buChar char="-"/>
            </a:pPr>
            <a:r>
              <a:rPr lang="ru-RU" sz="1800" b="1">
                <a:solidFill>
                  <a:srgbClr val="FF0000"/>
                </a:solidFill>
              </a:rPr>
              <a:t> постепенный переход от приоритета прибыли к приоритету гармонии с  </a:t>
            </a:r>
          </a:p>
          <a:p>
            <a:r>
              <a:rPr lang="ru-RU" sz="1800" b="1">
                <a:solidFill>
                  <a:srgbClr val="FF0000"/>
                </a:solidFill>
              </a:rPr>
              <a:t>  природой</a:t>
            </a:r>
            <a:r>
              <a:rPr lang="ru-RU" sz="1800" b="1"/>
              <a:t>,</a:t>
            </a:r>
          </a:p>
          <a:p>
            <a:r>
              <a:rPr lang="ru-RU" sz="1800" b="1"/>
              <a:t>- </a:t>
            </a:r>
            <a:r>
              <a:rPr lang="ru-RU" sz="1800" b="1">
                <a:solidFill>
                  <a:srgbClr val="0000FF"/>
                </a:solidFill>
              </a:rPr>
              <a:t>гармоничное сочетание частной и общественной  собственности</a:t>
            </a:r>
            <a:r>
              <a:rPr lang="ru-RU" sz="1800" b="1"/>
              <a:t>,</a:t>
            </a:r>
          </a:p>
          <a:p>
            <a:pPr>
              <a:buFontTx/>
              <a:buChar char="-"/>
            </a:pPr>
            <a:r>
              <a:rPr lang="ru-RU" sz="1800" b="1"/>
              <a:t> </a:t>
            </a:r>
            <a:r>
              <a:rPr lang="ru-RU" sz="1800" b="1">
                <a:solidFill>
                  <a:srgbClr val="0000FF"/>
                </a:solidFill>
              </a:rPr>
              <a:t>постепенный переход от экологически грязных к экологически чистым </a:t>
            </a:r>
          </a:p>
          <a:p>
            <a:r>
              <a:rPr lang="ru-RU" sz="1800" b="1">
                <a:solidFill>
                  <a:srgbClr val="0000FF"/>
                </a:solidFill>
              </a:rPr>
              <a:t>  технологиям</a:t>
            </a:r>
            <a:r>
              <a:rPr lang="ru-RU" sz="1800" b="1"/>
              <a:t>,</a:t>
            </a:r>
          </a:p>
          <a:p>
            <a:pPr>
              <a:buFontTx/>
              <a:buChar char="-"/>
            </a:pPr>
            <a:r>
              <a:rPr lang="ru-RU" sz="1800" b="1"/>
              <a:t> </a:t>
            </a:r>
            <a:r>
              <a:rPr lang="ru-RU" sz="1800" b="1">
                <a:solidFill>
                  <a:srgbClr val="FF0000"/>
                </a:solidFill>
              </a:rPr>
              <a:t>формирование общества знаний</a:t>
            </a:r>
            <a:r>
              <a:rPr lang="ru-RU" sz="1800" b="1"/>
              <a:t>,</a:t>
            </a:r>
          </a:p>
          <a:p>
            <a:pPr>
              <a:buFontTx/>
              <a:buChar char="-"/>
            </a:pPr>
            <a:r>
              <a:rPr lang="ru-RU" sz="1800" b="1"/>
              <a:t> реализация структурной адаптации социальных систем к изменяющимся </a:t>
            </a:r>
          </a:p>
          <a:p>
            <a:r>
              <a:rPr lang="ru-RU" sz="1800" b="1"/>
              <a:t>  условиям и ограничениям,</a:t>
            </a:r>
          </a:p>
          <a:p>
            <a:pPr>
              <a:buFontTx/>
              <a:buChar char="-"/>
            </a:pPr>
            <a:r>
              <a:rPr lang="ru-RU" sz="1800" b="1"/>
              <a:t> </a:t>
            </a:r>
            <a:r>
              <a:rPr lang="ru-RU" sz="1800" b="1">
                <a:solidFill>
                  <a:srgbClr val="0000FF"/>
                </a:solidFill>
              </a:rPr>
              <a:t>переход от конкуренции к соревнованию, т.е. осуществление принципа </a:t>
            </a:r>
          </a:p>
          <a:p>
            <a:r>
              <a:rPr lang="ru-RU" sz="1800" b="1">
                <a:solidFill>
                  <a:srgbClr val="0000FF"/>
                </a:solidFill>
              </a:rPr>
              <a:t>  управления противоположностями ради единой цели</a:t>
            </a:r>
            <a:r>
              <a:rPr lang="ru-RU" sz="1800" b="1"/>
              <a:t>.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0" y="3716338"/>
            <a:ext cx="9144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/>
              <a:t>В «</a:t>
            </a:r>
            <a:r>
              <a:rPr lang="ru-RU" sz="1800" b="1">
                <a:solidFill>
                  <a:srgbClr val="FF0000"/>
                </a:solidFill>
              </a:rPr>
              <a:t>Заявлении о ненасилии» конференции ЮНЕСКО (1986 г.),</a:t>
            </a:r>
            <a:r>
              <a:rPr lang="ru-RU" sz="1800" b="1"/>
              <a:t> отмечалось, что война или какая-нибудь другая насильственная деятельность генетически не запрограммирована в человеческой природе. </a:t>
            </a:r>
            <a:r>
              <a:rPr lang="ru-RU" sz="1800" b="1">
                <a:solidFill>
                  <a:srgbClr val="0000FF"/>
                </a:solidFill>
              </a:rPr>
              <a:t>“Как “войны начинаются в умах людей”, так и мир начинается в наших умах”.</a:t>
            </a:r>
            <a:r>
              <a:rPr lang="ru-RU" sz="1800" b="1"/>
              <a:t> </a:t>
            </a:r>
            <a:r>
              <a:rPr lang="ru-RU" sz="1800" b="1">
                <a:solidFill>
                  <a:srgbClr val="FF0000"/>
                </a:solidFill>
              </a:rPr>
              <a:t>Новая цель и ненасильственный принцип ее достижения тоже располагается  “в умах” психотипа человека и социума.</a:t>
            </a:r>
            <a:r>
              <a:rPr lang="ru-RU" sz="1800" b="1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1000" y="381000"/>
            <a:ext cx="85344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/>
              <a:t>Таким образом,  современная научная картина мира представляет наше бытие как информационно-структурируемый материальный мир, где можно выделить и/или сконструировать  подсистему управления информационного характера. Такое моделирование соответствует  идее В.И.Вернадского о </a:t>
            </a:r>
            <a:r>
              <a:rPr lang="ru-RU" sz="2400" b="1">
                <a:solidFill>
                  <a:srgbClr val="FF0000"/>
                </a:solidFill>
              </a:rPr>
              <a:t>Ноосфере</a:t>
            </a:r>
            <a:r>
              <a:rPr lang="ru-RU" sz="2400" b="1"/>
              <a:t> как </a:t>
            </a:r>
            <a:r>
              <a:rPr lang="ru-RU" sz="2400" b="1">
                <a:solidFill>
                  <a:srgbClr val="0000FF"/>
                </a:solidFill>
              </a:rPr>
              <a:t>качественно новой форме организованности социума, возникающей при взаимодействии  природы и общества, где характерна тесная взаимосвязь законов природы с законами мышления и социально-экономическими законами циклического развития.</a:t>
            </a:r>
            <a:r>
              <a:rPr lang="ru-RU" sz="2400" b="1">
                <a:solidFill>
                  <a:srgbClr val="FF0000"/>
                </a:solidFill>
              </a:rPr>
              <a:t> </a:t>
            </a:r>
          </a:p>
          <a:p>
            <a:pPr algn="just"/>
            <a:endParaRPr lang="ru-RU" sz="2400" b="1">
              <a:solidFill>
                <a:srgbClr val="FF0000"/>
              </a:solidFill>
            </a:endParaRPr>
          </a:p>
          <a:p>
            <a:pPr algn="ctr"/>
            <a:r>
              <a:rPr lang="ru-RU" sz="2400" b="1">
                <a:solidFill>
                  <a:srgbClr val="FF0000"/>
                </a:solidFill>
              </a:rPr>
              <a:t>Спасибо за внимание!</a:t>
            </a:r>
          </a:p>
          <a:p>
            <a:pPr algn="just"/>
            <a:endParaRPr lang="ru-RU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8534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rgbClr val="0033CC"/>
                </a:solidFill>
              </a:rPr>
              <a:t>Центры капитала и власти постепенно становились основой организации управления развитием всего Человечества</a:t>
            </a:r>
            <a:r>
              <a:rPr lang="ru-RU" sz="2000" dirty="0"/>
              <a:t> в рамках разрабатываемых концепций Мира механистического типа. Основу концепций этого типа составляет второй закон механики Ньютона: </a:t>
            </a:r>
            <a:r>
              <a:rPr lang="ru-RU" sz="2000" b="1" dirty="0"/>
              <a:t>действие равно противодействию</a:t>
            </a:r>
            <a:r>
              <a:rPr lang="ru-RU" sz="2000" dirty="0"/>
              <a:t>. 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0033CC"/>
                </a:solidFill>
              </a:rPr>
              <a:t>Идея баланса противоположностей</a:t>
            </a:r>
            <a:r>
              <a:rPr lang="ru-RU" sz="2000" dirty="0"/>
              <a:t> привела не только к созданию </a:t>
            </a:r>
            <a:r>
              <a:rPr lang="ru-RU" sz="2000" dirty="0" err="1"/>
              <a:t>экономикоцетризма</a:t>
            </a:r>
            <a:r>
              <a:rPr lang="ru-RU" sz="2000" dirty="0"/>
              <a:t> в материальной сфере жизнедеятельности людей (баланс спроса и потребления), но и </a:t>
            </a:r>
            <a:r>
              <a:rPr lang="ru-RU" sz="2000" b="1" dirty="0">
                <a:solidFill>
                  <a:srgbClr val="0033CC"/>
                </a:solidFill>
              </a:rPr>
              <a:t>к формированию дуального мышления</a:t>
            </a:r>
            <a:r>
              <a:rPr lang="ru-RU" sz="2000" b="1" dirty="0"/>
              <a:t>. </a:t>
            </a:r>
          </a:p>
          <a:p>
            <a:endParaRPr lang="ru-RU" sz="2000" b="1" dirty="0"/>
          </a:p>
          <a:p>
            <a:r>
              <a:rPr lang="ru-RU" sz="2000" dirty="0"/>
              <a:t>Эта же идея обычно используется </a:t>
            </a:r>
            <a:r>
              <a:rPr lang="ru-RU" sz="2000" b="1" dirty="0">
                <a:solidFill>
                  <a:srgbClr val="0033CC"/>
                </a:solidFill>
              </a:rPr>
              <a:t>для борьбы с духовным и светским деспотизмом, то есть в первую очередь с церковью и государством</a:t>
            </a:r>
            <a:r>
              <a:rPr lang="ru-RU" sz="2000" dirty="0"/>
              <a:t>, под флагом “научного” обоснования переустройства всей жизни на земле и превращения ее в рукотворный цветущий сад, в царство всеобщей любви. </a:t>
            </a:r>
          </a:p>
        </p:txBody>
      </p:sp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0" y="5118100"/>
            <a:ext cx="89646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В  ближайшее пятилетие (2006-2010 гг.) в Китае планируется создать </a:t>
            </a:r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“новую модель развития”, “повысить качество развития”.</a:t>
            </a:r>
            <a:r>
              <a:rPr lang="ru-RU" sz="1800" dirty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ru-RU" sz="1800" dirty="0">
                <a:solidFill>
                  <a:srgbClr val="FF0000"/>
                </a:solidFill>
                <a:latin typeface="Arial" charset="0"/>
              </a:rPr>
            </a:br>
            <a:r>
              <a:rPr lang="ru-RU" sz="1800" b="1" dirty="0">
                <a:solidFill>
                  <a:srgbClr val="0000FF"/>
                </a:solidFill>
                <a:latin typeface="Arial" charset="0"/>
              </a:rPr>
              <a:t>Впервые в истории человечества </a:t>
            </a:r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в Китае</a:t>
            </a:r>
            <a:r>
              <a:rPr lang="ru-RU" sz="1800" b="1" dirty="0">
                <a:solidFill>
                  <a:srgbClr val="0000FF"/>
                </a:solidFill>
                <a:latin typeface="Arial" charset="0"/>
              </a:rPr>
              <a:t> ставится </a:t>
            </a:r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государственная задача</a:t>
            </a:r>
            <a:r>
              <a:rPr lang="ru-RU" sz="1800" b="1" dirty="0">
                <a:solidFill>
                  <a:srgbClr val="0000FF"/>
                </a:solidFill>
                <a:latin typeface="Arial" charset="0"/>
              </a:rPr>
              <a:t> обеспечить реализацию единого планирования в пяти направлениях, одним из которых является </a:t>
            </a:r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гармоничное развитие человека и природы</a:t>
            </a:r>
            <a:r>
              <a:rPr lang="ru-RU" sz="1800" b="1" dirty="0">
                <a:solidFill>
                  <a:srgbClr val="0000FF"/>
                </a:solidFill>
                <a:latin typeface="Arial" charset="0"/>
              </a:rPr>
              <a:t> на базе знаний о себе и природе</a:t>
            </a:r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.</a:t>
            </a:r>
            <a:endParaRPr lang="ru-RU" sz="18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492875"/>
            <a:ext cx="4286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 </a:t>
            </a:r>
            <a:fld id="{A51F5497-2116-4B37-B904-1FB2AD44E99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42875"/>
            <a:ext cx="9144000" cy="3571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+mn-lt"/>
                <a:ea typeface="+mj-ea"/>
                <a:cs typeface="+mn-cs"/>
              </a:rPr>
              <a:t>Концептуальные структуры систем управления</a:t>
            </a:r>
            <a:endParaRPr lang="ru-RU" sz="2400" b="1" dirty="0">
              <a:latin typeface="+mn-lt"/>
              <a:ea typeface="+mj-ea"/>
              <a:cs typeface="+mj-cs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0" y="6334125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Анализ классификаций показал, что наиболее развитые системы используют не простые рефлексивные, а гомеостатические механизмы обеспечения устойчивости.</a:t>
            </a:r>
          </a:p>
        </p:txBody>
      </p:sp>
      <p:pic>
        <p:nvPicPr>
          <p:cNvPr id="17414" name="Picture 2" descr="C:\Documents and Settings\AA\Рабочий стол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257550"/>
            <a:ext cx="3714750" cy="2671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5" name="Picture 2" descr="C:\Users\А\Documents\UDC Output Files\Doc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615950"/>
            <a:ext cx="3200400" cy="2170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6" name="Picture 3" descr="C:\Users\А\Documents\UDC Output Files\Doc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571500"/>
            <a:ext cx="3552825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17463" y="2857500"/>
            <a:ext cx="434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Целенаправленная (телеологическая) система</a:t>
            </a: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5786438" y="2857500"/>
            <a:ext cx="2033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Адаптивная система</a:t>
            </a:r>
          </a:p>
        </p:txBody>
      </p: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2205038" y="6000750"/>
            <a:ext cx="455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Гомеостатическая (детерминированная)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0" y="762000"/>
            <a:ext cx="9144000" cy="6096000"/>
            <a:chOff x="1979" y="562"/>
            <a:chExt cx="6935" cy="4721"/>
          </a:xfrm>
        </p:grpSpPr>
        <p:sp>
          <p:nvSpPr>
            <p:cNvPr id="8195" name="AutoShape 3"/>
            <p:cNvSpPr>
              <a:spLocks noChangeAspect="1" noChangeArrowheads="1"/>
            </p:cNvSpPr>
            <p:nvPr/>
          </p:nvSpPr>
          <p:spPr bwMode="auto">
            <a:xfrm>
              <a:off x="1979" y="562"/>
              <a:ext cx="6935" cy="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2121" y="1566"/>
              <a:ext cx="1707" cy="461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33CC"/>
                  </a:solidFill>
                  <a:latin typeface="Times New Roman" pitchFamily="18" charset="0"/>
                </a:rPr>
                <a:t>самосохранение</a:t>
              </a:r>
              <a:endParaRPr lang="ru-RU">
                <a:solidFill>
                  <a:srgbClr val="0033CC"/>
                </a:solidFill>
              </a:endParaRP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4102" y="1566"/>
              <a:ext cx="1271" cy="4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latin typeface="Times New Roman" pitchFamily="18" charset="0"/>
                </a:rPr>
                <a:t>выживание</a:t>
              </a:r>
              <a:endParaRPr lang="ru-RU"/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5659" y="1566"/>
              <a:ext cx="1840" cy="418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33CC"/>
                  </a:solidFill>
                  <a:latin typeface="Times New Roman" pitchFamily="18" charset="0"/>
                </a:rPr>
                <a:t>воспроизводство</a:t>
              </a:r>
              <a:endParaRPr lang="ru-RU">
                <a:solidFill>
                  <a:srgbClr val="0033CC"/>
                </a:solidFill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3819" y="1844"/>
              <a:ext cx="2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3253" y="2402"/>
              <a:ext cx="3104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Times New Roman" pitchFamily="18" charset="0"/>
                </a:rPr>
                <a:t>самоподдерживаемое развитие </a:t>
              </a:r>
              <a:endParaRPr lang="ru-RU"/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3536" y="3099"/>
              <a:ext cx="3387" cy="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Times New Roman" pitchFamily="18" charset="0"/>
                </a:rPr>
                <a:t>динамически устойчивое развитие</a:t>
              </a:r>
              <a:endParaRPr lang="ru-RU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5376" y="1844"/>
              <a:ext cx="28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2121" y="3731"/>
              <a:ext cx="5660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гармоничное с природными закономерностями развитие</a:t>
              </a:r>
              <a:r>
                <a:rPr lang="ru-RU" b="1"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4668" y="3517"/>
              <a:ext cx="10" cy="2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326"/>
                </a:cxn>
              </a:cxnLst>
              <a:rect l="0" t="0" r="r" b="b"/>
              <a:pathLst>
                <a:path w="13" h="326">
                  <a:moveTo>
                    <a:pt x="0" y="0"/>
                  </a:moveTo>
                  <a:lnTo>
                    <a:pt x="13" y="32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6225" y="4353"/>
              <a:ext cx="2547" cy="604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 b="1">
                <a:latin typeface="Times New Roman" pitchFamily="18" charset="0"/>
              </a:endParaRPr>
            </a:p>
            <a:p>
              <a:pPr algn="ctr"/>
              <a:r>
                <a:rPr lang="ru-RU" b="1">
                  <a:latin typeface="Times New Roman" pitchFamily="18" charset="0"/>
                </a:rPr>
                <a:t>разрушение, гибель</a:t>
              </a:r>
              <a:endParaRPr lang="ru-RU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6508" y="725"/>
              <a:ext cx="2123" cy="562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 b="1">
                <a:latin typeface="Times New Roman" pitchFamily="18" charset="0"/>
              </a:endParaRPr>
            </a:p>
            <a:p>
              <a:pPr algn="ctr"/>
              <a:r>
                <a:rPr lang="ru-RU" sz="2000" b="1">
                  <a:solidFill>
                    <a:srgbClr val="0033CC"/>
                  </a:solidFill>
                  <a:latin typeface="Times New Roman" pitchFamily="18" charset="0"/>
                </a:rPr>
                <a:t>зарождение</a:t>
              </a:r>
              <a:endParaRPr lang="ru-RU" sz="2000">
                <a:solidFill>
                  <a:srgbClr val="0033CC"/>
                </a:solidFill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H="1">
              <a:off x="2828" y="1008"/>
              <a:ext cx="36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2828" y="1008"/>
              <a:ext cx="0" cy="5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8489" y="1287"/>
              <a:ext cx="0" cy="30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 flipV="1">
              <a:off x="7074" y="1268"/>
              <a:ext cx="1" cy="2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2965" y="4149"/>
              <a:ext cx="6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45"/>
                </a:cxn>
              </a:cxnLst>
              <a:rect l="0" t="0" r="r" b="b"/>
              <a:pathLst>
                <a:path w="8" h="445">
                  <a:moveTo>
                    <a:pt x="0" y="0"/>
                  </a:moveTo>
                  <a:lnTo>
                    <a:pt x="8" y="44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 flipV="1">
              <a:off x="2970" y="4493"/>
              <a:ext cx="325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7782" y="3935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8206" y="1705"/>
              <a:ext cx="1" cy="2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H="1">
              <a:off x="7499" y="1705"/>
              <a:ext cx="7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5942" y="1984"/>
              <a:ext cx="0" cy="4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4668" y="2820"/>
              <a:ext cx="0" cy="2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6933" y="3378"/>
              <a:ext cx="98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 flipV="1">
              <a:off x="7923" y="1844"/>
              <a:ext cx="0" cy="15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 flipH="1">
              <a:off x="7499" y="1844"/>
              <a:ext cx="4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>
              <a:off x="6366" y="2541"/>
              <a:ext cx="14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 flipV="1">
              <a:off x="7782" y="1984"/>
              <a:ext cx="0" cy="5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flipH="1">
              <a:off x="7499" y="1984"/>
              <a:ext cx="28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>
              <a:off x="4668" y="1984"/>
              <a:ext cx="0" cy="4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19113" y="287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263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692150"/>
            <a:ext cx="17637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" charset="0"/>
              </a:rPr>
              <a:t>развитие:</a:t>
            </a:r>
          </a:p>
          <a:p>
            <a:r>
              <a:rPr lang="ru-RU" sz="1800" b="1">
                <a:latin typeface="Arial" charset="0"/>
              </a:rPr>
              <a:t>выживание 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1116013" y="141287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916238" y="278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979613" y="1052513"/>
            <a:ext cx="1752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latin typeface="Arial" charset="0"/>
              </a:rPr>
              <a:t>динамически </a:t>
            </a:r>
          </a:p>
          <a:p>
            <a:r>
              <a:rPr lang="ru-RU" sz="1800" b="1">
                <a:latin typeface="Arial" charset="0"/>
              </a:rPr>
              <a:t>устойчивое</a:t>
            </a:r>
          </a:p>
          <a:p>
            <a:r>
              <a:rPr lang="ru-RU" sz="1800" b="1">
                <a:latin typeface="Arial" charset="0"/>
              </a:rPr>
              <a:t>развитие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3419475" y="141287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427538" y="1196975"/>
            <a:ext cx="1673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latin typeface="Arial" charset="0"/>
              </a:rPr>
              <a:t>гармоничное</a:t>
            </a:r>
          </a:p>
          <a:p>
            <a:r>
              <a:rPr lang="ru-RU" sz="1800" b="1">
                <a:latin typeface="Arial" charset="0"/>
              </a:rPr>
              <a:t>развитие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6156325" y="141287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164388" y="1196975"/>
            <a:ext cx="1768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latin typeface="Arial" charset="0"/>
              </a:rPr>
              <a:t>помехо-</a:t>
            </a:r>
          </a:p>
          <a:p>
            <a:r>
              <a:rPr lang="ru-RU" sz="1800" b="1">
                <a:latin typeface="Arial" charset="0"/>
              </a:rPr>
              <a:t>устойчивость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79388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79388" y="1916113"/>
            <a:ext cx="17557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FF0000"/>
                </a:solidFill>
                <a:latin typeface="Arial" charset="0"/>
              </a:rPr>
              <a:t>баланс </a:t>
            </a:r>
          </a:p>
          <a:p>
            <a:r>
              <a:rPr lang="ru-RU" sz="1800" b="1">
                <a:latin typeface="Arial" charset="0"/>
              </a:rPr>
              <a:t>интересов</a:t>
            </a:r>
          </a:p>
          <a:p>
            <a:endParaRPr lang="ru-RU" sz="1800" b="1">
              <a:latin typeface="Arial" charset="0"/>
            </a:endParaRPr>
          </a:p>
          <a:p>
            <a:r>
              <a:rPr lang="ru-RU" sz="1400" b="1">
                <a:latin typeface="Arial" charset="0"/>
              </a:rPr>
              <a:t>(</a:t>
            </a:r>
            <a:r>
              <a:rPr lang="ru-RU" sz="1400" b="1">
                <a:solidFill>
                  <a:srgbClr val="0000FF"/>
                </a:solidFill>
                <a:latin typeface="Arial" charset="0"/>
              </a:rPr>
              <a:t>рычажные весы</a:t>
            </a:r>
            <a:r>
              <a:rPr lang="ru-RU" sz="1400" b="1">
                <a:latin typeface="Arial" charset="0"/>
              </a:rPr>
              <a:t>)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979613" y="1916113"/>
            <a:ext cx="1989137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FF0000"/>
                </a:solidFill>
                <a:latin typeface="Arial" charset="0"/>
              </a:rPr>
              <a:t>согласование</a:t>
            </a:r>
          </a:p>
          <a:p>
            <a:r>
              <a:rPr lang="ru-RU" sz="1800" b="1">
                <a:latin typeface="Arial" charset="0"/>
              </a:rPr>
              <a:t>изменяющихся </a:t>
            </a:r>
          </a:p>
          <a:p>
            <a:r>
              <a:rPr lang="ru-RU" sz="1800" b="1">
                <a:latin typeface="Arial" charset="0"/>
              </a:rPr>
              <a:t>интересов </a:t>
            </a:r>
          </a:p>
          <a:p>
            <a:r>
              <a:rPr lang="ru-RU" sz="1400" b="1">
                <a:latin typeface="Arial" charset="0"/>
              </a:rPr>
              <a:t>(</a:t>
            </a:r>
            <a:r>
              <a:rPr lang="ru-RU" sz="1400" b="1">
                <a:solidFill>
                  <a:srgbClr val="0000FF"/>
                </a:solidFill>
                <a:latin typeface="Arial" charset="0"/>
              </a:rPr>
              <a:t>маятник</a:t>
            </a:r>
            <a:r>
              <a:rPr lang="ru-RU" sz="1400" b="1">
                <a:latin typeface="Arial" charset="0"/>
              </a:rPr>
              <a:t>)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924300" y="1916113"/>
            <a:ext cx="48974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latin typeface="Arial" charset="0"/>
              </a:rPr>
              <a:t>триадно-информационный </a:t>
            </a:r>
            <a:r>
              <a:rPr lang="ru-RU" sz="1800" b="1">
                <a:solidFill>
                  <a:srgbClr val="FF0000"/>
                </a:solidFill>
                <a:latin typeface="Arial" charset="0"/>
              </a:rPr>
              <a:t>резонанс</a:t>
            </a:r>
            <a:endParaRPr lang="ru-RU" sz="1200" b="1">
              <a:solidFill>
                <a:srgbClr val="FF0000"/>
              </a:solidFill>
              <a:latin typeface="Arial" charset="0"/>
            </a:endParaRPr>
          </a:p>
          <a:p>
            <a:endParaRPr lang="ru-RU" sz="1800" b="1">
              <a:latin typeface="Arial" charset="0"/>
            </a:endParaRPr>
          </a:p>
          <a:p>
            <a:endParaRPr lang="ru-RU" sz="1800" b="1">
              <a:latin typeface="Arial" charset="0"/>
            </a:endParaRPr>
          </a:p>
          <a:p>
            <a:r>
              <a:rPr lang="ru-RU" sz="1800" b="1">
                <a:latin typeface="Arial" charset="0"/>
              </a:rPr>
              <a:t>(</a:t>
            </a:r>
            <a:r>
              <a:rPr lang="ru-RU" sz="1400" b="1">
                <a:solidFill>
                  <a:srgbClr val="0000FF"/>
                </a:solidFill>
                <a:latin typeface="Arial" charset="0"/>
              </a:rPr>
              <a:t>замкнутая траектория развития</a:t>
            </a:r>
            <a:r>
              <a:rPr lang="ru-RU" sz="1800" b="1">
                <a:latin typeface="Arial" charset="0"/>
              </a:rPr>
              <a:t>) 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524750" y="2708275"/>
            <a:ext cx="690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FF"/>
                </a:solidFill>
                <a:latin typeface="Arial" charset="0"/>
              </a:rPr>
              <a:t>ДАО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0"/>
            <a:ext cx="896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FF"/>
                </a:solidFill>
                <a:latin typeface="Arial" charset="0"/>
              </a:rPr>
              <a:t>Формализация модели </a:t>
            </a:r>
            <a:r>
              <a:rPr lang="ru-RU" sz="1600" b="1">
                <a:solidFill>
                  <a:srgbClr val="FF0000"/>
                </a:solidFill>
                <a:latin typeface="Arial" charset="0"/>
              </a:rPr>
              <a:t>Нового Мира</a:t>
            </a:r>
            <a:r>
              <a:rPr lang="ru-RU" sz="1600" b="1">
                <a:solidFill>
                  <a:schemeClr val="tx2"/>
                </a:solidFill>
                <a:latin typeface="Arial" charset="0"/>
              </a:rPr>
              <a:t> и </a:t>
            </a:r>
            <a:r>
              <a:rPr lang="ru-RU" sz="1600" b="1">
                <a:solidFill>
                  <a:srgbClr val="0000FF"/>
                </a:solidFill>
                <a:latin typeface="Arial" charset="0"/>
              </a:rPr>
              <a:t>введение непарных элементов</a:t>
            </a:r>
            <a:r>
              <a:rPr lang="ru-RU" sz="1600" b="1">
                <a:solidFill>
                  <a:schemeClr val="tx2"/>
                </a:solidFill>
                <a:latin typeface="Arial" charset="0"/>
              </a:rPr>
              <a:t> гуманитарного характера (духовность и т.д.) в </a:t>
            </a:r>
            <a:r>
              <a:rPr lang="ru-RU" sz="1600" b="1">
                <a:solidFill>
                  <a:srgbClr val="FF0000"/>
                </a:solidFill>
                <a:latin typeface="Arial" charset="0"/>
              </a:rPr>
              <a:t>логическую структуру развивающихся систем</a:t>
            </a:r>
            <a:r>
              <a:rPr lang="ru-RU" sz="1600" b="1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95288" y="4868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179388" y="3429000"/>
            <a:ext cx="21240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/>
              <a:t>      </a:t>
            </a:r>
            <a:r>
              <a:rPr lang="ru-RU" sz="1600" b="1">
                <a:solidFill>
                  <a:srgbClr val="FF0000"/>
                </a:solidFill>
              </a:rPr>
              <a:t>отрицание</a:t>
            </a:r>
          </a:p>
          <a:p>
            <a:endParaRPr lang="ru-RU" sz="1600" b="1">
              <a:solidFill>
                <a:srgbClr val="FF0000"/>
              </a:solidFill>
            </a:endParaRPr>
          </a:p>
          <a:p>
            <a:r>
              <a:rPr lang="ru-RU" sz="1600" b="1">
                <a:solidFill>
                  <a:srgbClr val="0000FF"/>
                </a:solidFill>
              </a:rPr>
              <a:t>диада, особые точки</a:t>
            </a:r>
          </a:p>
          <a:p>
            <a:endParaRPr lang="ru-RU" sz="1600" b="1">
              <a:solidFill>
                <a:srgbClr val="0000FF"/>
              </a:solidFill>
            </a:endParaRPr>
          </a:p>
          <a:p>
            <a:endParaRPr lang="ru-RU" sz="1600" b="1">
              <a:solidFill>
                <a:srgbClr val="0000FF"/>
              </a:solidFill>
            </a:endParaRPr>
          </a:p>
          <a:p>
            <a:r>
              <a:rPr lang="ru-RU" sz="1600" b="1"/>
              <a:t>борьба (скачки) и взаимодействие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2195513" y="3429000"/>
            <a:ext cx="22066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отрицание отрицания</a:t>
            </a:r>
          </a:p>
          <a:p>
            <a:pPr algn="ctr"/>
            <a:r>
              <a:rPr lang="ru-RU" sz="1600" b="1">
                <a:solidFill>
                  <a:srgbClr val="0000FF"/>
                </a:solidFill>
              </a:rPr>
              <a:t>замыкание цикла </a:t>
            </a:r>
          </a:p>
          <a:p>
            <a:pPr algn="ctr"/>
            <a:r>
              <a:rPr lang="ru-RU" sz="1600" b="1">
                <a:solidFill>
                  <a:srgbClr val="0000FF"/>
                </a:solidFill>
              </a:rPr>
              <a:t>в цепочке диад </a:t>
            </a:r>
          </a:p>
          <a:p>
            <a:r>
              <a:rPr lang="ru-RU" sz="1600" b="1">
                <a:solidFill>
                  <a:srgbClr val="FF0000"/>
                </a:solidFill>
              </a:rPr>
              <a:t>   волны симметрии</a:t>
            </a:r>
          </a:p>
          <a:p>
            <a:endParaRPr lang="ru-RU" sz="1600" b="1"/>
          </a:p>
          <a:p>
            <a:r>
              <a:rPr lang="ru-RU" sz="1600" b="1"/>
              <a:t>согласование по фазе,</a:t>
            </a:r>
          </a:p>
          <a:p>
            <a:r>
              <a:rPr lang="ru-RU" sz="1600" b="1"/>
              <a:t>амплитуде, частоте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4427538" y="48688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4464050" y="3429000"/>
            <a:ext cx="46799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переход количества в качество, соответствие </a:t>
            </a:r>
          </a:p>
          <a:p>
            <a:r>
              <a:rPr lang="ru-RU" sz="1600" b="1"/>
              <a:t>формы и содержания</a:t>
            </a:r>
            <a:r>
              <a:rPr lang="ru-RU" sz="1600" b="1">
                <a:solidFill>
                  <a:srgbClr val="0000FF"/>
                </a:solidFill>
              </a:rPr>
              <a:t>,</a:t>
            </a:r>
            <a:r>
              <a:rPr lang="ru-RU" sz="1600" b="1">
                <a:solidFill>
                  <a:srgbClr val="FF0000"/>
                </a:solidFill>
              </a:rPr>
              <a:t> структуры и цели </a:t>
            </a:r>
          </a:p>
          <a:p>
            <a:r>
              <a:rPr lang="ru-RU" sz="1600" b="1">
                <a:solidFill>
                  <a:srgbClr val="0000FF"/>
                </a:solidFill>
              </a:rPr>
              <a:t>плоские и объемные геометрические фигуры</a:t>
            </a:r>
          </a:p>
          <a:p>
            <a:r>
              <a:rPr lang="ru-RU" sz="1600" b="1">
                <a:solidFill>
                  <a:srgbClr val="FF0000"/>
                </a:solidFill>
              </a:rPr>
              <a:t>фазовые траектории волн симметрии, спирали, особые точки, </a:t>
            </a:r>
          </a:p>
          <a:p>
            <a:r>
              <a:rPr lang="ru-RU" sz="1600" b="1"/>
              <a:t>согласование по фазе, амплитуде, частоте, </a:t>
            </a:r>
          </a:p>
          <a:p>
            <a:r>
              <a:rPr lang="ru-RU" sz="1600" b="1"/>
              <a:t>когерентность волн (циклов) 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0" y="5373688"/>
            <a:ext cx="3817938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>
                <a:latin typeface="Arial" charset="0"/>
              </a:rPr>
              <a:t>Символы элементов управления:</a:t>
            </a:r>
          </a:p>
          <a:p>
            <a:r>
              <a:rPr lang="ru-RU" sz="2000" b="1">
                <a:solidFill>
                  <a:srgbClr val="FF0000"/>
                </a:solidFill>
                <a:latin typeface="Arial" charset="0"/>
              </a:rPr>
              <a:t>каждая вершина структуры,</a:t>
            </a:r>
          </a:p>
          <a:p>
            <a:r>
              <a:rPr lang="ru-RU" sz="2000" b="1">
                <a:solidFill>
                  <a:srgbClr val="FF0000"/>
                </a:solidFill>
                <a:latin typeface="Arial" charset="0"/>
              </a:rPr>
              <a:t>перекрестные связи    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844925" y="5300663"/>
            <a:ext cx="5308600" cy="1349375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latin typeface="Arial" charset="0"/>
              </a:rPr>
              <a:t>символы цикличного функционирования</a:t>
            </a:r>
          </a:p>
          <a:p>
            <a:r>
              <a:rPr lang="ru-RU" sz="1400" b="1">
                <a:latin typeface="Arial" charset="0"/>
              </a:rPr>
              <a:t>и </a:t>
            </a:r>
            <a:r>
              <a:rPr lang="ru-RU" sz="1400" b="1">
                <a:solidFill>
                  <a:srgbClr val="0000FF"/>
                </a:solidFill>
                <a:latin typeface="Arial" charset="0"/>
              </a:rPr>
              <a:t>триадно-информационного резонанса:</a:t>
            </a:r>
          </a:p>
          <a:p>
            <a:r>
              <a:rPr lang="ru-RU" sz="2000" b="1">
                <a:solidFill>
                  <a:srgbClr val="FF0000"/>
                </a:solidFill>
                <a:latin typeface="Arial" charset="0"/>
              </a:rPr>
              <a:t>треугольник </a:t>
            </a:r>
            <a:r>
              <a:rPr lang="ru-RU" sz="1400" b="1">
                <a:latin typeface="Arial" charset="0"/>
              </a:rPr>
              <a:t>(регулятор Эшби в технике, </a:t>
            </a:r>
          </a:p>
          <a:p>
            <a:r>
              <a:rPr lang="ru-RU" sz="1400" b="1">
                <a:latin typeface="Arial" charset="0"/>
              </a:rPr>
              <a:t>треугольник Фреге (в алгебре сигнатур, в семиотике),</a:t>
            </a:r>
            <a:endParaRPr lang="ru-RU" sz="2000" b="1">
              <a:solidFill>
                <a:srgbClr val="FF0000"/>
              </a:solidFill>
              <a:latin typeface="Arial" charset="0"/>
            </a:endParaRPr>
          </a:p>
          <a:p>
            <a:r>
              <a:rPr lang="ru-RU" sz="2000" b="1">
                <a:solidFill>
                  <a:srgbClr val="FF0000"/>
                </a:solidFill>
                <a:latin typeface="Arial" charset="0"/>
              </a:rPr>
              <a:t>окружность </a:t>
            </a:r>
            <a:r>
              <a:rPr lang="ru-RU" sz="1200" b="1">
                <a:latin typeface="Arial" charset="0"/>
              </a:rPr>
              <a:t>(единственная, проходящая через три точки)</a:t>
            </a:r>
            <a:r>
              <a:rPr lang="ru-RU" sz="1400">
                <a:latin typeface="Arial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-92075" y="3376613"/>
            <a:ext cx="898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1547813" y="3141663"/>
            <a:ext cx="591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на   каждом   этапе   развития  своя   приоритетная  тактическая   цель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6138"/>
            <a:ext cx="850112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есть множество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элементов и связей между ними,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обособленное от среды и взаимодействующее с ней как целое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Простейшие геометрические образы элементов конструкции системы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непарный элемент,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диада, две связанные точки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парный элемент,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отрезок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конечной длины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 взаимодействие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Простейший способ структуризации системы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любая система может быть составлена из двух частей-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управляющая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управляемая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части. 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Диада –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простейший геометрический образ системы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0" name="Rectangle 72"/>
          <p:cNvSpPr>
            <a:spLocks noChangeArrowheads="1"/>
          </p:cNvSpPr>
          <p:nvPr/>
        </p:nvSpPr>
        <p:spPr bwMode="auto">
          <a:xfrm>
            <a:off x="2286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Геометрия для построения  структурированных систем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безразмерна,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бесструктурна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возможно ранжирование (уровень, ступени),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Отрезок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длина, интервал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28934"/>
            <a:ext cx="8786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геометрический образ диалектического закона: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Закон борьбы и взаимодействия противоположностей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гармонии с Природой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 природными закономерностями)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Гармония как соразмерность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элементов и связей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пространству и во времени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2705</Words>
  <Application>Microsoft Office PowerPoint</Application>
  <PresentationFormat>Экран (4:3)</PresentationFormat>
  <Paragraphs>374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174</cp:revision>
  <dcterms:created xsi:type="dcterms:W3CDTF">2015-01-31T10:51:55Z</dcterms:created>
  <dcterms:modified xsi:type="dcterms:W3CDTF">2015-02-10T20:48:43Z</dcterms:modified>
</cp:coreProperties>
</file>