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9"/>
  </p:notesMasterIdLst>
  <p:sldIdLst>
    <p:sldId id="314" r:id="rId2"/>
    <p:sldId id="293" r:id="rId3"/>
    <p:sldId id="308" r:id="rId4"/>
    <p:sldId id="301" r:id="rId5"/>
    <p:sldId id="309" r:id="rId6"/>
    <p:sldId id="294" r:id="rId7"/>
    <p:sldId id="304" r:id="rId8"/>
    <p:sldId id="305" r:id="rId9"/>
    <p:sldId id="320" r:id="rId10"/>
    <p:sldId id="310" r:id="rId11"/>
    <p:sldId id="315" r:id="rId12"/>
    <p:sldId id="321" r:id="rId13"/>
    <p:sldId id="322" r:id="rId14"/>
    <p:sldId id="323" r:id="rId15"/>
    <p:sldId id="324" r:id="rId16"/>
    <p:sldId id="325" r:id="rId17"/>
    <p:sldId id="318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1D0601"/>
    <a:srgbClr val="1D0201"/>
    <a:srgbClr val="0D0D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9357" autoAdjust="0"/>
  </p:normalViewPr>
  <p:slideViewPr>
    <p:cSldViewPr>
      <p:cViewPr>
        <p:scale>
          <a:sx n="50" d="100"/>
          <a:sy n="50" d="100"/>
        </p:scale>
        <p:origin x="-1664" y="-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A1B47969-DD2A-4111-999A-499F4C7A1634}" type="datetimeFigureOut">
              <a:rPr lang="ru-RU" altLang="ru-RU"/>
              <a:pPr>
                <a:defRPr/>
              </a:pPr>
              <a:t>30.08.2023</a:t>
            </a:fld>
            <a:endParaRPr lang="ru-RU" alt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1"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fld id="{FB1AB898-3CD6-43B9-8CBD-DB230CD50B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68407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1AB898-3CD6-43B9-8CBD-DB230CD50B98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9746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860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860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1AAF3-DE3F-44F8-BB7A-D950F6746F35}" type="datetime1">
              <a:rPr lang="ru-RU" altLang="ru-RU"/>
              <a:pPr>
                <a:defRPr/>
              </a:pPr>
              <a:t>30.08.2023</a:t>
            </a:fld>
            <a:endParaRPr lang="ru-RU" alt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5E622-08A2-47E5-9C3C-9BF453A68A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9089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98F07-BBCB-4A0D-A50F-0BFFCA6EC9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15459-49BC-4188-9A65-31BDA4EA6613}" type="datetime1">
              <a:rPr lang="ru-RU" altLang="ru-RU"/>
              <a:pPr>
                <a:defRPr/>
              </a:pPr>
              <a:t>30.08.2023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530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284C5-7EBE-4322-984E-0287857F9A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8AB49-C7AA-4266-B21E-0D316077827D}" type="datetime1">
              <a:rPr lang="ru-RU" altLang="ru-RU"/>
              <a:pPr>
                <a:defRPr/>
              </a:pPr>
              <a:t>30.08.2023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607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1C5CF-657C-46CA-8EB1-E1E2A4DC49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8D6FE-38E2-46A6-8938-55A565642022}" type="datetime1">
              <a:rPr lang="ru-RU" altLang="ru-RU"/>
              <a:pPr>
                <a:defRPr/>
              </a:pPr>
              <a:t>30.08.2023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153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9F835-6E7D-4DFF-A8A0-CF8B0EAE3C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48A47-085B-4681-8D5D-6E635A7CCFCF}" type="datetime1">
              <a:rPr lang="ru-RU" altLang="ru-RU"/>
              <a:pPr>
                <a:defRPr/>
              </a:pPr>
              <a:t>30.08.2023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667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99D78-A8BE-4EF9-B7FA-C7C021842E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B8274-2D8F-4600-A2D0-9C189CA04A4B}" type="datetime1">
              <a:rPr lang="ru-RU" altLang="ru-RU"/>
              <a:pPr>
                <a:defRPr/>
              </a:pPr>
              <a:t>30.08.2023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298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BBE80-2A8D-4205-9115-6F1AC34395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3EFC0-1CCC-4234-BE76-169F00544834}" type="datetime1">
              <a:rPr lang="ru-RU" altLang="ru-RU"/>
              <a:pPr>
                <a:defRPr/>
              </a:pPr>
              <a:t>30.08.2023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8029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2530D-317C-4917-8749-D43058A379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8ABA9-9295-4D8D-8A3A-FC9DBA7B9B6E}" type="datetime1">
              <a:rPr lang="ru-RU" altLang="ru-RU"/>
              <a:pPr>
                <a:defRPr/>
              </a:pPr>
              <a:t>30.08.2023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603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74653-5B81-4E55-B4E1-F370B4D864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65800-914A-4496-8F5C-4C07ED65E6A9}" type="datetime1">
              <a:rPr lang="ru-RU" altLang="ru-RU"/>
              <a:pPr>
                <a:defRPr/>
              </a:pPr>
              <a:t>30.08.2023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049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D4797-A8D7-4DFE-814D-222ACA03B3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06343-35FE-4066-B23E-BC0352D9994B}" type="datetime1">
              <a:rPr lang="ru-RU" altLang="ru-RU"/>
              <a:pPr>
                <a:defRPr/>
              </a:pPr>
              <a:t>30.08.2023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586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22836-F3FE-481F-B5AC-2E9302CF7C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5ED7D-5860-46A2-95F5-595A26B66D52}" type="datetime1">
              <a:rPr lang="ru-RU" altLang="ru-RU"/>
              <a:pPr>
                <a:defRPr/>
              </a:pPr>
              <a:t>30.08.2023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014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E3A54CFE-EDE8-44C9-9D69-7A5E56DD77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50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7B41DEF-0453-46D2-9E31-1D45656CC13E}" type="datetime1">
              <a:rPr lang="ru-RU" altLang="ru-RU"/>
              <a:pPr>
                <a:defRPr/>
              </a:pPr>
              <a:t>30.08.2023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pedia.su/17x4309.html" TargetMode="External"/><Relationship Id="rId2" Type="http://schemas.openxmlformats.org/officeDocument/2006/relationships/hyperlink" Target="https://studfile.net/preview/3488655/page:45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dium.com/nuances-of-programming/&#1087;&#1088;&#1086;&#1079;&#1088;&#1072;&#1095;&#1085;&#1086;&#1089;&#1090;&#1100;-&#1080;&#1083;&#1083;&#1102;&#1079;&#1080;&#1080;-&#1077;&#1076;&#1080;&#1085;&#1086;&#1081;-&#1089;&#1080;&#1089;&#1090;&#1077;&#1084;&#1099;-&#1095;&#1072;&#1089;&#1090;&#1100;-2-1493f187c0bd" TargetMode="External"/><Relationship Id="rId4" Type="http://schemas.openxmlformats.org/officeDocument/2006/relationships/hyperlink" Target="https://medium.com/nuances-of-programming/&#1087;&#1088;&#1086;&#1079;&#1088;&#1072;&#1095;&#1085;&#1086;&#1089;&#1090;&#1100;-&#1080;&#1083;&#1083;&#1102;&#1079;&#1080;&#1103;-&#1077;&#1076;&#1080;&#1085;&#1086;&#1081;-&#1089;&#1080;&#1089;&#1090;&#1077;&#1084;&#1099;-&#1095;&#1072;&#1089;&#1090;&#1100;-1-f14eec50148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15816" y="2174875"/>
            <a:ext cx="5832897" cy="1470025"/>
          </a:xfrm>
        </p:spPr>
        <p:txBody>
          <a:bodyPr/>
          <a:lstStyle/>
          <a:p>
            <a:pPr algn="r" eaLnBrk="1" hangingPunct="1"/>
            <a:r>
              <a:rPr lang="ru-RU" altLang="ru-RU" sz="5400" dirty="0"/>
              <a:t>Распределенные базы </a:t>
            </a:r>
            <a:r>
              <a:rPr lang="ru-RU" altLang="ru-RU" sz="5400" dirty="0" smtClean="0"/>
              <a:t>данных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Лекция </a:t>
            </a:r>
            <a:r>
              <a:rPr lang="ru-RU" altLang="ru-RU" dirty="0" smtClean="0"/>
              <a:t>8. </a:t>
            </a:r>
            <a:r>
              <a:rPr lang="ru-RU" altLang="ru-RU" dirty="0">
                <a:latin typeface="Arial" charset="0"/>
              </a:rPr>
              <a:t>Организация распределенного каталога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6227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5313"/>
          </a:xfrm>
        </p:spPr>
        <p:txBody>
          <a:bodyPr/>
          <a:lstStyle/>
          <a:p>
            <a:pPr algn="ctr"/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Глобальный словарь в СУБД ЛИНТЕР</a:t>
            </a:r>
          </a:p>
        </p:txBody>
      </p:sp>
      <p:sp>
        <p:nvSpPr>
          <p:cNvPr id="12291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8FF8AD7-7567-461E-A5FC-9810F94C62EC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323850" y="1124744"/>
            <a:ext cx="8496300" cy="552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распределённости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СУБД ЛИНТЕР позволяет прозрачно обрабатывать запросы к данным, находящимся в различных базах данных вне зависимости от их физического расположения и обеспечивает равноправный доступ пользователей к разным базам данных, расположенным в различных узлах вычислительной сети.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понятием концепции является 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или 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логическое ЛИНТЕР-имя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представляет собой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идентификатор длиной 8 символов,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хранящийся в специальном файле ЛИНТЕР-имен </a:t>
            </a:r>
            <a:r>
              <a:rPr kumimoji="1" lang="ru-RU" altLang="ru-RU" sz="18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nodetab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этом файле ЛИНТЕР-имена связаны с сетевыми параметрами узла запуска ядра ЛИНТЕР.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ЛИНТЕР-имя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однозначно определяет в текущей операционной среде базу данных, для которой будет запущено независимое ядро СУБД ЛИНТЕР. Части выполняемого запроса, которые необходимо выполнить именно в данной </a:t>
            </a: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базе,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переправляться по указанному в 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nodetab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адресу с использованием ЛИНТЕР-имени.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alt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 данных (ЛИНТЕР-имён), которые могут участвовать в процессе выполнения распределённых запросов, содержится в специальной системной таблице - </a:t>
            </a:r>
            <a:r>
              <a:rPr lang="ru-RU" alt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SERVERS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Эта таблица входит в системный словарь базы данных и подчиняется стандартным правилам работы со словарями, принятым в СУБД ЛИНТЕР.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595536"/>
          </a:xfrm>
        </p:spPr>
        <p:txBody>
          <a:bodyPr/>
          <a:lstStyle/>
          <a:p>
            <a:pPr algn="ctr"/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Прозрачность распределенной базы данных</a:t>
            </a: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7812360" y="6248400"/>
            <a:ext cx="874440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44CCA5-AE62-4656-9D35-3FC335B26B2B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1200" dirty="0" smtClean="0"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105273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052736"/>
            <a:ext cx="669674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transparency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Распространение понятия независимости данных на распределенные системы, при котором от пользователей экранируются такие аспекты хранения данных, как распределение, фрагментация,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реплицирование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т.д.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 — это главный критерий при разработке распределенной системы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несколько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 прозрачности: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 распределения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 перемещения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БД;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 транзакций;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 выполнения запросов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 использования.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986" name="Picture 2" descr="https://otvet.imgsmail.ru/download/be2874d1668e2781bea1644ec0fdadb9_i-99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54560"/>
            <a:ext cx="2771151" cy="3338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4904000"/>
            <a:ext cx="55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прозрачность означает, что пользователи имеют дело с единым логическим образом базы данных и работают с распределенными данными точно так же, как если бы они хранились централизованно.</a:t>
            </a:r>
          </a:p>
        </p:txBody>
      </p:sp>
    </p:spTree>
    <p:extLst>
      <p:ext uri="{BB962C8B-B14F-4D97-AF65-F5344CB8AC3E}">
        <p14:creationId xmlns:p14="http://schemas.microsoft.com/office/powerpoint/2010/main" val="151224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595536"/>
          </a:xfrm>
        </p:spPr>
        <p:txBody>
          <a:bodyPr/>
          <a:lstStyle/>
          <a:p>
            <a:pPr algn="ctr"/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Прозрачность распределения данных по сети</a:t>
            </a: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44CCA5-AE62-4656-9D35-3FC335B26B2B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8352928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разных СУБД  используются различные подходы, наиболее распространенный </a:t>
            </a:r>
            <a:r>
              <a:rPr kumimoji="1" lang="ru-RU" altLang="ru-RU" sz="18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создание синонимов (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Oracle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Postgres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MySQL)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Пример для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Oracle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DDB включает локальную базу данных, которая размещена на узле в Лондоне. Создадим вначале ссылку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связав ее с символическим именем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london_unix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транслируемым в IP-адрес узла в Лондоне.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CREATE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DATABASE LINK london.com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CONNECT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london_unix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oracle_user_ID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мы можем явно обращаться к базе данных на этом узле, запрашивая, например, в операторе SELECT таблицу, хранящуюся в этой базе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SELECT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customer.cust_name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orders.order_date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customer@london.com,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WHERE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customer.cust_number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orders.cust_number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customer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customer@london.com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синонимы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SYNONYM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FOR customer@london.com;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этого можно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полностью независимый от расположения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SELECT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customer.cust_name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orders.order_date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FROM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WHERE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customer.cust_number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orders.cust_number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 как повлияет на запросы наличие фрагментации?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52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595536"/>
          </a:xfrm>
        </p:spPr>
        <p:txBody>
          <a:bodyPr/>
          <a:lstStyle/>
          <a:p>
            <a:pPr algn="ctr"/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Прозрачность фрагментации</a:t>
            </a: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44CCA5-AE62-4656-9D35-3FC335B26B2B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8352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Фактически, фрагментация означает наличие  на разных узлах нескольких таблиц, содержащих фрагменты данных логически единой таблицы.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организации доступа нужно создать связи базы данных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link)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таблице с учетом фрагментации и расположения: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SELECT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customer@moscow.com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UNION ALL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SELECT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customer@london.com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UNION ALL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SELECT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customer@berlin.com;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определим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синонимы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создадим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 VIEW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all_customers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SELECT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mos_customer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UNION ALL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SELECT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lon_customer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UNION ALL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SELECT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ber_customer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этого можем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SELECT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FROM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all_customers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 как будет вычисляться команда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 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all_customers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SET  bonus =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bonus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WHERE  &lt;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&gt;;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06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595536"/>
          </a:xfrm>
        </p:spPr>
        <p:txBody>
          <a:bodyPr/>
          <a:lstStyle/>
          <a:p>
            <a:pPr algn="ctr"/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Прозрачность репликации</a:t>
            </a: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44CCA5-AE62-4656-9D35-3FC335B26B2B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8352928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скрыть тот факт, что существует несколько копий ресурса.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крытия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факта репликации от пользователей необходимо, чтобы все реплики имели одно и то же имя. Соответственно,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поддерживаться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прозрачность местоположения, поскольку иначе невозможно будет обращаться к репликам без указания их истинного местоположения.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аспекты:</a:t>
            </a:r>
          </a:p>
          <a:p>
            <a:pPr marL="342900" indent="-342900">
              <a:spcBef>
                <a:spcPts val="600"/>
              </a:spcBef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реплицируемых данных.</a:t>
            </a:r>
          </a:p>
          <a:p>
            <a:pPr marL="342900" indent="-342900">
              <a:spcBef>
                <a:spcPts val="600"/>
              </a:spcBef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реплицированных данных.</a:t>
            </a:r>
          </a:p>
          <a:p>
            <a:pPr>
              <a:spcBef>
                <a:spcPts val="600"/>
              </a:spcBef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 темы: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 транзакций;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 отказов;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 восстановления.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68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595536"/>
          </a:xfrm>
        </p:spPr>
        <p:txBody>
          <a:bodyPr/>
          <a:lstStyle/>
          <a:p>
            <a:pPr algn="ctr"/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Прозрачность транзакций</a:t>
            </a: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44CCA5-AE62-4656-9D35-3FC335B26B2B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8352928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  &lt;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 SET  &lt;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1&gt; =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1&gt;, &lt;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=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WHERE  &lt;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системы: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местоположение объекта (объектов), затрагиваемых этой командой (локальный узел, один удаленный узел, несколько узлов);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разбить команду на части, каждая из которых относится к отдельному узлу;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выполнение удаленной или распределенной транзакции.</a:t>
            </a:r>
          </a:p>
          <a:p>
            <a:pPr>
              <a:spcBef>
                <a:spcPts val="600"/>
              </a:spcBef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 в чем разница между удаленной и распределенной транзакциями?</a:t>
            </a:r>
          </a:p>
          <a:p>
            <a:pPr>
              <a:spcBef>
                <a:spcPts val="600"/>
              </a:spcBef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Связанная тема: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 параллельного выполнения команд на изменение данных.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 какие механизмы обеспечивают разграничение доступа к данным при выполнении транзакций?</a:t>
            </a:r>
          </a:p>
        </p:txBody>
      </p:sp>
    </p:spTree>
    <p:extLst>
      <p:ext uri="{BB962C8B-B14F-4D97-AF65-F5344CB8AC3E}">
        <p14:creationId xmlns:p14="http://schemas.microsoft.com/office/powerpoint/2010/main" val="255571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595536"/>
          </a:xfrm>
        </p:spPr>
        <p:txBody>
          <a:bodyPr/>
          <a:lstStyle/>
          <a:p>
            <a:pPr algn="ctr"/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Прозрачность запросов</a:t>
            </a: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44CCA5-AE62-4656-9D35-3FC335B26B2B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052736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 &lt;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&gt;,  &lt;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2&gt;,  &lt;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3&gt;,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  &lt;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1&gt;, &lt;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WHERE  &lt;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(&lt;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2&gt;  OR  &lt;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3&gt;);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системы: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местоположение объекта (объектов), затрагиваемых этой командой (локальный узел, один удаленный узел, несколько узлов);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разбить команду на части, каждая из которых относится к отдельному узлу;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выполнение удаленного или распределенного запроса, собрав результат на том узле, с которого этот запрос поступил.</a:t>
            </a:r>
          </a:p>
          <a:p>
            <a:pPr>
              <a:spcBef>
                <a:spcPts val="60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распределенных запросов - одна из самых сложных задач в РБД.</a:t>
            </a:r>
          </a:p>
          <a:p>
            <a:pPr>
              <a:spcBef>
                <a:spcPts val="120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 использования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относится к гетерогенной РБД. Частично обеспечивается с помощью специальных шлюзов между разными СУБД.</a:t>
            </a:r>
          </a:p>
        </p:txBody>
      </p:sp>
    </p:spTree>
    <p:extLst>
      <p:ext uri="{BB962C8B-B14F-4D97-AF65-F5344CB8AC3E}">
        <p14:creationId xmlns:p14="http://schemas.microsoft.com/office/powerpoint/2010/main" val="350548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595536"/>
          </a:xfrm>
        </p:spPr>
        <p:txBody>
          <a:bodyPr/>
          <a:lstStyle/>
          <a:p>
            <a:pPr algn="ctr"/>
            <a:r>
              <a:rPr lang="ru-RU" altLang="ru-RU" sz="3200" dirty="0" smtClean="0">
                <a:latin typeface="Times New Roman" pitchFamily="18" charset="0"/>
                <a:cs typeface="Times New Roman" pitchFamily="18" charset="0"/>
              </a:rPr>
              <a:t>Список источников</a:t>
            </a: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144CCA5-AE62-4656-9D35-3FC335B26B2B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1412776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Голенищев Э.П., Клименко И.В. Обеспечение прозрачности. / Глава из книги "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 систем управления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https://studfile.net/preview/3488655/page:45/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Прозрачность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распределенности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Инфопедия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https://infopedia.su/17x4309.html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Джоши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  Прозрачность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иллюзия единой системы.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Перевод с англ. - Часть 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https://medium.com/nuances-of-programming/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прозрачность-иллюзия-единой-системы-часть-1-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f14eec501485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Часть 2: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https://medium.com/nuances-of-programming/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прозрачность-иллюзии-единой-системы-часть-2-1493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f187c0bd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824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ABF622-8867-4827-A5B4-48A020FF1B8D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04850" y="476250"/>
            <a:ext cx="7697788" cy="757238"/>
          </a:xfrm>
        </p:spPr>
        <p:txBody>
          <a:bodyPr anchor="b"/>
          <a:lstStyle/>
          <a:p>
            <a:pPr eaLnBrk="1" hangingPunct="1"/>
            <a:r>
              <a:rPr lang="ru-RU" altLang="ru-RU" sz="3600" smtClean="0">
                <a:latin typeface="Times New Roman" pitchFamily="18" charset="0"/>
                <a:cs typeface="Times New Roman" pitchFamily="18" charset="0"/>
              </a:rPr>
              <a:t>Глобальный каталог (ССД)</a:t>
            </a:r>
          </a:p>
        </p:txBody>
      </p:sp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468313" y="1268413"/>
            <a:ext cx="8207375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различные варианты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хранения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глобального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системного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каталога,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каждого подхода характерны определенные недостатки и проблемы: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Централизованный каталог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Весь каталог хранится в одном месте, т.е. на центральном узле.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Полностью реплицированный каталог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Весь каталог полностью хранится на каждом узле.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Секционированный каталог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каждом узле содержится его собственный каталог для объектов, хранимых на этом узле. Общий каталог является объединением всех разъединенных локальных каталогов.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Комбинация первого и третьего вариантов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каждом узле хранится собственный локальный каталог (как в п. 3), кроме того, на одном центральном узле хранится унифицированная копия всех этих локальных каталогов (как в п. 1).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СУБД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Ingres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глобальный словарь реализуется с помощью компоненты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Ingres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Эта компонента извлекает информацию из всех локальных словарей данных и выполняет оптимизацию запросов. Недостатком такого подхода является то, что все данные словарей собираются на центральном узле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Ingres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при его отключении или сбое теряется доступ к остальным узлам распределенной БД. Для восстановления доступа придется создавать другой центральный узел.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реальных СУБД используются и другие подходы.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C9FB47-E800-4DDA-ACB2-2FA2DCE43F74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04850" y="476250"/>
            <a:ext cx="7697788" cy="757238"/>
          </a:xfrm>
        </p:spPr>
        <p:txBody>
          <a:bodyPr anchor="b"/>
          <a:lstStyle/>
          <a:p>
            <a:pPr eaLnBrk="1" hangingPunct="1"/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Именование объектов в </a:t>
            </a:r>
            <a:r>
              <a:rPr lang="en-US" altLang="ru-RU" sz="3200" smtClean="0">
                <a:latin typeface="Times New Roman" pitchFamily="18" charset="0"/>
                <a:cs typeface="Times New Roman" pitchFamily="18" charset="0"/>
              </a:rPr>
              <a:t>System R*</a:t>
            </a:r>
            <a:endParaRPr lang="ru-RU" altLang="ru-RU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96875" y="1257300"/>
            <a:ext cx="8135938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kumimoji="1" lang="ru-RU" altLang="ru-RU" sz="16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самых распространенных подходов (</a:t>
            </a:r>
            <a:r>
              <a:rPr kumimoji="1" lang="en-US" altLang="ru-RU" sz="16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R, Oracle </a:t>
            </a:r>
            <a:r>
              <a:rPr kumimoji="1" lang="ru-RU" altLang="ru-RU" sz="16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др.):</a:t>
            </a:r>
          </a:p>
          <a:p>
            <a:pPr algn="ctr"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kumimoji="1" lang="ru-RU" altLang="ru-RU" sz="1600" i="1" dirty="0" err="1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имя_пользователя.имя_объекта</a:t>
            </a:r>
            <a:endParaRPr kumimoji="1" lang="ru-RU" altLang="ru-RU" sz="1600" i="1" dirty="0">
              <a:solidFill>
                <a:srgbClr val="0D0D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kumimoji="1"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kumimoji="1"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kumimoji="1"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R* используется развитие этого подхода. Системное имя объекта включает четыре компонента: </a:t>
            </a:r>
          </a:p>
          <a:p>
            <a:pPr eaLnBrk="1" hangingPunct="1">
              <a:spcBef>
                <a:spcPct val="30000"/>
              </a:spcBef>
              <a:buClrTx/>
              <a:buSzTx/>
              <a:buFontTx/>
              <a:buAutoNum type="arabicPeriod"/>
            </a:pPr>
            <a:r>
              <a:rPr kumimoji="1"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Идентификатор пользователя</a:t>
            </a:r>
            <a:r>
              <a:rPr kumimoji="1"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1"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создателя </a:t>
            </a:r>
            <a:r>
              <a:rPr kumimoji="1"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объекта.</a:t>
            </a:r>
            <a:endParaRPr kumimoji="1"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ClrTx/>
              <a:buSzTx/>
              <a:buFontTx/>
              <a:buAutoNum type="arabicPeriod"/>
            </a:pPr>
            <a:r>
              <a:rPr kumimoji="1"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Идентификатор узла сети, в котором выполнялась операция создания </a:t>
            </a:r>
            <a:r>
              <a:rPr kumimoji="1"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</a:t>
            </a:r>
            <a:r>
              <a:rPr kumimoji="1"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30000"/>
              </a:spcBef>
              <a:buClrTx/>
              <a:buSzTx/>
              <a:buFontTx/>
              <a:buAutoNum type="arabicPeriod"/>
            </a:pPr>
            <a:r>
              <a:rPr kumimoji="1"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Локальное имя объекта, присвоенное ему при </a:t>
            </a:r>
            <a:r>
              <a:rPr kumimoji="1"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создании.</a:t>
            </a:r>
            <a:endParaRPr kumimoji="1"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30000"/>
              </a:spcBef>
              <a:buClrTx/>
              <a:buSzTx/>
              <a:buFontTx/>
              <a:buAutoNum type="arabicPeriod"/>
            </a:pPr>
            <a:r>
              <a:rPr kumimoji="1"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Идентификатор узла, в котором объект располагался непосредственно после своего создания (объект может перемещаться из одного узла в другой при выполнении операции MIGRATE). </a:t>
            </a:r>
          </a:p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kumimoji="1"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запросе на SQL можно использовать системные имена объектов, но разрешается использовать и короткие локальные имена (либо локальное имя, квалифицированное именем пользователя). </a:t>
            </a:r>
          </a:p>
          <a:p>
            <a:pPr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системное имя MARYLIN @ NEW YORK . STATS @ LONDON идентифицирует объект (например, хранимое отношение) с локальным именем STATS, созданный пользователем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Marylin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узле в Нью-Йорке и изначально хранившийся на узле в Лондоне. Такое имя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гарантировано от каких-либо изменений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даже при перемещении этого объекта на другой узел.</a:t>
            </a:r>
            <a:endParaRPr kumimoji="1"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8137C8-87D9-45CF-91CF-5D905E088D53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04850" y="476250"/>
            <a:ext cx="8188325" cy="1020763"/>
          </a:xfrm>
        </p:spPr>
        <p:txBody>
          <a:bodyPr anchor="b"/>
          <a:lstStyle/>
          <a:p>
            <a:pPr eaLnBrk="1" hangingPunct="1"/>
            <a:r>
              <a:rPr lang="ru-RU" altLang="ru-RU" sz="3200" smtClean="0">
                <a:latin typeface="Times New Roman" pitchFamily="18" charset="0"/>
                <a:cs typeface="Times New Roman" pitchFamily="18" charset="0"/>
              </a:rPr>
              <a:t>Организация распределенного каталога</a:t>
            </a:r>
            <a:r>
              <a:rPr lang="en-US" altLang="ru-RU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ru-RU" altLang="ru-RU" sz="32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kumimoji="1" lang="en-US" altLang="ru-RU" sz="3200" smtClean="0">
                <a:latin typeface="Times New Roman" pitchFamily="18" charset="0"/>
                <a:cs typeface="Times New Roman" pitchFamily="18" charset="0"/>
              </a:rPr>
              <a:t>System R*</a:t>
            </a:r>
            <a:endParaRPr kumimoji="1" lang="ru-RU" altLang="ru-RU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12775" y="1497013"/>
            <a:ext cx="8280400" cy="4371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указании локального имени в </a:t>
            </a:r>
            <a:r>
              <a:rPr kumimoji="1"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R* </a:t>
            </a:r>
            <a:r>
              <a:rPr kumimoji="1"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 две интерпретации локального имени: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kumimoji="1"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Имя интерпретируется как часть системного имени, и в этом случае по умолчанию дополняется до системного, исходя из идентификатора узла, в котором производится компиляция,</a:t>
            </a:r>
            <a:r>
              <a:rPr kumimoji="1"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идентификатора пользователя, от имени которого она производится (если имя пользователя не указано явно).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kumimoji="1"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Локальное имя рассматривается как ранее определенный синоним системного имени.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синонимов SQL в </a:t>
            </a:r>
            <a:r>
              <a:rPr kumimoji="1"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R* </a:t>
            </a:r>
            <a:r>
              <a:rPr kumimoji="1"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 оператором вида: </a:t>
            </a:r>
          </a:p>
          <a:p>
            <a:pPr eaLnBrk="1" hangingPunct="1">
              <a:spcAft>
                <a:spcPct val="25000"/>
              </a:spcAft>
              <a:buClrTx/>
              <a:buSzTx/>
              <a:buFontTx/>
              <a:buNone/>
            </a:pPr>
            <a:r>
              <a:rPr kumimoji="1" lang="en-US" alt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 SYNONYM &lt;relation-name&gt;  FOR  &lt;system-wide-name&gt;</a:t>
            </a:r>
            <a:r>
              <a:rPr kumimoji="1" lang="ru-RU" alt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такого предложения в локальный каталог заносится соответствующая информация.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при компиляции запроса всегда можно определить системные имена всех употребляемых в нем отношений: либо они явно указаны, либо могут быть получены на основе информации из локального каталога.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8100392" y="6309320"/>
            <a:ext cx="909464" cy="457200"/>
          </a:xfrm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8B7931C-82AD-43F6-890E-C767F0AB62F2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395289" y="1397000"/>
            <a:ext cx="8497886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создания синонима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en-US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synonym </a:t>
            </a:r>
            <a:r>
              <a:rPr lang="en-US" alt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mstats</a:t>
            </a:r>
            <a:r>
              <a:rPr lang="en-US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alt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marylin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@ </a:t>
            </a:r>
            <a:r>
              <a:rPr lang="en-US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lang="en-US" alt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york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ru-RU" alt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stats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@ </a:t>
            </a:r>
            <a:r>
              <a:rPr lang="ru-RU" alt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london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использовать одно из следующих выражений: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. . . FROM STATS . . . ; 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. . . FROM MSTATS . . . ; 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первом случае используется локальное имя. Во втором случае системное имя определяется помощью опроса соответствующей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 синонимов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таблицы рассматриваются как первый компонент каталога, а каждый узел содержит набор таблиц всех пользователей, известных на данном узле, с отображением синонимов пользователя на системные имена. 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таблицы синонимов на каждом узле поддерживаются: 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Элемент каталога для каждого объекта,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созданного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этом узле. 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Элемент каталога для каждого объекта,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хранимого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данный момент на этом узле. 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Т.о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обращение к любому объекту потребует не более 2-х удаленных обращений: сначала – на узел-создатель, затем – на узел, на котором сейчас хранится объект. 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при перемещении объекта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был создан на узле 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узла 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узел 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производятся следующие действия: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Добавляется элемент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каталог узла 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куда перемещен объект.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Удаляется элемент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каталога узла 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которого перемещен объект.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 каталоге узла 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изменяется информация о текущем месте хранения объекта </a:t>
            </a: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04850" y="392113"/>
            <a:ext cx="8188325" cy="102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распределенного каталога</a:t>
            </a:r>
            <a:r>
              <a:rPr lang="en-US" altLang="ru-RU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ru-RU" altLang="ru-RU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kumimoji="1" lang="en-US" altLang="ru-RU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R*</a:t>
            </a:r>
            <a:endParaRPr kumimoji="1" lang="ru-RU" altLang="ru-RU" sz="32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21574B-0C29-4B31-A692-0E6026E182C2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476250"/>
            <a:ext cx="8208962" cy="432470"/>
          </a:xfrm>
        </p:spPr>
        <p:txBody>
          <a:bodyPr anchor="b"/>
          <a:lstStyle/>
          <a:p>
            <a:pPr eaLnBrk="1" hangingPunct="1"/>
            <a:r>
              <a:rPr lang="ru-RU" altLang="ru-RU" sz="3200" dirty="0" smtClean="0">
                <a:latin typeface="Times New Roman" pitchFamily="18" charset="0"/>
              </a:rPr>
              <a:t>Выполнение запросов в </a:t>
            </a:r>
            <a:r>
              <a:rPr lang="en-US" altLang="ru-RU" sz="3200" dirty="0" smtClean="0">
                <a:latin typeface="Times New Roman" pitchFamily="18" charset="0"/>
              </a:rPr>
              <a:t>System R*</a:t>
            </a:r>
            <a:endParaRPr lang="ru-RU" altLang="ru-RU" sz="3200" dirty="0" smtClean="0">
              <a:latin typeface="Times New Roman" pitchFamily="18" charset="0"/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0" y="2128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0" y="194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395536" y="836712"/>
            <a:ext cx="8496300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R* выполнению запроса предшествует его компиляция. В ходе этого процесса производится поиск употребляемых в запросе имен объектов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БД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распределенном каталоге и замена имен на внутренние идентификаторы.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Применяется некоторая оптимизация этой процедуры. В локальном каталоге узла могут храниться копии элементов каталога других узлов (своего рода кэш-каталог). 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Согласованность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копий элементов каталога не поддерживается. Эта информация используется на первой стадии компиляции запроса, а затем, на второй стадии, если информация, касающаяся некоторого объекта, оказалась неточной, она уточняется на основе локального каталога того узла, в котором объект хранится в настоящее время. 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Обнаружение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некорректности копии элемента каталога производится за счет наличия при каждом элементе каталога номера версии. Если учесть достаточную инерционность системной информации, эта оптимизация может оказаться существенной.</a:t>
            </a:r>
            <a:endParaRPr lang="en-US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осуществляется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прав доступа пользователя, от имени которого производится компиляция, на выполнение соответствующих операций над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БД 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выбор наиболее оптимального глобального плана выполнения запроса, который затем подвергается декомпозиции и по частям рассылается в соответствующие узлы сети, где производится выбор оптимальных локальных планов выполнения компонентов запроса и происходит генерация модулей доступа в машинных кодах. В результате множество действий производится на стадии компиляции до реального выполнения запроса. Обработанная посредством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прекомпилятора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R* прикладная программа, включающая предложения SQL, может в дальнейшем выполняться много раз без дополнительных накладных расходов. Использование распределенного каталога, распределенная компиляция и оптимизация запросов являются наиболее интересными и оригинальными аспектами проекта </a:t>
            </a:r>
            <a:r>
              <a:rPr lang="ru-RU" alt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R*.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51697A-A0E1-4CB4-9E0B-96D92A963DE3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7388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latin typeface="Times New Roman" pitchFamily="18" charset="0"/>
              </a:rPr>
              <a:t>Именование объектов в </a:t>
            </a:r>
            <a:r>
              <a:rPr lang="en-US" altLang="ru-RU" sz="3200" smtClean="0">
                <a:latin typeface="Times New Roman" pitchFamily="18" charset="0"/>
              </a:rPr>
              <a:t>Oracle</a:t>
            </a:r>
            <a:endParaRPr lang="ru-RU" altLang="ru-RU" sz="3200" smtClean="0">
              <a:latin typeface="Times New Roman" pitchFamily="18" charset="0"/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468313" y="1196975"/>
            <a:ext cx="8207375" cy="475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kumimoji="1" lang="ru-RU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к сервисам базы данных (серверу БД, очереди печати, серверу электронной почты и т.д.) происходит по уникальному имени (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name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kumimoji="1" lang="ru-RU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БД оно состоит из основного имени $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ORACLE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назначаемого ей при создании (длиной не более 8-и символов) и сетевого домена БД, например:</a:t>
            </a:r>
            <a:endParaRPr kumimoji="1" lang="en-US" altLang="ru-RU" sz="1800" dirty="0">
              <a:solidFill>
                <a:srgbClr val="0D0D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spcAft>
                <a:spcPct val="45000"/>
              </a:spcAft>
              <a:buClrTx/>
              <a:buSzTx/>
              <a:buFontTx/>
              <a:buNone/>
            </a:pPr>
            <a:r>
              <a:rPr kumimoji="1" lang="ru-RU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kumimoji="1" lang="en-US" altLang="ru-RU" sz="1800" b="1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</a:t>
            </a:r>
            <a:r>
              <a:rPr kumimoji="1" lang="ru-RU" altLang="ru-RU" sz="1800" b="1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1" lang="en-US" altLang="ru-RU" sz="1800" b="1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parts</a:t>
            </a:r>
            <a:r>
              <a:rPr kumimoji="1" lang="ru-RU" altLang="ru-RU" sz="1800" b="1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kumimoji="1" lang="en-US" altLang="ru-RU" sz="1800" b="1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</a:t>
            </a:r>
            <a:r>
              <a:rPr kumimoji="1" lang="ru-RU" altLang="ru-RU" sz="1800" b="1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1" lang="en-US" altLang="ru-RU" sz="1800" b="1" dirty="0" err="1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compworld</a:t>
            </a:r>
            <a:endParaRPr kumimoji="1" lang="ru-RU" altLang="ru-RU" sz="1800" b="1" dirty="0">
              <a:solidFill>
                <a:srgbClr val="0D0D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kumimoji="1" lang="ru-RU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обращение к таблице 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PARTS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базы данных 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расположенной на сервере 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1" lang="en-US" altLang="ru-RU" sz="1800" dirty="0" err="1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compworld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kumimoji="1" lang="ru-RU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доступа к удаленной БД нужно установить связь с этой БД с помощью специальной команды языка 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1" lang="en-US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1" lang="ru-RU" altLang="ru-RU" sz="1800" dirty="0" smtClean="0">
              <a:solidFill>
                <a:srgbClr val="0D0D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kumimoji="1" lang="ru-RU" altLang="ru-RU" sz="18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kumimoji="1" lang="ru-RU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формировании связи могут учитываться учетные сведения пользователя для обеспечения безопасности данных, но это требует дополнительных усилий для распространения учетных сведений пользователя в сети: во-первых, нужно создать учетный раздел пользователя на удаленном сервере; во-вторых, пакеты регистрации в сети желательно шифровать, т.к. сеть не защищена от доступа посторонних лиц.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83BBF1-9072-4E94-B0CF-100F2A5B61CA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7388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latin typeface="Times New Roman" pitchFamily="18" charset="0"/>
              </a:rPr>
              <a:t>Связи в распределенной БД </a:t>
            </a:r>
            <a:r>
              <a:rPr lang="en-US" altLang="ru-RU" sz="3200" smtClean="0">
                <a:latin typeface="Times New Roman" pitchFamily="18" charset="0"/>
              </a:rPr>
              <a:t>Oracle</a:t>
            </a:r>
            <a:endParaRPr lang="ru-RU" altLang="ru-RU" sz="3200" smtClean="0">
              <a:latin typeface="Times New Roman" pitchFamily="18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468313" y="1196975"/>
            <a:ext cx="8207375" cy="516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 b="1" u="sng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</a:t>
            </a:r>
            <a:r>
              <a:rPr kumimoji="1" lang="ru-RU" altLang="ru-RU" sz="1800" b="1" u="sng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1" lang="ru-RU" altLang="ru-RU" sz="1800" dirty="0">
              <a:solidFill>
                <a:srgbClr val="0D0D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Локальная база данных – HQ.ACME.COM.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Удаленная база данных – SALES.ACME.COM.</a:t>
            </a:r>
            <a:endParaRPr kumimoji="1" lang="en-US" altLang="ru-RU" sz="1800" dirty="0">
              <a:solidFill>
                <a:srgbClr val="0D0D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25000"/>
              </a:spcAft>
              <a:buClrTx/>
              <a:buSzTx/>
              <a:buFontTx/>
              <a:buNone/>
            </a:pPr>
            <a:r>
              <a:rPr kumimoji="1" lang="ru-RU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общей связи баз данных к удаленной базе данных SALES:</a:t>
            </a:r>
            <a:endParaRPr kumimoji="1"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ct val="25000"/>
              </a:spcAft>
              <a:buClrTx/>
              <a:buSzTx/>
              <a:buFontTx/>
              <a:buNone/>
            </a:pPr>
            <a:r>
              <a:rPr kumimoji="1" lang="en-US" altLang="ru-RU" sz="1800" b="1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PUBLIC DATABASE LINK sales</a:t>
            </a:r>
            <a:r>
              <a:rPr kumimoji="1" lang="ru-RU" altLang="ru-RU" sz="1800" b="1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1" lang="en-US" altLang="ru-RU" sz="1800" b="1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acme</a:t>
            </a:r>
            <a:r>
              <a:rPr kumimoji="1" lang="ru-RU" altLang="ru-RU" sz="1800" b="1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1" lang="en-US" altLang="ru-RU" sz="1800" b="1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 USING</a:t>
            </a:r>
            <a:r>
              <a:rPr kumimoji="1" lang="ru-RU" altLang="ru-RU" sz="1800" b="1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'</a:t>
            </a:r>
            <a:r>
              <a:rPr kumimoji="1" lang="en-US" altLang="ru-RU" sz="1800" b="1" dirty="0" err="1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dbstring</a:t>
            </a:r>
            <a:r>
              <a:rPr kumimoji="1" lang="ru-RU" altLang="ru-RU" sz="1800" b="1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ru-RU" altLang="ru-RU" sz="1800" dirty="0">
              <a:solidFill>
                <a:srgbClr val="0D0D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5000"/>
              </a:spcBef>
              <a:spcAft>
                <a:spcPct val="15000"/>
              </a:spcAft>
              <a:buClrTx/>
              <a:buSzTx/>
              <a:buFontTx/>
              <a:buNone/>
            </a:pPr>
            <a:r>
              <a:rPr kumimoji="1" lang="ru-RU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личной связи баз данных для создателя этой связи:</a:t>
            </a:r>
            <a:endParaRPr kumimoji="1" lang="en-US" altLang="ru-RU" sz="1800" dirty="0">
              <a:solidFill>
                <a:srgbClr val="0D0D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800" b="1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DATABASE LINK sales CONNECT TO </a:t>
            </a:r>
            <a:r>
              <a:rPr kumimoji="1" lang="en-US" altLang="ru-RU" sz="1800" b="1" dirty="0" err="1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scott</a:t>
            </a:r>
            <a:r>
              <a:rPr kumimoji="1" lang="en-US" altLang="ru-RU" sz="1800" b="1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ru-RU" altLang="ru-RU" sz="1800" b="1" dirty="0">
              <a:solidFill>
                <a:srgbClr val="0D0D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 b="1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1" lang="en-US" altLang="ru-RU" sz="1800" b="1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IDENTIFIED BY tiger;</a:t>
            </a:r>
            <a:endParaRPr kumimoji="1" lang="ru-RU" altLang="ru-RU" sz="1800" b="1" dirty="0">
              <a:solidFill>
                <a:srgbClr val="0D0D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ru-RU" altLang="ru-RU" sz="1800" dirty="0">
              <a:solidFill>
                <a:srgbClr val="0D0D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Фраза CONNECT TO специфицирована явно. При установлении сессии в удаленной базе данных через эту связь баз данных будет использоваться идентификация SCOTT/TIGER.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1800" dirty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Фраза USING опущена. Поэтому, когда используется эта личная связь баз данных, должна существовать одноименная общая или сетевая связь баз данных, содержащая строку базы данных для установления соединения с удаленной базой данных.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D83BBF1-9072-4E94-B0CF-100F2A5B61CA}" type="slidenum">
              <a:rPr lang="ru-RU" altLang="ru-RU" sz="1200" smtClean="0">
                <a:latin typeface="Arial Black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1200" smtClean="0">
              <a:latin typeface="Arial Black" pitchFamily="34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7388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latin typeface="Times New Roman" pitchFamily="18" charset="0"/>
              </a:rPr>
              <a:t>Связи в распределенной БД </a:t>
            </a:r>
            <a:r>
              <a:rPr lang="en-US" altLang="ru-RU" sz="3200" smtClean="0">
                <a:latin typeface="Times New Roman" pitchFamily="18" charset="0"/>
              </a:rPr>
              <a:t>Oracle</a:t>
            </a:r>
            <a:endParaRPr lang="ru-RU" altLang="ru-RU" sz="3200" smtClean="0">
              <a:latin typeface="Times New Roman" pitchFamily="18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23528" y="1052736"/>
            <a:ext cx="8640960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kumimoji="1" lang="en-US" altLang="ru-RU" sz="1600" dirty="0" err="1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tnsnames.ora</a:t>
            </a: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ru-RU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ru-RU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файл конфигурации, содержащий имя сетевой службы, сопоставленное с дескриптором подключения для метода локального именования, или имена сетевых служб, сопоставленные с адресами протокола процесса-слушателя.</a:t>
            </a:r>
            <a:endParaRPr kumimoji="1" lang="en-US" altLang="ru-RU" sz="1600" dirty="0" smtClean="0">
              <a:solidFill>
                <a:srgbClr val="0D0D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&lt;alias&gt;= [ (DESCRIPTION_LIST =  # Optional depending on whether u have one or more descriptions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kumimoji="1" lang="ru-RU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If there is just one description, unnecessary ]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(DESCRIPTION=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[ (SDU=2048) </a:t>
            </a:r>
            <a:r>
              <a:rPr kumimoji="1" lang="ru-RU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Optional, defaults to 2048</a:t>
            </a:r>
            <a:r>
              <a:rPr kumimoji="1" lang="ru-RU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take values between 512 and 32K</a:t>
            </a:r>
            <a:r>
              <a:rPr kumimoji="1" lang="ru-RU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1" lang="en-US" altLang="ru-RU" sz="1600" dirty="0" smtClean="0">
              <a:solidFill>
                <a:srgbClr val="0D0D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[ (ADDRESS_LIST=    </a:t>
            </a:r>
            <a:r>
              <a:rPr kumimoji="1" lang="ru-RU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Optional depending on whether u have one or more addresses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# If there is just one address, unnecessary ]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(ADDRESS=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[ (COMMUNITY=&lt;</a:t>
            </a:r>
            <a:r>
              <a:rPr kumimoji="1" lang="en-US" altLang="ru-RU" sz="1600" dirty="0" err="1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community_name</a:t>
            </a: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&gt;) ]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(PROTOCOL=</a:t>
            </a:r>
            <a:r>
              <a:rPr kumimoji="1" lang="en-US" altLang="ru-RU" sz="1600" dirty="0" err="1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tcp</a:t>
            </a: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(HOST=&lt;hostname&gt;)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(PORT=&lt;</a:t>
            </a:r>
            <a:r>
              <a:rPr kumimoji="1" lang="en-US" altLang="ru-RU" sz="1600" dirty="0" err="1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portnumber</a:t>
            </a: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(1521 is a standard port used)&gt;)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)</a:t>
            </a:r>
            <a:endParaRPr kumimoji="1" lang="ru-RU" altLang="ru-RU" sz="1600" dirty="0" smtClean="0">
              <a:solidFill>
                <a:srgbClr val="0D0D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 =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(DESCRIPTION =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(ADDRESS = (PROTOCOL = TCP)(HOST = DESKTOP-H20CVC1)(PORT = 1521))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(CONNECT_DATA =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(SERVER = DEDICATED)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(SERVICE_NAME = XE)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ru-RU" sz="1600" dirty="0" smtClean="0">
                <a:solidFill>
                  <a:srgbClr val="0D0D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</a:p>
        </p:txBody>
      </p:sp>
    </p:spTree>
    <p:extLst>
      <p:ext uri="{BB962C8B-B14F-4D97-AF65-F5344CB8AC3E}">
        <p14:creationId xmlns:p14="http://schemas.microsoft.com/office/powerpoint/2010/main" val="75951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2465</TotalTime>
  <Words>1581</Words>
  <Application>Microsoft Office PowerPoint</Application>
  <PresentationFormat>Экран (4:3)</PresentationFormat>
  <Paragraphs>195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Пиксел</vt:lpstr>
      <vt:lpstr>Распределенные базы данных</vt:lpstr>
      <vt:lpstr>Глобальный каталог (ССД)</vt:lpstr>
      <vt:lpstr>Именование объектов в System R*</vt:lpstr>
      <vt:lpstr>Организация распределенного каталога в System R*</vt:lpstr>
      <vt:lpstr>Презентация PowerPoint</vt:lpstr>
      <vt:lpstr>Выполнение запросов в System R*</vt:lpstr>
      <vt:lpstr>Именование объектов в Oracle</vt:lpstr>
      <vt:lpstr>Связи в распределенной БД Oracle</vt:lpstr>
      <vt:lpstr>Связи в распределенной БД Oracle</vt:lpstr>
      <vt:lpstr>Глобальный словарь в СУБД ЛИНТЕР</vt:lpstr>
      <vt:lpstr>Прозрачность распределенной базы данных</vt:lpstr>
      <vt:lpstr>Прозрачность распределения данных по сети</vt:lpstr>
      <vt:lpstr>Прозрачность фрагментации</vt:lpstr>
      <vt:lpstr>Прозрачность репликации</vt:lpstr>
      <vt:lpstr>Прозрачность транзакций</vt:lpstr>
      <vt:lpstr>Прозрачность запросов</vt:lpstr>
      <vt:lpstr>Список источников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Базы данных</dc:title>
  <dc:creator>karpov</dc:creator>
  <cp:lastModifiedBy>Карпова Ирина Петровна</cp:lastModifiedBy>
  <cp:revision>415</cp:revision>
  <dcterms:created xsi:type="dcterms:W3CDTF">2008-03-16T13:54:14Z</dcterms:created>
  <dcterms:modified xsi:type="dcterms:W3CDTF">2023-08-30T12:09:00Z</dcterms:modified>
</cp:coreProperties>
</file>