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6"/>
  </p:notesMasterIdLst>
  <p:sldIdLst>
    <p:sldId id="274" r:id="rId2"/>
    <p:sldId id="337" r:id="rId3"/>
    <p:sldId id="333" r:id="rId4"/>
    <p:sldId id="334" r:id="rId5"/>
    <p:sldId id="335" r:id="rId6"/>
    <p:sldId id="338" r:id="rId7"/>
    <p:sldId id="284" r:id="rId8"/>
    <p:sldId id="285" r:id="rId9"/>
    <p:sldId id="316" r:id="rId10"/>
    <p:sldId id="317" r:id="rId11"/>
    <p:sldId id="318" r:id="rId12"/>
    <p:sldId id="319" r:id="rId13"/>
    <p:sldId id="320" r:id="rId14"/>
    <p:sldId id="321" r:id="rId15"/>
    <p:sldId id="322" r:id="rId16"/>
    <p:sldId id="323" r:id="rId17"/>
    <p:sldId id="286" r:id="rId18"/>
    <p:sldId id="287" r:id="rId19"/>
    <p:sldId id="315" r:id="rId20"/>
    <p:sldId id="336" r:id="rId21"/>
    <p:sldId id="288" r:id="rId22"/>
    <p:sldId id="289" r:id="rId23"/>
    <p:sldId id="290" r:id="rId24"/>
    <p:sldId id="340" r:id="rId25"/>
    <p:sldId id="307" r:id="rId26"/>
    <p:sldId id="308" r:id="rId27"/>
    <p:sldId id="309" r:id="rId28"/>
    <p:sldId id="310" r:id="rId29"/>
    <p:sldId id="311" r:id="rId30"/>
    <p:sldId id="312" r:id="rId31"/>
    <p:sldId id="313" r:id="rId32"/>
    <p:sldId id="314" r:id="rId33"/>
    <p:sldId id="324" r:id="rId34"/>
    <p:sldId id="325" r:id="rId35"/>
    <p:sldId id="326" r:id="rId36"/>
    <p:sldId id="327" r:id="rId37"/>
    <p:sldId id="328" r:id="rId38"/>
    <p:sldId id="329" r:id="rId39"/>
    <p:sldId id="330" r:id="rId40"/>
    <p:sldId id="331" r:id="rId41"/>
    <p:sldId id="341" r:id="rId42"/>
    <p:sldId id="342" r:id="rId43"/>
    <p:sldId id="343" r:id="rId44"/>
    <p:sldId id="344" r:id="rId45"/>
    <p:sldId id="345" r:id="rId46"/>
    <p:sldId id="346" r:id="rId47"/>
    <p:sldId id="347" r:id="rId48"/>
    <p:sldId id="348" r:id="rId49"/>
    <p:sldId id="349" r:id="rId50"/>
    <p:sldId id="350" r:id="rId51"/>
    <p:sldId id="351" r:id="rId52"/>
    <p:sldId id="352" r:id="rId53"/>
    <p:sldId id="353" r:id="rId54"/>
    <p:sldId id="354" r:id="rId55"/>
    <p:sldId id="355" r:id="rId56"/>
    <p:sldId id="356" r:id="rId57"/>
    <p:sldId id="357" r:id="rId58"/>
    <p:sldId id="358" r:id="rId59"/>
    <p:sldId id="360" r:id="rId60"/>
    <p:sldId id="363" r:id="rId61"/>
    <p:sldId id="362" r:id="rId62"/>
    <p:sldId id="364" r:id="rId63"/>
    <p:sldId id="359" r:id="rId64"/>
    <p:sldId id="332" r:id="rId65"/>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8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panose="020B0604020202020204" pitchFamily="34" charset="0"/>
                <a:cs typeface="Arial" panose="020B0604020202020204" pitchFamily="34" charset="0"/>
              </a:defRPr>
            </a:lvl1pPr>
          </a:lstStyle>
          <a:p>
            <a:pPr>
              <a:defRPr/>
            </a:pPr>
            <a:endParaRPr lang="ru-RU" altLang="ru-RU"/>
          </a:p>
        </p:txBody>
      </p:sp>
      <p:sp>
        <p:nvSpPr>
          <p:cNvPr id="368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Arial" panose="020B0604020202020204" pitchFamily="34" charset="0"/>
                <a:cs typeface="Arial" panose="020B0604020202020204" pitchFamily="34" charset="0"/>
              </a:defRPr>
            </a:lvl1pPr>
          </a:lstStyle>
          <a:p>
            <a:pPr>
              <a:defRPr/>
            </a:pPr>
            <a:fld id="{A320CD94-5796-47C4-BAA3-6CEDB4CA4D57}" type="datetimeFigureOut">
              <a:rPr lang="ru-RU" altLang="ru-RU"/>
              <a:pPr>
                <a:defRPr/>
              </a:pPr>
              <a:t>14.11.2023</a:t>
            </a:fld>
            <a:endParaRPr lang="ru-RU" altLang="ru-RU"/>
          </a:p>
        </p:txBody>
      </p:sp>
      <p:sp>
        <p:nvSpPr>
          <p:cNvPr id="624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noProof="0" smtClean="0"/>
              <a:t>Образец текста</a:t>
            </a:r>
          </a:p>
          <a:p>
            <a:pPr lvl="1"/>
            <a:r>
              <a:rPr lang="ru-RU" altLang="ru-RU" noProof="0" smtClean="0"/>
              <a:t>Второй уровень</a:t>
            </a:r>
          </a:p>
          <a:p>
            <a:pPr lvl="2"/>
            <a:r>
              <a:rPr lang="ru-RU" altLang="ru-RU" noProof="0" smtClean="0"/>
              <a:t>Третий уровень</a:t>
            </a:r>
          </a:p>
          <a:p>
            <a:pPr lvl="3"/>
            <a:r>
              <a:rPr lang="ru-RU" altLang="ru-RU" noProof="0" smtClean="0"/>
              <a:t>Четвертый уровень</a:t>
            </a:r>
          </a:p>
          <a:p>
            <a:pPr lvl="4"/>
            <a:r>
              <a:rPr lang="ru-RU" altLang="ru-RU" noProof="0" smtClean="0"/>
              <a:t>Пятый уровень</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panose="020B0604020202020204" pitchFamily="34" charset="0"/>
                <a:cs typeface="Arial" panose="020B0604020202020204" pitchFamily="34" charset="0"/>
              </a:defRPr>
            </a:lvl1pPr>
          </a:lstStyle>
          <a:p>
            <a:pPr>
              <a:defRPr/>
            </a:pPr>
            <a:endParaRPr lang="ru-RU" altLang="ru-RU"/>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43AB64E3-E71B-432F-9E70-1BF6D0FFA45C}" type="slidenum">
              <a:rPr lang="ru-RU" altLang="ru-RU"/>
              <a:pPr>
                <a:defRPr/>
              </a:pPr>
              <a:t>‹#›</a:t>
            </a:fld>
            <a:endParaRPr lang="ru-RU" altLang="ru-RU"/>
          </a:p>
        </p:txBody>
      </p:sp>
    </p:spTree>
    <p:extLst>
      <p:ext uri="{BB962C8B-B14F-4D97-AF65-F5344CB8AC3E}">
        <p14:creationId xmlns:p14="http://schemas.microsoft.com/office/powerpoint/2010/main" val="33289499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pPr eaLnBrk="1" hangingPunct="1"/>
            <a:endParaRPr lang="ru-RU" altLang="ru-RU"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pPr eaLnBrk="1" hangingPunct="1"/>
            <a:endParaRPr lang="ru-RU" altLang="ru-RU"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pPr eaLnBrk="1" hangingPunct="1"/>
            <a:endParaRPr lang="ru-RU" altLang="ru-RU"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pPr eaLnBrk="1" hangingPunct="1"/>
            <a:endParaRPr lang="ru-RU" altLang="ru-RU"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pPr eaLnBrk="1" hangingPunct="1"/>
            <a:endParaRPr lang="ru-RU" altLang="ru-RU"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p:spPr>
        <p:txBody>
          <a:bodyPr/>
          <a:lstStyle/>
          <a:p>
            <a:pPr eaLnBrk="1" hangingPunct="1"/>
            <a:endParaRPr lang="ru-RU" altLang="ru-RU"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pPr eaLnBrk="1" hangingPunct="1"/>
            <a:endParaRPr lang="ru-RU" altLang="ru-RU"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pPr eaLnBrk="1" hangingPunct="1"/>
            <a:endParaRPr lang="ru-RU" altLang="ru-RU"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ru-RU" altLang="ru-RU"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grpSp>
      </p:grpSp>
      <p:sp>
        <p:nvSpPr>
          <p:cNvPr id="3483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ru-RU" altLang="ru-RU" noProof="0" smtClean="0"/>
              <a:t>Образец заголовка</a:t>
            </a:r>
          </a:p>
        </p:txBody>
      </p:sp>
      <p:sp>
        <p:nvSpPr>
          <p:cNvPr id="34836" name="Rectangle 20"/>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ru-RU" altLang="ru-RU" noProof="0" smtClean="0"/>
              <a:t>Образец подзаголовка</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fld id="{42CB51F9-59BC-4F10-AF5C-7B76BE62FBD7}" type="datetimeFigureOut">
              <a:rPr lang="ru-RU" altLang="ru-RU"/>
              <a:pPr>
                <a:defRPr/>
              </a:pPr>
              <a:t>14.11.2023</a:t>
            </a:fld>
            <a:endParaRPr lang="ru-RU" altLang="ru-RU"/>
          </a:p>
        </p:txBody>
      </p:sp>
      <p:sp>
        <p:nvSpPr>
          <p:cNvPr id="19" name="Rectangle 17"/>
          <p:cNvSpPr>
            <a:spLocks noGrp="1" noChangeArrowheads="1"/>
          </p:cNvSpPr>
          <p:nvPr>
            <p:ph type="ftr" sz="quarter" idx="11"/>
          </p:nvPr>
        </p:nvSpPr>
        <p:spPr/>
        <p:txBody>
          <a:bodyPr/>
          <a:lstStyle>
            <a:lvl1pPr>
              <a:defRPr/>
            </a:lvl1pPr>
          </a:lstStyle>
          <a:p>
            <a:pPr>
              <a:defRPr/>
            </a:pPr>
            <a:endParaRPr lang="ru-RU" altLang="ru-RU"/>
          </a:p>
        </p:txBody>
      </p:sp>
      <p:sp>
        <p:nvSpPr>
          <p:cNvPr id="20" name="Rectangle 18"/>
          <p:cNvSpPr>
            <a:spLocks noGrp="1" noChangeArrowheads="1"/>
          </p:cNvSpPr>
          <p:nvPr>
            <p:ph type="sldNum" sz="quarter" idx="12"/>
          </p:nvPr>
        </p:nvSpPr>
        <p:spPr/>
        <p:txBody>
          <a:bodyPr/>
          <a:lstStyle>
            <a:lvl1pPr>
              <a:defRPr/>
            </a:lvl1pPr>
          </a:lstStyle>
          <a:p>
            <a:pPr>
              <a:defRPr/>
            </a:pPr>
            <a:fld id="{5469DDAF-0EEF-4823-8EAE-AF8E12FCEF50}" type="slidenum">
              <a:rPr lang="ru-RU" altLang="ru-RU"/>
              <a:pPr>
                <a:defRPr/>
              </a:pPr>
              <a:t>‹#›</a:t>
            </a:fld>
            <a:endParaRPr lang="ru-RU" altLang="ru-RU"/>
          </a:p>
        </p:txBody>
      </p:sp>
    </p:spTree>
    <p:extLst>
      <p:ext uri="{BB962C8B-B14F-4D97-AF65-F5344CB8AC3E}">
        <p14:creationId xmlns:p14="http://schemas.microsoft.com/office/powerpoint/2010/main" val="4038703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CBF378DB-337B-4977-9803-D56701C47951}"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fld id="{623E5253-5DF6-487C-97DC-58AD81A56217}" type="datetimeFigureOut">
              <a:rPr lang="ru-RU" altLang="ru-RU"/>
              <a:pPr>
                <a:defRPr/>
              </a:pPr>
              <a:t>14.11.2023</a:t>
            </a:fld>
            <a:endParaRPr lang="ru-RU" altLang="ru-RU"/>
          </a:p>
        </p:txBody>
      </p:sp>
    </p:spTree>
    <p:extLst>
      <p:ext uri="{BB962C8B-B14F-4D97-AF65-F5344CB8AC3E}">
        <p14:creationId xmlns:p14="http://schemas.microsoft.com/office/powerpoint/2010/main" val="3933785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024F7026-251B-4CBC-93DD-506626329B14}"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fld id="{DB8EC638-7635-4FDA-8D56-CC13CFE644A5}" type="datetimeFigureOut">
              <a:rPr lang="ru-RU" altLang="ru-RU"/>
              <a:pPr>
                <a:defRPr/>
              </a:pPr>
              <a:t>14.11.2023</a:t>
            </a:fld>
            <a:endParaRPr lang="ru-RU" altLang="ru-RU"/>
          </a:p>
        </p:txBody>
      </p:sp>
    </p:spTree>
    <p:extLst>
      <p:ext uri="{BB962C8B-B14F-4D97-AF65-F5344CB8AC3E}">
        <p14:creationId xmlns:p14="http://schemas.microsoft.com/office/powerpoint/2010/main" val="40242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DCF0FCB5-7DC1-4077-BC2F-3EC1C9DD47E1}"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fld id="{1EB703FA-8E4D-4658-9E6D-8470EACA6FA5}" type="datetimeFigureOut">
              <a:rPr lang="ru-RU" altLang="ru-RU"/>
              <a:pPr>
                <a:defRPr/>
              </a:pPr>
              <a:t>14.11.2023</a:t>
            </a:fld>
            <a:endParaRPr lang="ru-RU" altLang="ru-RU"/>
          </a:p>
        </p:txBody>
      </p:sp>
    </p:spTree>
    <p:extLst>
      <p:ext uri="{BB962C8B-B14F-4D97-AF65-F5344CB8AC3E}">
        <p14:creationId xmlns:p14="http://schemas.microsoft.com/office/powerpoint/2010/main" val="3879461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D59357CE-C494-4439-BB6F-73DFFC1FFB79}"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fld id="{0902824A-7748-434D-90D8-8E317C12FF3B}" type="datetimeFigureOut">
              <a:rPr lang="ru-RU" altLang="ru-RU"/>
              <a:pPr>
                <a:defRPr/>
              </a:pPr>
              <a:t>14.11.2023</a:t>
            </a:fld>
            <a:endParaRPr lang="ru-RU" altLang="ru-RU"/>
          </a:p>
        </p:txBody>
      </p:sp>
    </p:spTree>
    <p:extLst>
      <p:ext uri="{BB962C8B-B14F-4D97-AF65-F5344CB8AC3E}">
        <p14:creationId xmlns:p14="http://schemas.microsoft.com/office/powerpoint/2010/main" val="331914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p:cNvSpPr>
            <a:spLocks noGrp="1" noChangeArrowheads="1"/>
          </p:cNvSpPr>
          <p:nvPr>
            <p:ph type="sldNum" sz="quarter" idx="11"/>
          </p:nvPr>
        </p:nvSpPr>
        <p:spPr>
          <a:ln/>
        </p:spPr>
        <p:txBody>
          <a:bodyPr/>
          <a:lstStyle>
            <a:lvl1pPr>
              <a:defRPr/>
            </a:lvl1pPr>
          </a:lstStyle>
          <a:p>
            <a:pPr>
              <a:defRPr/>
            </a:pPr>
            <a:fld id="{776D3C07-6EE9-48BD-8554-85596067BCED}" type="slidenum">
              <a:rPr lang="ru-RU" altLang="ru-RU"/>
              <a:pPr>
                <a:defRPr/>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fld id="{15F52426-9073-419A-9342-B7F070BB45DA}" type="datetimeFigureOut">
              <a:rPr lang="ru-RU" altLang="ru-RU"/>
              <a:pPr>
                <a:defRPr/>
              </a:pPr>
              <a:t>14.11.2023</a:t>
            </a:fld>
            <a:endParaRPr lang="ru-RU" altLang="ru-RU"/>
          </a:p>
        </p:txBody>
      </p:sp>
    </p:spTree>
    <p:extLst>
      <p:ext uri="{BB962C8B-B14F-4D97-AF65-F5344CB8AC3E}">
        <p14:creationId xmlns:p14="http://schemas.microsoft.com/office/powerpoint/2010/main" val="4146624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8" name="Rectangle 3"/>
          <p:cNvSpPr>
            <a:spLocks noGrp="1" noChangeArrowheads="1"/>
          </p:cNvSpPr>
          <p:nvPr>
            <p:ph type="sldNum" sz="quarter" idx="11"/>
          </p:nvPr>
        </p:nvSpPr>
        <p:spPr>
          <a:ln/>
        </p:spPr>
        <p:txBody>
          <a:bodyPr/>
          <a:lstStyle>
            <a:lvl1pPr>
              <a:defRPr/>
            </a:lvl1pPr>
          </a:lstStyle>
          <a:p>
            <a:pPr>
              <a:defRPr/>
            </a:pPr>
            <a:fld id="{00FED097-FAE3-4DF8-A532-DE3126F33FF3}" type="slidenum">
              <a:rPr lang="ru-RU" altLang="ru-RU"/>
              <a:pPr>
                <a:defRPr/>
              </a:pPr>
              <a:t>‹#›</a:t>
            </a:fld>
            <a:endParaRPr lang="ru-RU" altLang="ru-RU"/>
          </a:p>
        </p:txBody>
      </p:sp>
      <p:sp>
        <p:nvSpPr>
          <p:cNvPr id="9" name="Rectangle 16"/>
          <p:cNvSpPr>
            <a:spLocks noGrp="1" noChangeArrowheads="1"/>
          </p:cNvSpPr>
          <p:nvPr>
            <p:ph type="dt" sz="half" idx="12"/>
          </p:nvPr>
        </p:nvSpPr>
        <p:spPr>
          <a:ln/>
        </p:spPr>
        <p:txBody>
          <a:bodyPr/>
          <a:lstStyle>
            <a:lvl1pPr>
              <a:defRPr/>
            </a:lvl1pPr>
          </a:lstStyle>
          <a:p>
            <a:pPr>
              <a:defRPr/>
            </a:pPr>
            <a:fld id="{5242DBC2-FC03-4599-9947-5AB1EB06F0F6}" type="datetimeFigureOut">
              <a:rPr lang="ru-RU" altLang="ru-RU"/>
              <a:pPr>
                <a:defRPr/>
              </a:pPr>
              <a:t>14.11.2023</a:t>
            </a:fld>
            <a:endParaRPr lang="ru-RU" altLang="ru-RU"/>
          </a:p>
        </p:txBody>
      </p:sp>
    </p:spTree>
    <p:extLst>
      <p:ext uri="{BB962C8B-B14F-4D97-AF65-F5344CB8AC3E}">
        <p14:creationId xmlns:p14="http://schemas.microsoft.com/office/powerpoint/2010/main" val="2878655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4" name="Rectangle 3"/>
          <p:cNvSpPr>
            <a:spLocks noGrp="1" noChangeArrowheads="1"/>
          </p:cNvSpPr>
          <p:nvPr>
            <p:ph type="sldNum" sz="quarter" idx="11"/>
          </p:nvPr>
        </p:nvSpPr>
        <p:spPr>
          <a:ln/>
        </p:spPr>
        <p:txBody>
          <a:bodyPr/>
          <a:lstStyle>
            <a:lvl1pPr>
              <a:defRPr/>
            </a:lvl1pPr>
          </a:lstStyle>
          <a:p>
            <a:pPr>
              <a:defRPr/>
            </a:pPr>
            <a:fld id="{8CBCE6BF-8C2E-4071-BF30-17C5A8A8B310}" type="slidenum">
              <a:rPr lang="ru-RU" altLang="ru-RU"/>
              <a:pPr>
                <a:defRPr/>
              </a:pPr>
              <a:t>‹#›</a:t>
            </a:fld>
            <a:endParaRPr lang="ru-RU" altLang="ru-RU"/>
          </a:p>
        </p:txBody>
      </p:sp>
      <p:sp>
        <p:nvSpPr>
          <p:cNvPr id="5" name="Rectangle 16"/>
          <p:cNvSpPr>
            <a:spLocks noGrp="1" noChangeArrowheads="1"/>
          </p:cNvSpPr>
          <p:nvPr>
            <p:ph type="dt" sz="half" idx="12"/>
          </p:nvPr>
        </p:nvSpPr>
        <p:spPr>
          <a:ln/>
        </p:spPr>
        <p:txBody>
          <a:bodyPr/>
          <a:lstStyle>
            <a:lvl1pPr>
              <a:defRPr/>
            </a:lvl1pPr>
          </a:lstStyle>
          <a:p>
            <a:pPr>
              <a:defRPr/>
            </a:pPr>
            <a:fld id="{9549E444-D63E-4549-9011-71690E76E19C}" type="datetimeFigureOut">
              <a:rPr lang="ru-RU" altLang="ru-RU"/>
              <a:pPr>
                <a:defRPr/>
              </a:pPr>
              <a:t>14.11.2023</a:t>
            </a:fld>
            <a:endParaRPr lang="ru-RU" altLang="ru-RU"/>
          </a:p>
        </p:txBody>
      </p:sp>
    </p:spTree>
    <p:extLst>
      <p:ext uri="{BB962C8B-B14F-4D97-AF65-F5344CB8AC3E}">
        <p14:creationId xmlns:p14="http://schemas.microsoft.com/office/powerpoint/2010/main" val="983226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3" name="Rectangle 3"/>
          <p:cNvSpPr>
            <a:spLocks noGrp="1" noChangeArrowheads="1"/>
          </p:cNvSpPr>
          <p:nvPr>
            <p:ph type="sldNum" sz="quarter" idx="11"/>
          </p:nvPr>
        </p:nvSpPr>
        <p:spPr>
          <a:ln/>
        </p:spPr>
        <p:txBody>
          <a:bodyPr/>
          <a:lstStyle>
            <a:lvl1pPr>
              <a:defRPr/>
            </a:lvl1pPr>
          </a:lstStyle>
          <a:p>
            <a:pPr>
              <a:defRPr/>
            </a:pPr>
            <a:fld id="{5699B783-7785-40C6-8BA2-8FCA98A5D53A}" type="slidenum">
              <a:rPr lang="ru-RU" altLang="ru-RU"/>
              <a:pPr>
                <a:defRPr/>
              </a:pPr>
              <a:t>‹#›</a:t>
            </a:fld>
            <a:endParaRPr lang="ru-RU" altLang="ru-RU"/>
          </a:p>
        </p:txBody>
      </p:sp>
      <p:sp>
        <p:nvSpPr>
          <p:cNvPr id="4" name="Rectangle 16"/>
          <p:cNvSpPr>
            <a:spLocks noGrp="1" noChangeArrowheads="1"/>
          </p:cNvSpPr>
          <p:nvPr>
            <p:ph type="dt" sz="half" idx="12"/>
          </p:nvPr>
        </p:nvSpPr>
        <p:spPr>
          <a:ln/>
        </p:spPr>
        <p:txBody>
          <a:bodyPr/>
          <a:lstStyle>
            <a:lvl1pPr>
              <a:defRPr/>
            </a:lvl1pPr>
          </a:lstStyle>
          <a:p>
            <a:pPr>
              <a:defRPr/>
            </a:pPr>
            <a:fld id="{F660B657-A526-4F50-BCB5-19B895872B8B}" type="datetimeFigureOut">
              <a:rPr lang="ru-RU" altLang="ru-RU"/>
              <a:pPr>
                <a:defRPr/>
              </a:pPr>
              <a:t>14.11.2023</a:t>
            </a:fld>
            <a:endParaRPr lang="ru-RU" altLang="ru-RU"/>
          </a:p>
        </p:txBody>
      </p:sp>
    </p:spTree>
    <p:extLst>
      <p:ext uri="{BB962C8B-B14F-4D97-AF65-F5344CB8AC3E}">
        <p14:creationId xmlns:p14="http://schemas.microsoft.com/office/powerpoint/2010/main" val="3532678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p:cNvSpPr>
            <a:spLocks noGrp="1" noChangeArrowheads="1"/>
          </p:cNvSpPr>
          <p:nvPr>
            <p:ph type="sldNum" sz="quarter" idx="11"/>
          </p:nvPr>
        </p:nvSpPr>
        <p:spPr>
          <a:ln/>
        </p:spPr>
        <p:txBody>
          <a:bodyPr/>
          <a:lstStyle>
            <a:lvl1pPr>
              <a:defRPr/>
            </a:lvl1pPr>
          </a:lstStyle>
          <a:p>
            <a:pPr>
              <a:defRPr/>
            </a:pPr>
            <a:fld id="{03063FBB-5458-471D-B522-D59CEDEE3EC2}" type="slidenum">
              <a:rPr lang="ru-RU" altLang="ru-RU"/>
              <a:pPr>
                <a:defRPr/>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fld id="{0C787766-9C9B-43A4-8576-9F7510837D5D}" type="datetimeFigureOut">
              <a:rPr lang="ru-RU" altLang="ru-RU"/>
              <a:pPr>
                <a:defRPr/>
              </a:pPr>
              <a:t>14.11.2023</a:t>
            </a:fld>
            <a:endParaRPr lang="ru-RU" altLang="ru-RU"/>
          </a:p>
        </p:txBody>
      </p:sp>
    </p:spTree>
    <p:extLst>
      <p:ext uri="{BB962C8B-B14F-4D97-AF65-F5344CB8AC3E}">
        <p14:creationId xmlns:p14="http://schemas.microsoft.com/office/powerpoint/2010/main" val="4113652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p:cNvSpPr>
            <a:spLocks noGrp="1" noChangeArrowheads="1"/>
          </p:cNvSpPr>
          <p:nvPr>
            <p:ph type="sldNum" sz="quarter" idx="11"/>
          </p:nvPr>
        </p:nvSpPr>
        <p:spPr>
          <a:ln/>
        </p:spPr>
        <p:txBody>
          <a:bodyPr/>
          <a:lstStyle>
            <a:lvl1pPr>
              <a:defRPr/>
            </a:lvl1pPr>
          </a:lstStyle>
          <a:p>
            <a:pPr>
              <a:defRPr/>
            </a:pPr>
            <a:fld id="{F586E54B-5F1D-4F87-97CB-0B906422D52A}" type="slidenum">
              <a:rPr lang="ru-RU" altLang="ru-RU"/>
              <a:pPr>
                <a:defRPr/>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fld id="{F5A9FD59-0A35-4844-AA23-61CD663DFD0E}" type="datetimeFigureOut">
              <a:rPr lang="ru-RU" altLang="ru-RU"/>
              <a:pPr>
                <a:defRPr/>
              </a:pPr>
              <a:t>14.11.2023</a:t>
            </a:fld>
            <a:endParaRPr lang="ru-RU" altLang="ru-RU"/>
          </a:p>
        </p:txBody>
      </p:sp>
    </p:spTree>
    <p:extLst>
      <p:ext uri="{BB962C8B-B14F-4D97-AF65-F5344CB8AC3E}">
        <p14:creationId xmlns:p14="http://schemas.microsoft.com/office/powerpoint/2010/main" val="115935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panose="020B0604020202020204" pitchFamily="34" charset="0"/>
                <a:cs typeface="Arial" panose="020B0604020202020204" pitchFamily="34" charset="0"/>
              </a:defRPr>
            </a:lvl1pPr>
          </a:lstStyle>
          <a:p>
            <a:pPr>
              <a:defRPr/>
            </a:pPr>
            <a:endParaRPr lang="ru-RU" altLang="ru-RU"/>
          </a:p>
        </p:txBody>
      </p:sp>
      <p:sp>
        <p:nvSpPr>
          <p:cNvPr id="33795"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AA6116DB-DABA-4E57-A607-CE733829FF42}" type="slidenum">
              <a:rPr lang="ru-RU" altLang="ru-RU"/>
              <a:pPr>
                <a:defRPr/>
              </a:pPr>
              <a:t>‹#›</a:t>
            </a:fld>
            <a:endParaRPr lang="ru-RU" altLang="ru-RU"/>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ru-RU" altLang="ru-RU" sz="2400" smtClean="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33808"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cs typeface="Arial" panose="020B0604020202020204" pitchFamily="34" charset="0"/>
              </a:defRPr>
            </a:lvl1pPr>
          </a:lstStyle>
          <a:p>
            <a:pPr>
              <a:defRPr/>
            </a:pPr>
            <a:fld id="{5FFE4BC7-6F40-4849-9311-B6808168CAD4}" type="datetimeFigureOut">
              <a:rPr lang="ru-RU" altLang="ru-RU"/>
              <a:pPr>
                <a:defRPr/>
              </a:pPr>
              <a:t>14.11.2023</a:t>
            </a:fld>
            <a:endParaRPr lang="ru-RU" altLang="ru-RU"/>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hyperlink" Target="https://habr.com/ru/companies/otus/articles/710956/" TargetMode="External"/><Relationship Id="rId2" Type="http://schemas.openxmlformats.org/officeDocument/2006/relationships/hyperlink" Target="https://www.postgresql.org/docs/current/runtime-config-replication.html" TargetMode="External"/><Relationship Id="rId1" Type="http://schemas.openxmlformats.org/officeDocument/2006/relationships/slideLayout" Target="../slideLayouts/slideLayout7.xml"/><Relationship Id="rId6" Type="http://schemas.openxmlformats.org/officeDocument/2006/relationships/hyperlink" Target="https://prudnitskiy.pro/post/2018-01-05-pgsql-replica/" TargetMode="External"/><Relationship Id="rId5" Type="http://schemas.openxmlformats.org/officeDocument/2006/relationships/hyperlink" Target="https://selectel.ru/blog/tutorials/how-to-set-up-replication-in-postgresql/?ysclid=loveycd0cl41993043" TargetMode="External"/><Relationship Id="rId4" Type="http://schemas.openxmlformats.org/officeDocument/2006/relationships/hyperlink" Target="https://sysadminium.ru/replikaciya_v_postgresql/"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www.oracle.com/technetwork/database/features/data-integration/oracle-adv-replication-twp-132415.pdf" TargetMode="External"/><Relationship Id="rId2" Type="http://schemas.openxmlformats.org/officeDocument/2006/relationships/hyperlink" Target="https://habr.com/ru/company/oleg-bunin/blog/309326/" TargetMode="External"/><Relationship Id="rId1" Type="http://schemas.openxmlformats.org/officeDocument/2006/relationships/slideLayout" Target="../slideLayouts/slideLayout2.xml"/><Relationship Id="rId6" Type="http://schemas.openxmlformats.org/officeDocument/2006/relationships/hyperlink" Target="http://citforum.ru/database/kbd96/53.shtml" TargetMode="External"/><Relationship Id="rId5" Type="http://schemas.openxmlformats.org/officeDocument/2006/relationships/hyperlink" Target="http://www.sql.ru/articles/mssql/2006/050201databasereplication.shtml" TargetMode="External"/><Relationship Id="rId4" Type="http://schemas.openxmlformats.org/officeDocument/2006/relationships/hyperlink" Target="http://citforum.ru/products/relex/made_in_russi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15816" y="2174875"/>
            <a:ext cx="5832897" cy="1470025"/>
          </a:xfrm>
        </p:spPr>
        <p:txBody>
          <a:bodyPr/>
          <a:lstStyle/>
          <a:p>
            <a:pPr algn="r" eaLnBrk="1" hangingPunct="1"/>
            <a:r>
              <a:rPr lang="ru-RU" altLang="ru-RU" sz="5400" dirty="0"/>
              <a:t>Распределенные базы </a:t>
            </a:r>
            <a:r>
              <a:rPr lang="ru-RU" altLang="ru-RU" sz="5400" dirty="0" smtClean="0"/>
              <a:t>данных</a:t>
            </a:r>
          </a:p>
        </p:txBody>
      </p:sp>
      <p:sp>
        <p:nvSpPr>
          <p:cNvPr id="3075" name="Rectangle 4"/>
          <p:cNvSpPr>
            <a:spLocks noGrp="1" noChangeArrowheads="1"/>
          </p:cNvSpPr>
          <p:nvPr>
            <p:ph type="subTitle" idx="1"/>
          </p:nvPr>
        </p:nvSpPr>
        <p:spPr/>
        <p:txBody>
          <a:bodyPr/>
          <a:lstStyle/>
          <a:p>
            <a:pPr eaLnBrk="1" hangingPunct="1"/>
            <a:r>
              <a:rPr lang="ru-RU" altLang="ru-RU" smtClean="0"/>
              <a:t>Лекция 7. </a:t>
            </a:r>
            <a:r>
              <a:rPr lang="ru-RU" altLang="ru-RU" sz="3600" dirty="0" smtClean="0"/>
              <a:t>Репликация: </a:t>
            </a:r>
            <a:r>
              <a:rPr lang="ru-RU" altLang="ru-RU" dirty="0" smtClean="0"/>
              <a:t>примеры реализации</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679450"/>
            <a:ext cx="8229600" cy="687388"/>
          </a:xfrm>
        </p:spPr>
        <p:txBody>
          <a:bodyPr/>
          <a:lstStyle/>
          <a:p>
            <a:pPr eaLnBrk="1" hangingPunct="1"/>
            <a:r>
              <a:rPr lang="ru-RU" altLang="ru-RU" sz="3700" smtClean="0">
                <a:latin typeface="Times New Roman" pitchFamily="18" charset="0"/>
              </a:rPr>
              <a:t>Моментальные снимки в </a:t>
            </a:r>
            <a:r>
              <a:rPr lang="en-US" altLang="ru-RU" sz="3700" smtClean="0">
                <a:latin typeface="Times New Roman" pitchFamily="18" charset="0"/>
              </a:rPr>
              <a:t>Oracle</a:t>
            </a:r>
            <a:endParaRPr lang="ru-RU" altLang="ru-RU" sz="3700" smtClean="0">
              <a:latin typeface="Times New Roman" pitchFamily="18" charset="0"/>
            </a:endParaRPr>
          </a:p>
        </p:txBody>
      </p:sp>
      <p:sp>
        <p:nvSpPr>
          <p:cNvPr id="15363" name="Text Box 3"/>
          <p:cNvSpPr txBox="1">
            <a:spLocks noChangeArrowheads="1"/>
          </p:cNvSpPr>
          <p:nvPr/>
        </p:nvSpPr>
        <p:spPr bwMode="auto">
          <a:xfrm>
            <a:off x="684213" y="1412875"/>
            <a:ext cx="8280400"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eaLnBrk="1" hangingPunct="1"/>
            <a:r>
              <a:rPr kumimoji="1" lang="ru-RU" altLang="ru-RU" sz="2000" b="1" dirty="0">
                <a:solidFill>
                  <a:srgbClr val="0D0D11"/>
                </a:solidFill>
                <a:latin typeface="Times New Roman" pitchFamily="18" charset="0"/>
              </a:rPr>
              <a:t>Примеры:</a:t>
            </a:r>
          </a:p>
          <a:p>
            <a:pPr eaLnBrk="1" hangingPunct="1"/>
            <a:r>
              <a:rPr kumimoji="1" lang="ru-RU" altLang="ru-RU" sz="2000" dirty="0">
                <a:solidFill>
                  <a:srgbClr val="0D0D11"/>
                </a:solidFill>
                <a:latin typeface="Times New Roman" pitchFamily="18" charset="0"/>
              </a:rPr>
              <a:t>Моментальный снимок, основой которого является запрос</a:t>
            </a:r>
            <a:endParaRPr kumimoji="1" lang="en-US" altLang="ru-RU" sz="2000" dirty="0">
              <a:solidFill>
                <a:srgbClr val="0D0D11"/>
              </a:solidFill>
              <a:latin typeface="Times New Roman" pitchFamily="18" charset="0"/>
            </a:endParaRPr>
          </a:p>
          <a:p>
            <a:pPr eaLnBrk="1" hangingPunct="1"/>
            <a:r>
              <a:rPr kumimoji="1" lang="ru-RU" altLang="ru-RU" sz="2000" dirty="0">
                <a:solidFill>
                  <a:srgbClr val="0D0D11"/>
                </a:solidFill>
                <a:latin typeface="Times New Roman" pitchFamily="18" charset="0"/>
              </a:rPr>
              <a:t>	</a:t>
            </a:r>
            <a:r>
              <a:rPr kumimoji="1" lang="en-US" altLang="ru-RU" sz="2000" b="1" dirty="0">
                <a:solidFill>
                  <a:srgbClr val="0D0D11"/>
                </a:solidFill>
                <a:latin typeface="Times New Roman" pitchFamily="18" charset="0"/>
              </a:rPr>
              <a:t>select * from </a:t>
            </a:r>
            <a:r>
              <a:rPr kumimoji="1" lang="en-US" altLang="ru-RU" sz="2000" b="1" dirty="0" err="1">
                <a:solidFill>
                  <a:srgbClr val="0D0D11"/>
                </a:solidFill>
                <a:latin typeface="Times New Roman" pitchFamily="18" charset="0"/>
              </a:rPr>
              <a:t>employee@hr_link</a:t>
            </a:r>
            <a:r>
              <a:rPr kumimoji="1" lang="en-US" altLang="ru-RU" sz="2000" dirty="0">
                <a:solidFill>
                  <a:srgbClr val="0D0D11"/>
                </a:solidFill>
                <a:latin typeface="Times New Roman" pitchFamily="18" charset="0"/>
              </a:rPr>
              <a:t>;</a:t>
            </a:r>
            <a:endParaRPr kumimoji="1" lang="ru-RU" altLang="ru-RU" sz="2000" dirty="0">
              <a:solidFill>
                <a:srgbClr val="0D0D11"/>
              </a:solidFill>
              <a:latin typeface="Times New Roman" pitchFamily="18" charset="0"/>
            </a:endParaRPr>
          </a:p>
          <a:p>
            <a:pPr eaLnBrk="1" hangingPunct="1"/>
            <a:r>
              <a:rPr kumimoji="1" lang="ru-RU" altLang="ru-RU" sz="2000" dirty="0">
                <a:solidFill>
                  <a:srgbClr val="0D0D11"/>
                </a:solidFill>
                <a:latin typeface="Times New Roman" pitchFamily="18" charset="0"/>
              </a:rPr>
              <a:t>является простым.</a:t>
            </a:r>
          </a:p>
          <a:p>
            <a:pPr eaLnBrk="1" hangingPunct="1"/>
            <a:r>
              <a:rPr kumimoji="1" lang="ru-RU" altLang="ru-RU" sz="2000" dirty="0">
                <a:solidFill>
                  <a:srgbClr val="0D0D11"/>
                </a:solidFill>
                <a:latin typeface="Times New Roman" pitchFamily="18" charset="0"/>
              </a:rPr>
              <a:t>Моментальный снимок, основанный на запросе</a:t>
            </a:r>
            <a:endParaRPr kumimoji="1" lang="en-US" altLang="ru-RU" sz="2000" dirty="0">
              <a:solidFill>
                <a:srgbClr val="0D0D11"/>
              </a:solidFill>
              <a:latin typeface="Times New Roman" pitchFamily="18" charset="0"/>
            </a:endParaRPr>
          </a:p>
          <a:p>
            <a:pPr eaLnBrk="1" hangingPunct="1"/>
            <a:r>
              <a:rPr kumimoji="1" lang="ru-RU" altLang="ru-RU" sz="2000" dirty="0">
                <a:solidFill>
                  <a:srgbClr val="0D0D11"/>
                </a:solidFill>
                <a:latin typeface="Times New Roman" pitchFamily="18" charset="0"/>
              </a:rPr>
              <a:t>	</a:t>
            </a:r>
            <a:r>
              <a:rPr kumimoji="1" lang="en-US" altLang="ru-RU" sz="2000" b="1" dirty="0">
                <a:solidFill>
                  <a:srgbClr val="0D0D11"/>
                </a:solidFill>
                <a:latin typeface="Times New Roman" pitchFamily="18" charset="0"/>
              </a:rPr>
              <a:t>select </a:t>
            </a:r>
            <a:r>
              <a:rPr kumimoji="1" lang="en-US" altLang="ru-RU" sz="2000" b="1" dirty="0" err="1">
                <a:solidFill>
                  <a:srgbClr val="0D0D11"/>
                </a:solidFill>
                <a:latin typeface="Times New Roman" pitchFamily="18" charset="0"/>
              </a:rPr>
              <a:t>dept</a:t>
            </a:r>
            <a:r>
              <a:rPr kumimoji="1" lang="en-US" altLang="ru-RU" sz="2000" b="1" dirty="0">
                <a:solidFill>
                  <a:srgbClr val="0D0D11"/>
                </a:solidFill>
                <a:latin typeface="Times New Roman" pitchFamily="18" charset="0"/>
              </a:rPr>
              <a:t>, max(salary)</a:t>
            </a:r>
          </a:p>
          <a:p>
            <a:pPr eaLnBrk="1" hangingPunct="1"/>
            <a:r>
              <a:rPr kumimoji="1" lang="ru-RU" altLang="ru-RU" sz="2000" b="1" dirty="0">
                <a:solidFill>
                  <a:srgbClr val="0D0D11"/>
                </a:solidFill>
                <a:latin typeface="Times New Roman" pitchFamily="18" charset="0"/>
              </a:rPr>
              <a:t>		</a:t>
            </a:r>
            <a:r>
              <a:rPr kumimoji="1" lang="en-US" altLang="ru-RU" sz="2000" b="1" dirty="0">
                <a:solidFill>
                  <a:srgbClr val="0D0D11"/>
                </a:solidFill>
                <a:latin typeface="Times New Roman" pitchFamily="18" charset="0"/>
              </a:rPr>
              <a:t>from </a:t>
            </a:r>
            <a:r>
              <a:rPr kumimoji="1" lang="en-US" altLang="ru-RU" sz="2000" b="1" dirty="0" err="1">
                <a:solidFill>
                  <a:srgbClr val="0D0D11"/>
                </a:solidFill>
                <a:latin typeface="Times New Roman" pitchFamily="18" charset="0"/>
              </a:rPr>
              <a:t>employee@hr_link</a:t>
            </a:r>
            <a:endParaRPr kumimoji="1" lang="en-US" altLang="ru-RU" sz="2000" b="1" dirty="0">
              <a:solidFill>
                <a:srgbClr val="0D0D11"/>
              </a:solidFill>
              <a:latin typeface="Times New Roman" pitchFamily="18" charset="0"/>
            </a:endParaRPr>
          </a:p>
          <a:p>
            <a:pPr eaLnBrk="1" hangingPunct="1"/>
            <a:r>
              <a:rPr kumimoji="1" lang="ru-RU" altLang="ru-RU" sz="2000" b="1" dirty="0">
                <a:solidFill>
                  <a:srgbClr val="0D0D11"/>
                </a:solidFill>
                <a:latin typeface="Times New Roman" pitchFamily="18" charset="0"/>
              </a:rPr>
              <a:t>		</a:t>
            </a:r>
            <a:r>
              <a:rPr kumimoji="1" lang="en-US" altLang="ru-RU" sz="2000" b="1" dirty="0">
                <a:solidFill>
                  <a:srgbClr val="0D0D11"/>
                </a:solidFill>
                <a:latin typeface="Times New Roman" pitchFamily="18" charset="0"/>
              </a:rPr>
              <a:t>group by </a:t>
            </a:r>
            <a:r>
              <a:rPr kumimoji="1" lang="en-US" altLang="ru-RU" sz="2000" b="1" dirty="0" err="1">
                <a:solidFill>
                  <a:srgbClr val="0D0D11"/>
                </a:solidFill>
                <a:latin typeface="Times New Roman" pitchFamily="18" charset="0"/>
              </a:rPr>
              <a:t>dept</a:t>
            </a:r>
            <a:r>
              <a:rPr kumimoji="1" lang="en-US" altLang="ru-RU" sz="2000" b="1" dirty="0">
                <a:solidFill>
                  <a:srgbClr val="0D0D11"/>
                </a:solidFill>
                <a:latin typeface="Times New Roman" pitchFamily="18" charset="0"/>
              </a:rPr>
              <a:t>;</a:t>
            </a:r>
            <a:endParaRPr kumimoji="1" lang="ru-RU" altLang="ru-RU" sz="2000" b="1" dirty="0">
              <a:solidFill>
                <a:srgbClr val="0D0D11"/>
              </a:solidFill>
              <a:latin typeface="Times New Roman" pitchFamily="18" charset="0"/>
            </a:endParaRPr>
          </a:p>
          <a:p>
            <a:pPr eaLnBrk="1" hangingPunct="1"/>
            <a:r>
              <a:rPr kumimoji="1" lang="ru-RU" altLang="ru-RU" sz="2000" dirty="0">
                <a:solidFill>
                  <a:srgbClr val="0D0D11"/>
                </a:solidFill>
                <a:latin typeface="Times New Roman" pitchFamily="18" charset="0"/>
              </a:rPr>
              <a:t>сложный, так как в нем используются функции группирования.</a:t>
            </a:r>
          </a:p>
          <a:p>
            <a:pPr eaLnBrk="1" hangingPunct="1"/>
            <a:endParaRPr kumimoji="1" lang="ru-RU" altLang="ru-RU" sz="2000" dirty="0">
              <a:solidFill>
                <a:srgbClr val="0D0D11"/>
              </a:solidFill>
              <a:latin typeface="Times New Roman" pitchFamily="18" charset="0"/>
            </a:endParaRPr>
          </a:p>
          <a:p>
            <a:pPr eaLnBrk="1" hangingPunct="1"/>
            <a:r>
              <a:rPr kumimoji="1" lang="ru-RU" altLang="ru-RU" sz="2000" dirty="0">
                <a:solidFill>
                  <a:srgbClr val="0D0D11"/>
                </a:solidFill>
                <a:latin typeface="Times New Roman" pitchFamily="18" charset="0"/>
              </a:rPr>
              <a:t>С помощью моментального снимка в локальной базе данных будет создано несколько объектов, поэтому пользователь, создающий моментальный снимок, должен иметь привилегии CREATE TABLE, CREATE VIEW и CREATE INDEX.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36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36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36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5363">
                                            <p:txEl>
                                              <p:pRg st="10" end="10"/>
                                            </p:txEl>
                                          </p:spTgt>
                                        </p:tgtEl>
                                        <p:attrNameLst>
                                          <p:attrName>style.visibility</p:attrName>
                                        </p:attrNameLst>
                                      </p:cBhvr>
                                      <p:to>
                                        <p:strVal val="visible"/>
                                      </p:to>
                                    </p:set>
                                    <p:animEffect transition="in" filter="fade">
                                      <p:cBhvr>
                                        <p:cTn id="19" dur="500"/>
                                        <p:tgtEl>
                                          <p:spTgt spid="1536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754063"/>
            <a:ext cx="8229600" cy="687387"/>
          </a:xfrm>
        </p:spPr>
        <p:txBody>
          <a:bodyPr/>
          <a:lstStyle/>
          <a:p>
            <a:pPr eaLnBrk="1" hangingPunct="1"/>
            <a:r>
              <a:rPr lang="ru-RU" altLang="ru-RU" sz="3700" smtClean="0">
                <a:latin typeface="Times New Roman" pitchFamily="18" charset="0"/>
              </a:rPr>
              <a:t>Моментальные снимки в </a:t>
            </a:r>
            <a:r>
              <a:rPr lang="en-US" altLang="ru-RU" sz="3700" smtClean="0">
                <a:latin typeface="Times New Roman" pitchFamily="18" charset="0"/>
              </a:rPr>
              <a:t>Oracle</a:t>
            </a:r>
            <a:endParaRPr lang="ru-RU" altLang="ru-RU" sz="3700" smtClean="0">
              <a:latin typeface="Times New Roman" pitchFamily="18" charset="0"/>
            </a:endParaRPr>
          </a:p>
        </p:txBody>
      </p:sp>
      <p:sp>
        <p:nvSpPr>
          <p:cNvPr id="16387" name="Text Box 3"/>
          <p:cNvSpPr txBox="1">
            <a:spLocks noChangeArrowheads="1"/>
          </p:cNvSpPr>
          <p:nvPr/>
        </p:nvSpPr>
        <p:spPr bwMode="auto">
          <a:xfrm>
            <a:off x="1260475" y="1412875"/>
            <a:ext cx="7632700" cy="448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eaLnBrk="1" hangingPunct="1">
              <a:spcAft>
                <a:spcPct val="40000"/>
              </a:spcAft>
            </a:pPr>
            <a:r>
              <a:rPr kumimoji="1" lang="ru-RU" altLang="ru-RU" sz="2000" u="sng">
                <a:solidFill>
                  <a:srgbClr val="0D0D11"/>
                </a:solidFill>
                <a:latin typeface="Times New Roman" pitchFamily="18" charset="0"/>
              </a:rPr>
              <a:t>Синтаксис создания моментального снимка:</a:t>
            </a:r>
          </a:p>
          <a:p>
            <a:pPr eaLnBrk="1" hangingPunct="1"/>
            <a:r>
              <a:rPr kumimoji="1" lang="ru-RU" altLang="ru-RU" sz="2000">
                <a:solidFill>
                  <a:srgbClr val="0D0D11"/>
                </a:solidFill>
                <a:latin typeface="Times New Roman" pitchFamily="18" charset="0"/>
              </a:rPr>
              <a:t>create snapshot [</a:t>
            </a:r>
            <a:r>
              <a:rPr kumimoji="1" lang="ru-RU" altLang="ru-RU" sz="2000" i="1">
                <a:solidFill>
                  <a:srgbClr val="0D0D11"/>
                </a:solidFill>
                <a:latin typeface="Times New Roman" pitchFamily="18" charset="0"/>
              </a:rPr>
              <a:t>имя_схемы</a:t>
            </a:r>
            <a:r>
              <a:rPr kumimoji="1" lang="ru-RU" altLang="ru-RU" sz="2000">
                <a:solidFill>
                  <a:srgbClr val="0D0D11"/>
                </a:solidFill>
                <a:latin typeface="Times New Roman" pitchFamily="18" charset="0"/>
              </a:rPr>
              <a:t>.]</a:t>
            </a:r>
            <a:r>
              <a:rPr kumimoji="1" lang="ru-RU" altLang="ru-RU" sz="2000" i="1">
                <a:solidFill>
                  <a:srgbClr val="0D0D11"/>
                </a:solidFill>
                <a:latin typeface="Times New Roman" pitchFamily="18" charset="0"/>
              </a:rPr>
              <a:t>имя_снимка</a:t>
            </a:r>
          </a:p>
          <a:p>
            <a:pPr eaLnBrk="1" hangingPunct="1"/>
            <a:r>
              <a:rPr kumimoji="1" lang="ru-RU" altLang="ru-RU" sz="2000">
                <a:solidFill>
                  <a:srgbClr val="0D0D11"/>
                </a:solidFill>
                <a:latin typeface="Times New Roman" pitchFamily="18" charset="0"/>
              </a:rPr>
              <a:t>	[ { </a:t>
            </a:r>
            <a:r>
              <a:rPr kumimoji="1" lang="en-US" altLang="ru-RU" sz="2000">
                <a:solidFill>
                  <a:srgbClr val="0D0D11"/>
                </a:solidFill>
                <a:latin typeface="Times New Roman" pitchFamily="18" charset="0"/>
              </a:rPr>
              <a:t>pctfree</a:t>
            </a:r>
            <a:r>
              <a:rPr kumimoji="1" lang="ru-RU" altLang="ru-RU" sz="2000">
                <a:solidFill>
                  <a:srgbClr val="0D0D11"/>
                </a:solidFill>
                <a:latin typeface="Times New Roman" pitchFamily="18" charset="0"/>
              </a:rPr>
              <a:t> </a:t>
            </a:r>
            <a:r>
              <a:rPr kumimoji="1" lang="ru-RU" altLang="ru-RU" sz="2000" i="1">
                <a:solidFill>
                  <a:srgbClr val="0D0D11"/>
                </a:solidFill>
                <a:latin typeface="Times New Roman" pitchFamily="18" charset="0"/>
              </a:rPr>
              <a:t>целое</a:t>
            </a:r>
            <a:r>
              <a:rPr kumimoji="1" lang="ru-RU" altLang="ru-RU" sz="2000">
                <a:solidFill>
                  <a:srgbClr val="0D0D11"/>
                </a:solidFill>
                <a:latin typeface="Times New Roman" pitchFamily="18" charset="0"/>
              </a:rPr>
              <a:t> | </a:t>
            </a:r>
            <a:r>
              <a:rPr kumimoji="1" lang="en-US" altLang="ru-RU" sz="2000">
                <a:solidFill>
                  <a:srgbClr val="0D0D11"/>
                </a:solidFill>
                <a:latin typeface="Times New Roman" pitchFamily="18" charset="0"/>
              </a:rPr>
              <a:t>pctused</a:t>
            </a:r>
            <a:r>
              <a:rPr kumimoji="1" lang="ru-RU" altLang="ru-RU" sz="2000">
                <a:solidFill>
                  <a:srgbClr val="0D0D11"/>
                </a:solidFill>
                <a:latin typeface="Times New Roman" pitchFamily="18" charset="0"/>
              </a:rPr>
              <a:t> </a:t>
            </a:r>
            <a:r>
              <a:rPr kumimoji="1" lang="ru-RU" altLang="ru-RU" sz="2000" i="1">
                <a:solidFill>
                  <a:srgbClr val="0D0D11"/>
                </a:solidFill>
                <a:latin typeface="Times New Roman" pitchFamily="18" charset="0"/>
              </a:rPr>
              <a:t>целое</a:t>
            </a:r>
            <a:r>
              <a:rPr kumimoji="1" lang="ru-RU" altLang="ru-RU" sz="2000">
                <a:solidFill>
                  <a:srgbClr val="0D0D11"/>
                </a:solidFill>
                <a:latin typeface="Times New Roman" pitchFamily="18" charset="0"/>
              </a:rPr>
              <a:t> | </a:t>
            </a:r>
            <a:r>
              <a:rPr kumimoji="1" lang="en-US" altLang="ru-RU" sz="2000">
                <a:solidFill>
                  <a:srgbClr val="0D0D11"/>
                </a:solidFill>
                <a:latin typeface="Times New Roman" pitchFamily="18" charset="0"/>
              </a:rPr>
              <a:t>initrans</a:t>
            </a:r>
            <a:r>
              <a:rPr kumimoji="1" lang="ru-RU" altLang="ru-RU" sz="2000">
                <a:solidFill>
                  <a:srgbClr val="0D0D11"/>
                </a:solidFill>
                <a:latin typeface="Times New Roman" pitchFamily="18" charset="0"/>
              </a:rPr>
              <a:t> </a:t>
            </a:r>
            <a:r>
              <a:rPr kumimoji="1" lang="ru-RU" altLang="ru-RU" sz="2000" i="1">
                <a:solidFill>
                  <a:srgbClr val="0D0D11"/>
                </a:solidFill>
                <a:latin typeface="Times New Roman" pitchFamily="18" charset="0"/>
              </a:rPr>
              <a:t>целое</a:t>
            </a:r>
            <a:r>
              <a:rPr kumimoji="1" lang="ru-RU" altLang="ru-RU" sz="2000">
                <a:solidFill>
                  <a:srgbClr val="0D0D11"/>
                </a:solidFill>
                <a:latin typeface="Times New Roman" pitchFamily="18" charset="0"/>
              </a:rPr>
              <a:t> |</a:t>
            </a:r>
            <a:endParaRPr kumimoji="1" lang="en-US" altLang="ru-RU" sz="2000">
              <a:solidFill>
                <a:srgbClr val="0D0D11"/>
              </a:solidFill>
              <a:latin typeface="Times New Roman" pitchFamily="18" charset="0"/>
            </a:endParaRPr>
          </a:p>
          <a:p>
            <a:pPr eaLnBrk="1" hangingPunct="1"/>
            <a:r>
              <a:rPr kumimoji="1" lang="ru-RU" altLang="ru-RU" sz="2000">
                <a:solidFill>
                  <a:srgbClr val="0D0D11"/>
                </a:solidFill>
                <a:latin typeface="Times New Roman" pitchFamily="18" charset="0"/>
              </a:rPr>
              <a:t>		</a:t>
            </a:r>
            <a:r>
              <a:rPr kumimoji="1" lang="en-US" altLang="ru-RU" sz="2000">
                <a:solidFill>
                  <a:srgbClr val="0D0D11"/>
                </a:solidFill>
                <a:latin typeface="Times New Roman" pitchFamily="18" charset="0"/>
              </a:rPr>
              <a:t>maxtrans</a:t>
            </a:r>
            <a:r>
              <a:rPr kumimoji="1" lang="ru-RU" altLang="ru-RU" sz="2000">
                <a:solidFill>
                  <a:srgbClr val="0D0D11"/>
                </a:solidFill>
                <a:latin typeface="Times New Roman" pitchFamily="18" charset="0"/>
              </a:rPr>
              <a:t> </a:t>
            </a:r>
            <a:r>
              <a:rPr kumimoji="1" lang="ru-RU" altLang="ru-RU" sz="2000" i="1">
                <a:solidFill>
                  <a:srgbClr val="0D0D11"/>
                </a:solidFill>
                <a:latin typeface="Times New Roman" pitchFamily="18" charset="0"/>
              </a:rPr>
              <a:t>целое</a:t>
            </a:r>
            <a:r>
              <a:rPr kumimoji="1" lang="ru-RU" altLang="ru-RU" sz="2000">
                <a:solidFill>
                  <a:srgbClr val="0D0D11"/>
                </a:solidFill>
                <a:latin typeface="Times New Roman" pitchFamily="18" charset="0"/>
              </a:rPr>
              <a:t> | </a:t>
            </a:r>
            <a:r>
              <a:rPr kumimoji="1" lang="en-US" altLang="ru-RU" sz="2000">
                <a:solidFill>
                  <a:srgbClr val="0D0D11"/>
                </a:solidFill>
                <a:latin typeface="Times New Roman" pitchFamily="18" charset="0"/>
              </a:rPr>
              <a:t>tablespace</a:t>
            </a:r>
            <a:r>
              <a:rPr kumimoji="1" lang="ru-RU" altLang="ru-RU" sz="2000">
                <a:solidFill>
                  <a:srgbClr val="0D0D11"/>
                </a:solidFill>
                <a:latin typeface="Times New Roman" pitchFamily="18" charset="0"/>
              </a:rPr>
              <a:t> </a:t>
            </a:r>
            <a:r>
              <a:rPr kumimoji="1" lang="ru-RU" altLang="ru-RU" sz="2000" i="1">
                <a:solidFill>
                  <a:srgbClr val="0D0D11"/>
                </a:solidFill>
                <a:latin typeface="Times New Roman" pitchFamily="18" charset="0"/>
              </a:rPr>
              <a:t>имя_табличной_области</a:t>
            </a:r>
            <a:r>
              <a:rPr kumimoji="1" lang="ru-RU" altLang="ru-RU" sz="2000">
                <a:solidFill>
                  <a:srgbClr val="0D0D11"/>
                </a:solidFill>
                <a:latin typeface="Times New Roman" pitchFamily="18" charset="0"/>
              </a:rPr>
              <a:t> |</a:t>
            </a:r>
            <a:endParaRPr kumimoji="1" lang="en-US" altLang="ru-RU" sz="2000">
              <a:solidFill>
                <a:srgbClr val="0D0D11"/>
              </a:solidFill>
              <a:latin typeface="Times New Roman" pitchFamily="18" charset="0"/>
            </a:endParaRPr>
          </a:p>
          <a:p>
            <a:pPr eaLnBrk="1" hangingPunct="1"/>
            <a:r>
              <a:rPr kumimoji="1" lang="ru-RU" altLang="ru-RU" sz="2000">
                <a:solidFill>
                  <a:srgbClr val="0D0D11"/>
                </a:solidFill>
                <a:latin typeface="Times New Roman" pitchFamily="18" charset="0"/>
              </a:rPr>
              <a:t>		</a:t>
            </a:r>
            <a:r>
              <a:rPr kumimoji="1" lang="en-US" altLang="ru-RU" sz="2000">
                <a:solidFill>
                  <a:srgbClr val="0D0D11"/>
                </a:solidFill>
                <a:latin typeface="Times New Roman" pitchFamily="18" charset="0"/>
              </a:rPr>
              <a:t>storage</a:t>
            </a:r>
            <a:r>
              <a:rPr kumimoji="1" lang="ru-RU" altLang="ru-RU" sz="2000">
                <a:solidFill>
                  <a:srgbClr val="0D0D11"/>
                </a:solidFill>
                <a:latin typeface="Times New Roman" pitchFamily="18" charset="0"/>
              </a:rPr>
              <a:t> </a:t>
            </a:r>
            <a:r>
              <a:rPr kumimoji="1" lang="ru-RU" altLang="ru-RU" sz="2000" i="1">
                <a:solidFill>
                  <a:srgbClr val="0D0D11"/>
                </a:solidFill>
                <a:latin typeface="Times New Roman" pitchFamily="18" charset="0"/>
              </a:rPr>
              <a:t>размер_памяти</a:t>
            </a:r>
            <a:r>
              <a:rPr kumimoji="1" lang="ru-RU" altLang="ru-RU" sz="2000">
                <a:solidFill>
                  <a:srgbClr val="0D0D11"/>
                </a:solidFill>
                <a:latin typeface="Times New Roman" pitchFamily="18" charset="0"/>
              </a:rPr>
              <a:t> }]</a:t>
            </a:r>
          </a:p>
          <a:p>
            <a:pPr eaLnBrk="1" hangingPunct="1"/>
            <a:r>
              <a:rPr kumimoji="1" lang="ru-RU" altLang="ru-RU" sz="2000">
                <a:solidFill>
                  <a:srgbClr val="0D0D11"/>
                </a:solidFill>
                <a:latin typeface="Times New Roman" pitchFamily="18" charset="0"/>
              </a:rPr>
              <a:t>	[ </a:t>
            </a:r>
            <a:r>
              <a:rPr kumimoji="1" lang="en-US" altLang="ru-RU" sz="2000">
                <a:solidFill>
                  <a:srgbClr val="0D0D11"/>
                </a:solidFill>
                <a:latin typeface="Times New Roman" pitchFamily="18" charset="0"/>
              </a:rPr>
              <a:t>cluster</a:t>
            </a:r>
            <a:r>
              <a:rPr kumimoji="1" lang="ru-RU" altLang="ru-RU" sz="2000">
                <a:solidFill>
                  <a:srgbClr val="0D0D11"/>
                </a:solidFill>
                <a:latin typeface="Times New Roman" pitchFamily="18" charset="0"/>
              </a:rPr>
              <a:t> </a:t>
            </a:r>
            <a:r>
              <a:rPr kumimoji="1" lang="ru-RU" altLang="ru-RU" sz="2000" i="1">
                <a:solidFill>
                  <a:srgbClr val="0D0D11"/>
                </a:solidFill>
                <a:latin typeface="Times New Roman" pitchFamily="18" charset="0"/>
              </a:rPr>
              <a:t>имя_кластера</a:t>
            </a:r>
            <a:r>
              <a:rPr kumimoji="1" lang="ru-RU" altLang="ru-RU" sz="2000">
                <a:solidFill>
                  <a:srgbClr val="0D0D11"/>
                </a:solidFill>
                <a:latin typeface="Times New Roman" pitchFamily="18" charset="0"/>
              </a:rPr>
              <a:t> (</a:t>
            </a:r>
            <a:r>
              <a:rPr kumimoji="1" lang="ru-RU" altLang="ru-RU" sz="2000" i="1">
                <a:solidFill>
                  <a:srgbClr val="0D0D11"/>
                </a:solidFill>
                <a:latin typeface="Times New Roman" pitchFamily="18" charset="0"/>
              </a:rPr>
              <a:t>имя_столбца</a:t>
            </a:r>
            <a:r>
              <a:rPr kumimoji="1" lang="ru-RU" altLang="ru-RU" sz="2000">
                <a:solidFill>
                  <a:srgbClr val="0D0D11"/>
                </a:solidFill>
                <a:latin typeface="Times New Roman" pitchFamily="18" charset="0"/>
              </a:rPr>
              <a:t>[,…]) ]</a:t>
            </a:r>
          </a:p>
          <a:p>
            <a:pPr eaLnBrk="1" hangingPunct="1"/>
            <a:r>
              <a:rPr kumimoji="1" lang="ru-RU" altLang="ru-RU" sz="2000">
                <a:solidFill>
                  <a:srgbClr val="0D0D11"/>
                </a:solidFill>
                <a:latin typeface="Times New Roman" pitchFamily="18" charset="0"/>
              </a:rPr>
              <a:t>	[ </a:t>
            </a:r>
            <a:r>
              <a:rPr kumimoji="1" lang="en-US" altLang="ru-RU" sz="2000">
                <a:solidFill>
                  <a:srgbClr val="0D0D11"/>
                </a:solidFill>
                <a:latin typeface="Times New Roman" pitchFamily="18" charset="0"/>
              </a:rPr>
              <a:t>using index</a:t>
            </a:r>
            <a:r>
              <a:rPr kumimoji="1" lang="ru-RU" altLang="ru-RU" sz="2000">
                <a:solidFill>
                  <a:srgbClr val="0D0D11"/>
                </a:solidFill>
                <a:latin typeface="Times New Roman" pitchFamily="18" charset="0"/>
              </a:rPr>
              <a:t> ]</a:t>
            </a:r>
          </a:p>
          <a:p>
            <a:pPr eaLnBrk="1" hangingPunct="1"/>
            <a:r>
              <a:rPr kumimoji="1" lang="ru-RU" altLang="ru-RU" sz="2000">
                <a:solidFill>
                  <a:srgbClr val="0D0D11"/>
                </a:solidFill>
                <a:latin typeface="Times New Roman" pitchFamily="18" charset="0"/>
              </a:rPr>
              <a:t>	[ { </a:t>
            </a:r>
            <a:r>
              <a:rPr kumimoji="1" lang="en-US" altLang="ru-RU" sz="2000">
                <a:solidFill>
                  <a:srgbClr val="0D0D11"/>
                </a:solidFill>
                <a:latin typeface="Times New Roman" pitchFamily="18" charset="0"/>
              </a:rPr>
              <a:t>pctfree</a:t>
            </a:r>
            <a:r>
              <a:rPr kumimoji="1" lang="ru-RU" altLang="ru-RU" sz="2000">
                <a:solidFill>
                  <a:srgbClr val="0D0D11"/>
                </a:solidFill>
                <a:latin typeface="Times New Roman" pitchFamily="18" charset="0"/>
              </a:rPr>
              <a:t> </a:t>
            </a:r>
            <a:r>
              <a:rPr kumimoji="1" lang="ru-RU" altLang="ru-RU" sz="2000" i="1">
                <a:solidFill>
                  <a:srgbClr val="0D0D11"/>
                </a:solidFill>
                <a:latin typeface="Times New Roman" pitchFamily="18" charset="0"/>
              </a:rPr>
              <a:t>целое</a:t>
            </a:r>
            <a:r>
              <a:rPr kumimoji="1" lang="ru-RU" altLang="ru-RU" sz="2000">
                <a:solidFill>
                  <a:srgbClr val="0D0D11"/>
                </a:solidFill>
                <a:latin typeface="Times New Roman" pitchFamily="18" charset="0"/>
              </a:rPr>
              <a:t> | </a:t>
            </a:r>
            <a:r>
              <a:rPr kumimoji="1" lang="en-US" altLang="ru-RU" sz="2000">
                <a:solidFill>
                  <a:srgbClr val="0D0D11"/>
                </a:solidFill>
                <a:latin typeface="Times New Roman" pitchFamily="18" charset="0"/>
              </a:rPr>
              <a:t>pctused</a:t>
            </a:r>
            <a:r>
              <a:rPr kumimoji="1" lang="ru-RU" altLang="ru-RU" sz="2000">
                <a:solidFill>
                  <a:srgbClr val="0D0D11"/>
                </a:solidFill>
                <a:latin typeface="Times New Roman" pitchFamily="18" charset="0"/>
              </a:rPr>
              <a:t> </a:t>
            </a:r>
            <a:r>
              <a:rPr kumimoji="1" lang="ru-RU" altLang="ru-RU" sz="2000" i="1">
                <a:solidFill>
                  <a:srgbClr val="0D0D11"/>
                </a:solidFill>
                <a:latin typeface="Times New Roman" pitchFamily="18" charset="0"/>
              </a:rPr>
              <a:t>целое</a:t>
            </a:r>
            <a:r>
              <a:rPr kumimoji="1" lang="ru-RU" altLang="ru-RU" sz="2000">
                <a:solidFill>
                  <a:srgbClr val="0D0D11"/>
                </a:solidFill>
                <a:latin typeface="Times New Roman" pitchFamily="18" charset="0"/>
              </a:rPr>
              <a:t> | </a:t>
            </a:r>
            <a:r>
              <a:rPr kumimoji="1" lang="en-US" altLang="ru-RU" sz="2000">
                <a:solidFill>
                  <a:srgbClr val="0D0D11"/>
                </a:solidFill>
                <a:latin typeface="Times New Roman" pitchFamily="18" charset="0"/>
              </a:rPr>
              <a:t>initrans</a:t>
            </a:r>
            <a:r>
              <a:rPr kumimoji="1" lang="ru-RU" altLang="ru-RU" sz="2000">
                <a:solidFill>
                  <a:srgbClr val="0D0D11"/>
                </a:solidFill>
                <a:latin typeface="Times New Roman" pitchFamily="18" charset="0"/>
              </a:rPr>
              <a:t> </a:t>
            </a:r>
            <a:r>
              <a:rPr kumimoji="1" lang="ru-RU" altLang="ru-RU" sz="2000" i="1">
                <a:solidFill>
                  <a:srgbClr val="0D0D11"/>
                </a:solidFill>
                <a:latin typeface="Times New Roman" pitchFamily="18" charset="0"/>
              </a:rPr>
              <a:t>целое</a:t>
            </a:r>
            <a:r>
              <a:rPr kumimoji="1" lang="ru-RU" altLang="ru-RU" sz="2000">
                <a:solidFill>
                  <a:srgbClr val="0D0D11"/>
                </a:solidFill>
                <a:latin typeface="Times New Roman" pitchFamily="18" charset="0"/>
              </a:rPr>
              <a:t> |</a:t>
            </a:r>
            <a:endParaRPr kumimoji="1" lang="en-US" altLang="ru-RU" sz="2000">
              <a:solidFill>
                <a:srgbClr val="0D0D11"/>
              </a:solidFill>
              <a:latin typeface="Times New Roman" pitchFamily="18" charset="0"/>
            </a:endParaRPr>
          </a:p>
          <a:p>
            <a:pPr eaLnBrk="1" hangingPunct="1"/>
            <a:r>
              <a:rPr kumimoji="1" lang="ru-RU" altLang="ru-RU" sz="2000">
                <a:solidFill>
                  <a:srgbClr val="0D0D11"/>
                </a:solidFill>
                <a:latin typeface="Times New Roman" pitchFamily="18" charset="0"/>
              </a:rPr>
              <a:t>		</a:t>
            </a:r>
            <a:r>
              <a:rPr kumimoji="1" lang="en-US" altLang="ru-RU" sz="2000">
                <a:solidFill>
                  <a:srgbClr val="0D0D11"/>
                </a:solidFill>
                <a:latin typeface="Times New Roman" pitchFamily="18" charset="0"/>
              </a:rPr>
              <a:t>maxtrans</a:t>
            </a:r>
            <a:r>
              <a:rPr kumimoji="1" lang="ru-RU" altLang="ru-RU" sz="2000">
                <a:solidFill>
                  <a:srgbClr val="0D0D11"/>
                </a:solidFill>
                <a:latin typeface="Times New Roman" pitchFamily="18" charset="0"/>
              </a:rPr>
              <a:t> </a:t>
            </a:r>
            <a:r>
              <a:rPr kumimoji="1" lang="ru-RU" altLang="ru-RU" sz="2000" i="1">
                <a:solidFill>
                  <a:srgbClr val="0D0D11"/>
                </a:solidFill>
                <a:latin typeface="Times New Roman" pitchFamily="18" charset="0"/>
              </a:rPr>
              <a:t>целое</a:t>
            </a:r>
            <a:r>
              <a:rPr kumimoji="1" lang="ru-RU" altLang="ru-RU" sz="2000">
                <a:solidFill>
                  <a:srgbClr val="0D0D11"/>
                </a:solidFill>
                <a:latin typeface="Times New Roman" pitchFamily="18" charset="0"/>
              </a:rPr>
              <a:t> | </a:t>
            </a:r>
            <a:r>
              <a:rPr kumimoji="1" lang="en-US" altLang="ru-RU" sz="2000">
                <a:solidFill>
                  <a:srgbClr val="0D0D11"/>
                </a:solidFill>
                <a:latin typeface="Times New Roman" pitchFamily="18" charset="0"/>
              </a:rPr>
              <a:t>tablespace</a:t>
            </a:r>
            <a:r>
              <a:rPr kumimoji="1" lang="ru-RU" altLang="ru-RU" sz="2000">
                <a:solidFill>
                  <a:srgbClr val="0D0D11"/>
                </a:solidFill>
                <a:latin typeface="Times New Roman" pitchFamily="18" charset="0"/>
              </a:rPr>
              <a:t> </a:t>
            </a:r>
            <a:r>
              <a:rPr kumimoji="1" lang="ru-RU" altLang="ru-RU" sz="2000" i="1">
                <a:solidFill>
                  <a:srgbClr val="0D0D11"/>
                </a:solidFill>
                <a:latin typeface="Times New Roman" pitchFamily="18" charset="0"/>
              </a:rPr>
              <a:t>имя_табличной_области</a:t>
            </a:r>
            <a:r>
              <a:rPr kumimoji="1" lang="ru-RU" altLang="ru-RU" sz="2000">
                <a:solidFill>
                  <a:srgbClr val="0D0D11"/>
                </a:solidFill>
                <a:latin typeface="Times New Roman" pitchFamily="18" charset="0"/>
              </a:rPr>
              <a:t> |</a:t>
            </a:r>
            <a:endParaRPr kumimoji="1" lang="en-US" altLang="ru-RU" sz="2000">
              <a:solidFill>
                <a:srgbClr val="0D0D11"/>
              </a:solidFill>
              <a:latin typeface="Times New Roman" pitchFamily="18" charset="0"/>
            </a:endParaRPr>
          </a:p>
          <a:p>
            <a:pPr eaLnBrk="1" hangingPunct="1"/>
            <a:r>
              <a:rPr kumimoji="1" lang="ru-RU" altLang="ru-RU" sz="2000">
                <a:solidFill>
                  <a:srgbClr val="0D0D11"/>
                </a:solidFill>
                <a:latin typeface="Times New Roman" pitchFamily="18" charset="0"/>
              </a:rPr>
              <a:t>		</a:t>
            </a:r>
            <a:r>
              <a:rPr kumimoji="1" lang="en-US" altLang="ru-RU" sz="2000">
                <a:solidFill>
                  <a:srgbClr val="0D0D11"/>
                </a:solidFill>
                <a:latin typeface="Times New Roman" pitchFamily="18" charset="0"/>
              </a:rPr>
              <a:t>storage</a:t>
            </a:r>
            <a:r>
              <a:rPr kumimoji="1" lang="ru-RU" altLang="ru-RU" sz="2000">
                <a:solidFill>
                  <a:srgbClr val="0D0D11"/>
                </a:solidFill>
                <a:latin typeface="Times New Roman" pitchFamily="18" charset="0"/>
              </a:rPr>
              <a:t> </a:t>
            </a:r>
            <a:r>
              <a:rPr kumimoji="1" lang="ru-RU" altLang="ru-RU" sz="2000" i="1">
                <a:solidFill>
                  <a:srgbClr val="0D0D11"/>
                </a:solidFill>
                <a:latin typeface="Times New Roman" pitchFamily="18" charset="0"/>
              </a:rPr>
              <a:t>размер_памяти</a:t>
            </a:r>
            <a:r>
              <a:rPr kumimoji="1" lang="ru-RU" altLang="ru-RU" sz="2000">
                <a:solidFill>
                  <a:srgbClr val="0D0D11"/>
                </a:solidFill>
                <a:latin typeface="Times New Roman" pitchFamily="18" charset="0"/>
              </a:rPr>
              <a:t> }]</a:t>
            </a:r>
            <a:endParaRPr kumimoji="1" lang="en-US" altLang="ru-RU" sz="2000">
              <a:solidFill>
                <a:srgbClr val="0D0D11"/>
              </a:solidFill>
              <a:latin typeface="Times New Roman" pitchFamily="18" charset="0"/>
            </a:endParaRPr>
          </a:p>
          <a:p>
            <a:pPr eaLnBrk="1" hangingPunct="1"/>
            <a:r>
              <a:rPr kumimoji="1" lang="ru-RU" altLang="ru-RU" sz="2000">
                <a:solidFill>
                  <a:srgbClr val="0D0D11"/>
                </a:solidFill>
                <a:latin typeface="Times New Roman" pitchFamily="18" charset="0"/>
              </a:rPr>
              <a:t>	</a:t>
            </a:r>
            <a:r>
              <a:rPr kumimoji="1" lang="en-US" altLang="ru-RU" sz="2000">
                <a:solidFill>
                  <a:srgbClr val="0D0D11"/>
                </a:solidFill>
                <a:latin typeface="Times New Roman" pitchFamily="18" charset="0"/>
              </a:rPr>
              <a:t>[refresh [{ fast | complete | </a:t>
            </a:r>
            <a:r>
              <a:rPr kumimoji="1" lang="en-US" altLang="ru-RU" sz="2000" u="sng">
                <a:solidFill>
                  <a:srgbClr val="0D0D11"/>
                </a:solidFill>
                <a:latin typeface="Times New Roman" pitchFamily="18" charset="0"/>
              </a:rPr>
              <a:t>force</a:t>
            </a:r>
            <a:r>
              <a:rPr kumimoji="1" lang="en-US" altLang="ru-RU" sz="2000">
                <a:solidFill>
                  <a:srgbClr val="0D0D11"/>
                </a:solidFill>
                <a:latin typeface="Times New Roman" pitchFamily="18" charset="0"/>
              </a:rPr>
              <a:t> }]</a:t>
            </a:r>
          </a:p>
          <a:p>
            <a:pPr eaLnBrk="1" hangingPunct="1"/>
            <a:r>
              <a:rPr kumimoji="1" lang="ru-RU" altLang="ru-RU" sz="2000">
                <a:solidFill>
                  <a:srgbClr val="0D0D11"/>
                </a:solidFill>
                <a:latin typeface="Times New Roman" pitchFamily="18" charset="0"/>
              </a:rPr>
              <a:t>	</a:t>
            </a:r>
            <a:r>
              <a:rPr kumimoji="1" lang="en-US" altLang="ru-RU" sz="2000">
                <a:solidFill>
                  <a:srgbClr val="0D0D11"/>
                </a:solidFill>
                <a:latin typeface="Times New Roman" pitchFamily="18" charset="0"/>
              </a:rPr>
              <a:t>[ start with </a:t>
            </a:r>
            <a:r>
              <a:rPr kumimoji="1" lang="ru-RU" altLang="ru-RU" sz="2000" i="1">
                <a:solidFill>
                  <a:srgbClr val="0D0D11"/>
                </a:solidFill>
                <a:latin typeface="Times New Roman" pitchFamily="18" charset="0"/>
              </a:rPr>
              <a:t>дата</a:t>
            </a:r>
            <a:r>
              <a:rPr kumimoji="1" lang="en-US" altLang="ru-RU" sz="2000" i="1">
                <a:solidFill>
                  <a:srgbClr val="0D0D11"/>
                </a:solidFill>
                <a:latin typeface="Times New Roman" pitchFamily="18" charset="0"/>
              </a:rPr>
              <a:t>_1</a:t>
            </a:r>
            <a:r>
              <a:rPr kumimoji="1" lang="en-US" altLang="ru-RU" sz="2000">
                <a:solidFill>
                  <a:srgbClr val="0D0D11"/>
                </a:solidFill>
                <a:latin typeface="Times New Roman" pitchFamily="18" charset="0"/>
              </a:rPr>
              <a:t> ] [ next </a:t>
            </a:r>
            <a:r>
              <a:rPr kumimoji="1" lang="ru-RU" altLang="ru-RU" sz="2000" i="1">
                <a:solidFill>
                  <a:srgbClr val="0D0D11"/>
                </a:solidFill>
                <a:latin typeface="Times New Roman" pitchFamily="18" charset="0"/>
              </a:rPr>
              <a:t>дата</a:t>
            </a:r>
            <a:r>
              <a:rPr kumimoji="1" lang="en-US" altLang="ru-RU" sz="2000" i="1">
                <a:solidFill>
                  <a:srgbClr val="0D0D11"/>
                </a:solidFill>
                <a:latin typeface="Times New Roman" pitchFamily="18" charset="0"/>
              </a:rPr>
              <a:t>_2</a:t>
            </a:r>
            <a:r>
              <a:rPr kumimoji="1" lang="en-US" altLang="ru-RU" sz="2000">
                <a:solidFill>
                  <a:srgbClr val="0D0D11"/>
                </a:solidFill>
                <a:latin typeface="Times New Roman" pitchFamily="18" charset="0"/>
              </a:rPr>
              <a:t> ]]</a:t>
            </a:r>
          </a:p>
          <a:p>
            <a:pPr eaLnBrk="1" hangingPunct="1"/>
            <a:r>
              <a:rPr kumimoji="1" lang="ru-RU" altLang="ru-RU" sz="2000">
                <a:solidFill>
                  <a:srgbClr val="0D0D11"/>
                </a:solidFill>
                <a:latin typeface="Times New Roman" pitchFamily="18" charset="0"/>
              </a:rPr>
              <a:t>	</a:t>
            </a:r>
            <a:r>
              <a:rPr kumimoji="1" lang="en-US" altLang="ru-RU" sz="2000">
                <a:solidFill>
                  <a:srgbClr val="0D0D11"/>
                </a:solidFill>
                <a:latin typeface="Times New Roman" pitchFamily="18" charset="0"/>
              </a:rPr>
              <a:t>[for update]</a:t>
            </a:r>
          </a:p>
          <a:p>
            <a:pPr eaLnBrk="1" hangingPunct="1"/>
            <a:r>
              <a:rPr kumimoji="1" lang="ru-RU" altLang="ru-RU" sz="2000">
                <a:solidFill>
                  <a:srgbClr val="0D0D11"/>
                </a:solidFill>
                <a:latin typeface="Times New Roman" pitchFamily="18" charset="0"/>
              </a:rPr>
              <a:t>	</a:t>
            </a:r>
            <a:r>
              <a:rPr kumimoji="1" lang="en-US" altLang="ru-RU" sz="2000">
                <a:solidFill>
                  <a:srgbClr val="0D0D11"/>
                </a:solidFill>
                <a:latin typeface="Times New Roman" pitchFamily="18" charset="0"/>
              </a:rPr>
              <a:t>as </a:t>
            </a:r>
            <a:r>
              <a:rPr kumimoji="1" lang="ru-RU" altLang="ru-RU" sz="2000" i="1">
                <a:solidFill>
                  <a:srgbClr val="0D0D11"/>
                </a:solidFill>
                <a:latin typeface="Times New Roman" pitchFamily="18" charset="0"/>
              </a:rPr>
              <a:t>запрос</a:t>
            </a:r>
            <a:r>
              <a:rPr kumimoji="1" lang="en-US" altLang="ru-RU" sz="2000">
                <a:solidFill>
                  <a:srgbClr val="0D0D11"/>
                </a:solidFill>
                <a:latin typeface="Times New Roman" pitchFamily="18" charset="0"/>
              </a:rPr>
              <a:t>;</a:t>
            </a:r>
            <a:endParaRPr kumimoji="1" lang="ru-RU" altLang="ru-RU" sz="2000">
              <a:solidFill>
                <a:srgbClr val="0D0D11"/>
              </a:solidFill>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754063"/>
            <a:ext cx="8229600" cy="687387"/>
          </a:xfrm>
        </p:spPr>
        <p:txBody>
          <a:bodyPr/>
          <a:lstStyle/>
          <a:p>
            <a:pPr eaLnBrk="1" hangingPunct="1"/>
            <a:r>
              <a:rPr lang="ru-RU" altLang="ru-RU" sz="3700" smtClean="0">
                <a:latin typeface="Times New Roman" pitchFamily="18" charset="0"/>
              </a:rPr>
              <a:t>Моментальные снимки в </a:t>
            </a:r>
            <a:r>
              <a:rPr lang="en-US" altLang="ru-RU" sz="3700" smtClean="0">
                <a:latin typeface="Times New Roman" pitchFamily="18" charset="0"/>
              </a:rPr>
              <a:t>Oracle</a:t>
            </a:r>
            <a:endParaRPr lang="ru-RU" altLang="ru-RU" sz="3700" smtClean="0">
              <a:latin typeface="Times New Roman" pitchFamily="18" charset="0"/>
            </a:endParaRPr>
          </a:p>
        </p:txBody>
      </p:sp>
      <p:sp>
        <p:nvSpPr>
          <p:cNvPr id="17411" name="Text Box 3"/>
          <p:cNvSpPr txBox="1">
            <a:spLocks noChangeArrowheads="1"/>
          </p:cNvSpPr>
          <p:nvPr/>
        </p:nvSpPr>
        <p:spPr bwMode="auto">
          <a:xfrm>
            <a:off x="539552" y="1412875"/>
            <a:ext cx="8280920"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eaLnBrk="1" hangingPunct="1"/>
            <a:r>
              <a:rPr kumimoji="1" lang="ru-RU" altLang="ru-RU" sz="2000" dirty="0">
                <a:solidFill>
                  <a:srgbClr val="0D0D11"/>
                </a:solidFill>
                <a:latin typeface="Times New Roman" pitchFamily="18" charset="0"/>
              </a:rPr>
              <a:t>Пример создания МС на локальном сервере:</a:t>
            </a:r>
          </a:p>
          <a:p>
            <a:pPr eaLnBrk="1" hangingPunct="1">
              <a:spcBef>
                <a:spcPct val="15000"/>
              </a:spcBef>
            </a:pPr>
            <a:r>
              <a:rPr kumimoji="1" lang="en-US" altLang="ru-RU" sz="2000" dirty="0">
                <a:solidFill>
                  <a:srgbClr val="0D0D11"/>
                </a:solidFill>
                <a:latin typeface="Times New Roman" pitchFamily="18" charset="0"/>
              </a:rPr>
              <a:t>create snapshot </a:t>
            </a:r>
            <a:r>
              <a:rPr kumimoji="1" lang="en-US" altLang="ru-RU" sz="2000" dirty="0" err="1">
                <a:solidFill>
                  <a:srgbClr val="0D0D11"/>
                </a:solidFill>
                <a:latin typeface="Times New Roman" pitchFamily="18" charset="0"/>
              </a:rPr>
              <a:t>emp_dept_count</a:t>
            </a:r>
            <a:endParaRPr kumimoji="1" lang="en-US" altLang="ru-RU" sz="2000" dirty="0">
              <a:solidFill>
                <a:srgbClr val="0D0D11"/>
              </a:solidFill>
              <a:latin typeface="Times New Roman" pitchFamily="18" charset="0"/>
            </a:endParaRPr>
          </a:p>
          <a:p>
            <a:pPr eaLnBrk="1" hangingPunct="1">
              <a:spcBef>
                <a:spcPct val="15000"/>
              </a:spcBef>
            </a:pPr>
            <a:r>
              <a:rPr kumimoji="1" lang="ru-RU" altLang="ru-RU" sz="2000" dirty="0">
                <a:solidFill>
                  <a:srgbClr val="0D0D11"/>
                </a:solidFill>
                <a:latin typeface="Times New Roman" pitchFamily="18" charset="0"/>
              </a:rPr>
              <a:t>	</a:t>
            </a:r>
            <a:r>
              <a:rPr kumimoji="1" lang="en-US" altLang="ru-RU" sz="2000" dirty="0" err="1">
                <a:solidFill>
                  <a:srgbClr val="0D0D11"/>
                </a:solidFill>
                <a:latin typeface="Times New Roman" pitchFamily="18" charset="0"/>
              </a:rPr>
              <a:t>pctfree</a:t>
            </a:r>
            <a:r>
              <a:rPr kumimoji="1" lang="en-US" altLang="ru-RU" sz="2000" dirty="0">
                <a:solidFill>
                  <a:srgbClr val="0D0D11"/>
                </a:solidFill>
                <a:latin typeface="Times New Roman" pitchFamily="18" charset="0"/>
              </a:rPr>
              <a:t> 5</a:t>
            </a:r>
          </a:p>
          <a:p>
            <a:pPr eaLnBrk="1" hangingPunct="1">
              <a:spcBef>
                <a:spcPct val="15000"/>
              </a:spcBef>
            </a:pPr>
            <a:r>
              <a:rPr kumimoji="1" lang="ru-RU" altLang="ru-RU" sz="2000" dirty="0">
                <a:solidFill>
                  <a:srgbClr val="0D0D11"/>
                </a:solidFill>
                <a:latin typeface="Times New Roman" pitchFamily="18" charset="0"/>
              </a:rPr>
              <a:t>	</a:t>
            </a:r>
            <a:r>
              <a:rPr kumimoji="1" lang="en-US" altLang="ru-RU" sz="2000" dirty="0">
                <a:solidFill>
                  <a:srgbClr val="0D0D11"/>
                </a:solidFill>
                <a:latin typeface="Times New Roman" pitchFamily="18" charset="0"/>
              </a:rPr>
              <a:t>tablespace snap</a:t>
            </a:r>
          </a:p>
          <a:p>
            <a:pPr eaLnBrk="1" hangingPunct="1">
              <a:spcBef>
                <a:spcPct val="15000"/>
              </a:spcBef>
            </a:pPr>
            <a:r>
              <a:rPr kumimoji="1" lang="ru-RU" altLang="ru-RU" sz="2000" dirty="0">
                <a:solidFill>
                  <a:srgbClr val="0D0D11"/>
                </a:solidFill>
                <a:latin typeface="Times New Roman" pitchFamily="18" charset="0"/>
              </a:rPr>
              <a:t>	</a:t>
            </a:r>
            <a:r>
              <a:rPr kumimoji="1" lang="en-US" altLang="ru-RU" sz="2000" dirty="0">
                <a:solidFill>
                  <a:srgbClr val="0D0D11"/>
                </a:solidFill>
                <a:latin typeface="Times New Roman" pitchFamily="18" charset="0"/>
              </a:rPr>
              <a:t>storage (initial 100k next 100k </a:t>
            </a:r>
            <a:r>
              <a:rPr kumimoji="1" lang="en-US" altLang="ru-RU" sz="2000" dirty="0" err="1">
                <a:solidFill>
                  <a:srgbClr val="0D0D11"/>
                </a:solidFill>
                <a:latin typeface="Times New Roman" pitchFamily="18" charset="0"/>
              </a:rPr>
              <a:t>pctincrease</a:t>
            </a:r>
            <a:r>
              <a:rPr kumimoji="1" lang="en-US" altLang="ru-RU" sz="2000" dirty="0">
                <a:solidFill>
                  <a:srgbClr val="0D0D11"/>
                </a:solidFill>
                <a:latin typeface="Times New Roman" pitchFamily="18" charset="0"/>
              </a:rPr>
              <a:t> 0)</a:t>
            </a:r>
          </a:p>
          <a:p>
            <a:pPr eaLnBrk="1" hangingPunct="1">
              <a:spcBef>
                <a:spcPct val="15000"/>
              </a:spcBef>
            </a:pPr>
            <a:r>
              <a:rPr kumimoji="1" lang="ru-RU" altLang="ru-RU" sz="2000" dirty="0">
                <a:solidFill>
                  <a:srgbClr val="0D0D11"/>
                </a:solidFill>
                <a:latin typeface="Times New Roman" pitchFamily="18" charset="0"/>
              </a:rPr>
              <a:t>	</a:t>
            </a:r>
            <a:r>
              <a:rPr kumimoji="1" lang="en-US" altLang="ru-RU" sz="2000" dirty="0">
                <a:solidFill>
                  <a:srgbClr val="0D0D11"/>
                </a:solidFill>
                <a:latin typeface="Times New Roman" pitchFamily="18" charset="0"/>
              </a:rPr>
              <a:t>refresh </a:t>
            </a:r>
            <a:r>
              <a:rPr kumimoji="1" lang="en-US" altLang="ru-RU" sz="2000" dirty="0" smtClean="0">
                <a:solidFill>
                  <a:srgbClr val="0D0D11"/>
                </a:solidFill>
                <a:latin typeface="Times New Roman" pitchFamily="18" charset="0"/>
              </a:rPr>
              <a:t>complete</a:t>
            </a:r>
            <a:r>
              <a:rPr kumimoji="1" lang="ru-RU" altLang="ru-RU" sz="2000" dirty="0" smtClean="0">
                <a:solidFill>
                  <a:srgbClr val="0D0D11"/>
                </a:solidFill>
                <a:latin typeface="Times New Roman" pitchFamily="18" charset="0"/>
              </a:rPr>
              <a:t>  -- </a:t>
            </a:r>
            <a:r>
              <a:rPr kumimoji="1" lang="ru-RU" altLang="ru-RU" sz="2000" i="1" dirty="0" smtClean="0">
                <a:solidFill>
                  <a:srgbClr val="0D0D11"/>
                </a:solidFill>
                <a:latin typeface="Times New Roman" pitchFamily="18" charset="0"/>
              </a:rPr>
              <a:t>полная регенерация МС</a:t>
            </a:r>
            <a:endParaRPr kumimoji="1" lang="en-US" altLang="ru-RU" sz="2000" i="1" dirty="0">
              <a:solidFill>
                <a:srgbClr val="0D0D11"/>
              </a:solidFill>
              <a:latin typeface="Times New Roman" pitchFamily="18" charset="0"/>
            </a:endParaRPr>
          </a:p>
          <a:p>
            <a:pPr eaLnBrk="1" hangingPunct="1">
              <a:spcBef>
                <a:spcPct val="15000"/>
              </a:spcBef>
            </a:pPr>
            <a:r>
              <a:rPr kumimoji="1" lang="ru-RU" altLang="ru-RU" sz="2000" dirty="0">
                <a:solidFill>
                  <a:srgbClr val="0D0D11"/>
                </a:solidFill>
                <a:latin typeface="Times New Roman" pitchFamily="18" charset="0"/>
              </a:rPr>
              <a:t>	</a:t>
            </a:r>
            <a:r>
              <a:rPr kumimoji="1" lang="en-US" altLang="ru-RU" sz="2000" dirty="0">
                <a:solidFill>
                  <a:srgbClr val="0D0D11"/>
                </a:solidFill>
                <a:latin typeface="Times New Roman" pitchFamily="18" charset="0"/>
              </a:rPr>
              <a:t>start with </a:t>
            </a:r>
            <a:r>
              <a:rPr kumimoji="1" lang="en-US" altLang="ru-RU" sz="2000" dirty="0" err="1" smtClean="0">
                <a:solidFill>
                  <a:srgbClr val="0D0D11"/>
                </a:solidFill>
                <a:latin typeface="Times New Roman" pitchFamily="18" charset="0"/>
              </a:rPr>
              <a:t>sysdate</a:t>
            </a:r>
            <a:r>
              <a:rPr kumimoji="1" lang="ru-RU" altLang="ru-RU" sz="2000" dirty="0" smtClean="0">
                <a:solidFill>
                  <a:srgbClr val="0D0D11"/>
                </a:solidFill>
                <a:latin typeface="Times New Roman" pitchFamily="18" charset="0"/>
              </a:rPr>
              <a:t>  -- </a:t>
            </a:r>
            <a:r>
              <a:rPr kumimoji="1" lang="ru-RU" altLang="ru-RU" sz="2000" i="1" dirty="0" smtClean="0">
                <a:solidFill>
                  <a:srgbClr val="0D0D11"/>
                </a:solidFill>
                <a:latin typeface="Times New Roman" pitchFamily="18" charset="0"/>
              </a:rPr>
              <a:t>инициализация выполняется в момент создания МС</a:t>
            </a:r>
            <a:endParaRPr kumimoji="1" lang="en-US" altLang="ru-RU" sz="2000" i="1" dirty="0">
              <a:solidFill>
                <a:srgbClr val="0D0D11"/>
              </a:solidFill>
              <a:latin typeface="Times New Roman" pitchFamily="18" charset="0"/>
            </a:endParaRPr>
          </a:p>
          <a:p>
            <a:pPr eaLnBrk="1" hangingPunct="1">
              <a:spcBef>
                <a:spcPct val="15000"/>
              </a:spcBef>
            </a:pPr>
            <a:r>
              <a:rPr kumimoji="1" lang="ru-RU" altLang="ru-RU" sz="2000" dirty="0">
                <a:solidFill>
                  <a:srgbClr val="0D0D11"/>
                </a:solidFill>
                <a:latin typeface="Times New Roman" pitchFamily="18" charset="0"/>
              </a:rPr>
              <a:t>	</a:t>
            </a:r>
            <a:r>
              <a:rPr kumimoji="1" lang="en-US" altLang="ru-RU" sz="2000" dirty="0">
                <a:solidFill>
                  <a:srgbClr val="0D0D11"/>
                </a:solidFill>
                <a:latin typeface="Times New Roman" pitchFamily="18" charset="0"/>
              </a:rPr>
              <a:t>next </a:t>
            </a:r>
            <a:r>
              <a:rPr kumimoji="1" lang="en-US" altLang="ru-RU" sz="2000" dirty="0" smtClean="0">
                <a:solidFill>
                  <a:srgbClr val="0D0D11"/>
                </a:solidFill>
                <a:latin typeface="Times New Roman" pitchFamily="18" charset="0"/>
              </a:rPr>
              <a:t>sysdate+7</a:t>
            </a:r>
            <a:r>
              <a:rPr kumimoji="1" lang="ru-RU" altLang="ru-RU" sz="2000" dirty="0" smtClean="0">
                <a:solidFill>
                  <a:srgbClr val="0D0D11"/>
                </a:solidFill>
                <a:latin typeface="Times New Roman" pitchFamily="18" charset="0"/>
              </a:rPr>
              <a:t>     -- </a:t>
            </a:r>
            <a:r>
              <a:rPr kumimoji="1" lang="ru-RU" altLang="ru-RU" sz="2000" i="1" dirty="0">
                <a:solidFill>
                  <a:srgbClr val="0D0D11"/>
                </a:solidFill>
                <a:latin typeface="Times New Roman" pitchFamily="18" charset="0"/>
              </a:rPr>
              <a:t>регенерация </a:t>
            </a:r>
            <a:r>
              <a:rPr kumimoji="1" lang="ru-RU" altLang="ru-RU" sz="2000" i="1" dirty="0" smtClean="0">
                <a:solidFill>
                  <a:srgbClr val="0D0D11"/>
                </a:solidFill>
                <a:latin typeface="Times New Roman" pitchFamily="18" charset="0"/>
              </a:rPr>
              <a:t>МС выполняется раз в неделю</a:t>
            </a:r>
            <a:endParaRPr kumimoji="1" lang="en-US" altLang="ru-RU" sz="2000" dirty="0">
              <a:solidFill>
                <a:srgbClr val="0D0D11"/>
              </a:solidFill>
              <a:latin typeface="Times New Roman" pitchFamily="18" charset="0"/>
            </a:endParaRPr>
          </a:p>
          <a:p>
            <a:pPr eaLnBrk="1" hangingPunct="1">
              <a:spcBef>
                <a:spcPct val="15000"/>
              </a:spcBef>
            </a:pPr>
            <a:r>
              <a:rPr kumimoji="1" lang="ru-RU" altLang="ru-RU" sz="2000" dirty="0">
                <a:solidFill>
                  <a:srgbClr val="0D0D11"/>
                </a:solidFill>
                <a:latin typeface="Times New Roman" pitchFamily="18" charset="0"/>
              </a:rPr>
              <a:t>	</a:t>
            </a:r>
            <a:r>
              <a:rPr kumimoji="1" lang="en-US" altLang="ru-RU" sz="2000" dirty="0">
                <a:solidFill>
                  <a:srgbClr val="0D0D11"/>
                </a:solidFill>
                <a:latin typeface="Times New Roman" pitchFamily="18" charset="0"/>
              </a:rPr>
              <a:t>as select </a:t>
            </a:r>
            <a:r>
              <a:rPr kumimoji="1" lang="en-US" altLang="ru-RU" sz="2000" dirty="0" err="1">
                <a:solidFill>
                  <a:srgbClr val="0D0D11"/>
                </a:solidFill>
                <a:latin typeface="Times New Roman" pitchFamily="18" charset="0"/>
              </a:rPr>
              <a:t>deptno</a:t>
            </a:r>
            <a:r>
              <a:rPr kumimoji="1" lang="en-US" altLang="ru-RU" sz="2000" dirty="0">
                <a:solidFill>
                  <a:srgbClr val="0D0D11"/>
                </a:solidFill>
                <a:latin typeface="Times New Roman" pitchFamily="18" charset="0"/>
              </a:rPr>
              <a:t>, count(*) </a:t>
            </a:r>
            <a:r>
              <a:rPr kumimoji="1" lang="en-US" altLang="ru-RU" sz="2000" dirty="0" err="1">
                <a:solidFill>
                  <a:srgbClr val="0D0D11"/>
                </a:solidFill>
                <a:latin typeface="Times New Roman" pitchFamily="18" charset="0"/>
              </a:rPr>
              <a:t>dept_count</a:t>
            </a:r>
            <a:endParaRPr kumimoji="1" lang="en-US" altLang="ru-RU" sz="2000" dirty="0">
              <a:solidFill>
                <a:srgbClr val="0D0D11"/>
              </a:solidFill>
              <a:latin typeface="Times New Roman" pitchFamily="18" charset="0"/>
            </a:endParaRPr>
          </a:p>
          <a:p>
            <a:pPr eaLnBrk="1" hangingPunct="1">
              <a:spcBef>
                <a:spcPct val="15000"/>
              </a:spcBef>
            </a:pPr>
            <a:r>
              <a:rPr kumimoji="1" lang="ru-RU" altLang="ru-RU" sz="2000" dirty="0">
                <a:solidFill>
                  <a:srgbClr val="0D0D11"/>
                </a:solidFill>
                <a:latin typeface="Times New Roman" pitchFamily="18" charset="0"/>
              </a:rPr>
              <a:t>		</a:t>
            </a:r>
            <a:r>
              <a:rPr kumimoji="1" lang="en-US" altLang="ru-RU" sz="2000" dirty="0">
                <a:solidFill>
                  <a:srgbClr val="0D0D11"/>
                </a:solidFill>
                <a:latin typeface="Times New Roman" pitchFamily="18" charset="0"/>
              </a:rPr>
              <a:t>from </a:t>
            </a:r>
            <a:r>
              <a:rPr kumimoji="1" lang="en-US" altLang="ru-RU" sz="2000" dirty="0" err="1">
                <a:solidFill>
                  <a:srgbClr val="0D0D11"/>
                </a:solidFill>
                <a:latin typeface="Times New Roman" pitchFamily="18" charset="0"/>
              </a:rPr>
              <a:t>employee@hr_link</a:t>
            </a:r>
            <a:endParaRPr kumimoji="1" lang="en-US" altLang="ru-RU" sz="2000" dirty="0">
              <a:solidFill>
                <a:srgbClr val="0D0D11"/>
              </a:solidFill>
              <a:latin typeface="Times New Roman" pitchFamily="18" charset="0"/>
            </a:endParaRPr>
          </a:p>
          <a:p>
            <a:pPr eaLnBrk="1" hangingPunct="1">
              <a:spcBef>
                <a:spcPct val="15000"/>
              </a:spcBef>
            </a:pPr>
            <a:r>
              <a:rPr kumimoji="1" lang="ru-RU" altLang="ru-RU" sz="2000" dirty="0">
                <a:solidFill>
                  <a:srgbClr val="0D0D11"/>
                </a:solidFill>
                <a:latin typeface="Times New Roman" pitchFamily="18" charset="0"/>
              </a:rPr>
              <a:t>		</a:t>
            </a:r>
            <a:r>
              <a:rPr kumimoji="1" lang="en-US" altLang="ru-RU" sz="2000" dirty="0">
                <a:solidFill>
                  <a:srgbClr val="0D0D11"/>
                </a:solidFill>
                <a:latin typeface="Times New Roman" pitchFamily="18" charset="0"/>
              </a:rPr>
              <a:t>group by </a:t>
            </a:r>
            <a:r>
              <a:rPr kumimoji="1" lang="en-US" altLang="ru-RU" sz="2000" dirty="0" err="1">
                <a:solidFill>
                  <a:srgbClr val="0D0D11"/>
                </a:solidFill>
                <a:latin typeface="Times New Roman" pitchFamily="18" charset="0"/>
              </a:rPr>
              <a:t>deptno</a:t>
            </a:r>
            <a:r>
              <a:rPr kumimoji="1" lang="en-US" altLang="ru-RU" sz="2000" dirty="0">
                <a:solidFill>
                  <a:srgbClr val="0D0D11"/>
                </a:solidFill>
                <a:latin typeface="Times New Roman" pitchFamily="18" charset="0"/>
              </a:rPr>
              <a:t>;</a:t>
            </a:r>
            <a:endParaRPr kumimoji="1" lang="ru-RU" altLang="ru-RU" sz="2000" dirty="0">
              <a:solidFill>
                <a:srgbClr val="0D0D11"/>
              </a:solidFill>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54063"/>
            <a:ext cx="8229600" cy="687387"/>
          </a:xfrm>
        </p:spPr>
        <p:txBody>
          <a:bodyPr/>
          <a:lstStyle/>
          <a:p>
            <a:pPr eaLnBrk="1" hangingPunct="1"/>
            <a:r>
              <a:rPr lang="ru-RU" altLang="ru-RU" sz="3700" smtClean="0">
                <a:latin typeface="Times New Roman" pitchFamily="18" charset="0"/>
              </a:rPr>
              <a:t>Моментальные снимки в </a:t>
            </a:r>
            <a:r>
              <a:rPr lang="en-US" altLang="ru-RU" sz="3700" smtClean="0">
                <a:latin typeface="Times New Roman" pitchFamily="18" charset="0"/>
              </a:rPr>
              <a:t>Oracle</a:t>
            </a:r>
            <a:endParaRPr lang="ru-RU" altLang="ru-RU" sz="3700" smtClean="0">
              <a:latin typeface="Times New Roman" pitchFamily="18" charset="0"/>
            </a:endParaRPr>
          </a:p>
        </p:txBody>
      </p:sp>
      <p:sp>
        <p:nvSpPr>
          <p:cNvPr id="18435" name="Text Box 3"/>
          <p:cNvSpPr txBox="1">
            <a:spLocks noChangeArrowheads="1"/>
          </p:cNvSpPr>
          <p:nvPr/>
        </p:nvSpPr>
        <p:spPr bwMode="auto">
          <a:xfrm>
            <a:off x="395288" y="1412875"/>
            <a:ext cx="8569325" cy="520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eaLnBrk="1" hangingPunct="1"/>
            <a:r>
              <a:rPr kumimoji="1" lang="ru-RU" altLang="ru-RU" sz="2000" dirty="0">
                <a:solidFill>
                  <a:srgbClr val="0D0D11"/>
                </a:solidFill>
                <a:latin typeface="Times New Roman" pitchFamily="18" charset="0"/>
              </a:rPr>
              <a:t>При создании моментального снимка в локальной базе данных создается:</a:t>
            </a:r>
          </a:p>
          <a:p>
            <a:pPr eaLnBrk="1" hangingPunct="1">
              <a:spcBef>
                <a:spcPct val="20000"/>
              </a:spcBef>
              <a:buFont typeface="Wingdings" pitchFamily="2" charset="2"/>
              <a:buChar char="ü"/>
            </a:pPr>
            <a:r>
              <a:rPr kumimoji="1" lang="ru-RU" altLang="ru-RU" sz="2000" b="1" dirty="0">
                <a:solidFill>
                  <a:srgbClr val="0D0D11"/>
                </a:solidFill>
                <a:latin typeface="Times New Roman" pitchFamily="18" charset="0"/>
              </a:rPr>
              <a:t>таблица</a:t>
            </a:r>
            <a:r>
              <a:rPr kumimoji="1" lang="ru-RU" altLang="ru-RU" sz="2000" dirty="0">
                <a:solidFill>
                  <a:srgbClr val="0D0D11"/>
                </a:solidFill>
                <a:latin typeface="Times New Roman" pitchFamily="18" charset="0"/>
              </a:rPr>
              <a:t> для хранения записей, получаемых в результате выполнения запроса моментального снимка (с именем </a:t>
            </a:r>
            <a:r>
              <a:rPr kumimoji="1" lang="ru-RU" altLang="ru-RU" sz="2000" i="1" dirty="0">
                <a:solidFill>
                  <a:srgbClr val="0D0D11"/>
                </a:solidFill>
                <a:latin typeface="Times New Roman" pitchFamily="18" charset="0"/>
              </a:rPr>
              <a:t>SNAP$_</a:t>
            </a:r>
            <a:r>
              <a:rPr kumimoji="1" lang="ru-RU" altLang="ru-RU" sz="2000" i="1" dirty="0" err="1">
                <a:solidFill>
                  <a:srgbClr val="0D0D11"/>
                </a:solidFill>
                <a:latin typeface="Times New Roman" pitchFamily="18" charset="0"/>
              </a:rPr>
              <a:t>имя_моментального_снимка</a:t>
            </a:r>
            <a:r>
              <a:rPr kumimoji="1" lang="ru-RU" altLang="ru-RU" sz="2000" i="1" dirty="0">
                <a:solidFill>
                  <a:srgbClr val="0D0D11"/>
                </a:solidFill>
                <a:latin typeface="Times New Roman" pitchFamily="18" charset="0"/>
              </a:rPr>
              <a:t>)</a:t>
            </a:r>
            <a:r>
              <a:rPr kumimoji="1" lang="ru-RU" altLang="ru-RU" sz="2000" dirty="0">
                <a:solidFill>
                  <a:srgbClr val="0D0D11"/>
                </a:solidFill>
                <a:latin typeface="Times New Roman" pitchFamily="18" charset="0"/>
              </a:rPr>
              <a:t>;</a:t>
            </a:r>
          </a:p>
          <a:p>
            <a:pPr eaLnBrk="1" hangingPunct="1">
              <a:spcBef>
                <a:spcPct val="20000"/>
              </a:spcBef>
              <a:buFont typeface="Wingdings" pitchFamily="2" charset="2"/>
              <a:buChar char="ü"/>
            </a:pPr>
            <a:r>
              <a:rPr kumimoji="1" lang="ru-RU" altLang="ru-RU" sz="2000" b="1" dirty="0">
                <a:solidFill>
                  <a:srgbClr val="0D0D11"/>
                </a:solidFill>
                <a:latin typeface="Times New Roman" pitchFamily="18" charset="0"/>
              </a:rPr>
              <a:t>представление</a:t>
            </a:r>
            <a:r>
              <a:rPr kumimoji="1" lang="ru-RU" altLang="ru-RU" sz="2000" dirty="0">
                <a:solidFill>
                  <a:srgbClr val="0D0D11"/>
                </a:solidFill>
                <a:latin typeface="Times New Roman" pitchFamily="18" charset="0"/>
              </a:rPr>
              <a:t> этой таблицы "только для чтения", называемое в соответствии с именем моментального снимка;</a:t>
            </a:r>
          </a:p>
          <a:p>
            <a:pPr eaLnBrk="1" hangingPunct="1">
              <a:spcBef>
                <a:spcPct val="20000"/>
              </a:spcBef>
              <a:buFont typeface="Wingdings" pitchFamily="2" charset="2"/>
              <a:buChar char="ü"/>
            </a:pPr>
            <a:r>
              <a:rPr kumimoji="1" lang="ru-RU" altLang="ru-RU" sz="2000" b="1" dirty="0">
                <a:solidFill>
                  <a:srgbClr val="0D0D11"/>
                </a:solidFill>
                <a:latin typeface="Times New Roman" pitchFamily="18" charset="0"/>
              </a:rPr>
              <a:t>представление</a:t>
            </a:r>
            <a:r>
              <a:rPr kumimoji="1" lang="ru-RU" altLang="ru-RU" sz="2000" dirty="0">
                <a:solidFill>
                  <a:srgbClr val="0D0D11"/>
                </a:solidFill>
                <a:latin typeface="Times New Roman" pitchFamily="18" charset="0"/>
              </a:rPr>
              <a:t>, называемое MVIEW$_</a:t>
            </a:r>
            <a:r>
              <a:rPr kumimoji="1" lang="ru-RU" altLang="ru-RU" sz="2000" dirty="0" err="1">
                <a:solidFill>
                  <a:srgbClr val="0D0D11"/>
                </a:solidFill>
                <a:latin typeface="Times New Roman" pitchFamily="18" charset="0"/>
              </a:rPr>
              <a:t>имя_моментального_снимка</a:t>
            </a:r>
            <a:r>
              <a:rPr kumimoji="1" lang="ru-RU" altLang="ru-RU" sz="2000" dirty="0">
                <a:solidFill>
                  <a:srgbClr val="0D0D11"/>
                </a:solidFill>
                <a:latin typeface="Times New Roman" pitchFamily="18" charset="0"/>
              </a:rPr>
              <a:t> – для обращения к удаленной основной таблице (или таблицам). Это представление будет использоваться во время регенерации.</a:t>
            </a:r>
          </a:p>
          <a:p>
            <a:pPr eaLnBrk="1" hangingPunct="1">
              <a:buFont typeface="Wingdings" pitchFamily="2" charset="2"/>
              <a:buNone/>
            </a:pPr>
            <a:r>
              <a:rPr kumimoji="1" lang="ru-RU" altLang="ru-RU" sz="2000" dirty="0">
                <a:solidFill>
                  <a:srgbClr val="0D0D11"/>
                </a:solidFill>
                <a:latin typeface="Times New Roman" pitchFamily="18" charset="0"/>
              </a:rPr>
              <a:t>Для модификации снимка, например, с целью установки частоты автоматического изменения в 1 час можно воспользоваться командой </a:t>
            </a:r>
            <a:r>
              <a:rPr kumimoji="1" lang="en-US" altLang="ru-RU" sz="2000" dirty="0">
                <a:solidFill>
                  <a:srgbClr val="0D0D11"/>
                </a:solidFill>
                <a:latin typeface="Times New Roman" pitchFamily="18" charset="0"/>
              </a:rPr>
              <a:t>ALTER SNAPSHOT</a:t>
            </a:r>
            <a:r>
              <a:rPr kumimoji="1" lang="ru-RU" altLang="ru-RU" sz="2000" dirty="0">
                <a:solidFill>
                  <a:srgbClr val="0D0D11"/>
                </a:solidFill>
                <a:latin typeface="Times New Roman" pitchFamily="18" charset="0"/>
              </a:rPr>
              <a:t>:</a:t>
            </a:r>
            <a:endParaRPr kumimoji="1" lang="en-US" altLang="ru-RU" sz="2000" dirty="0">
              <a:solidFill>
                <a:srgbClr val="0D0D11"/>
              </a:solidFill>
              <a:latin typeface="Times New Roman" pitchFamily="18" charset="0"/>
            </a:endParaRPr>
          </a:p>
          <a:p>
            <a:pPr eaLnBrk="1" hangingPunct="1"/>
            <a:r>
              <a:rPr kumimoji="1" lang="ru-RU" altLang="ru-RU" sz="2000" dirty="0">
                <a:solidFill>
                  <a:srgbClr val="0D0D11"/>
                </a:solidFill>
                <a:latin typeface="Times New Roman" pitchFamily="18" charset="0"/>
              </a:rPr>
              <a:t>	</a:t>
            </a:r>
            <a:r>
              <a:rPr kumimoji="1" lang="en-US" altLang="ru-RU" sz="2000" b="1" dirty="0">
                <a:solidFill>
                  <a:srgbClr val="0D0D11"/>
                </a:solidFill>
                <a:latin typeface="Times New Roman" pitchFamily="18" charset="0"/>
              </a:rPr>
              <a:t>alter snapshot </a:t>
            </a:r>
            <a:r>
              <a:rPr kumimoji="1" lang="en-US" altLang="ru-RU" sz="2000" b="1" dirty="0" err="1">
                <a:solidFill>
                  <a:srgbClr val="0D0D11"/>
                </a:solidFill>
                <a:latin typeface="Times New Roman" pitchFamily="18" charset="0"/>
              </a:rPr>
              <a:t>emp_dept_count</a:t>
            </a:r>
            <a:r>
              <a:rPr kumimoji="1" lang="en-US" altLang="ru-RU" sz="2000" b="1" dirty="0">
                <a:solidFill>
                  <a:srgbClr val="0D0D11"/>
                </a:solidFill>
                <a:latin typeface="Times New Roman" pitchFamily="18" charset="0"/>
              </a:rPr>
              <a:t> refresh complete</a:t>
            </a:r>
          </a:p>
          <a:p>
            <a:pPr eaLnBrk="1" hangingPunct="1"/>
            <a:r>
              <a:rPr kumimoji="1" lang="ru-RU" altLang="ru-RU" sz="2000" b="1" dirty="0">
                <a:solidFill>
                  <a:srgbClr val="0D0D11"/>
                </a:solidFill>
                <a:latin typeface="Times New Roman" pitchFamily="18" charset="0"/>
              </a:rPr>
              <a:t>		</a:t>
            </a:r>
            <a:r>
              <a:rPr kumimoji="1" lang="en-US" altLang="ru-RU" sz="2000" b="1" dirty="0">
                <a:solidFill>
                  <a:srgbClr val="0D0D11"/>
                </a:solidFill>
                <a:latin typeface="Times New Roman" pitchFamily="18" charset="0"/>
              </a:rPr>
              <a:t>start with </a:t>
            </a:r>
            <a:r>
              <a:rPr kumimoji="1" lang="en-US" altLang="ru-RU" sz="2000" b="1" dirty="0" err="1">
                <a:solidFill>
                  <a:srgbClr val="0D0D11"/>
                </a:solidFill>
                <a:latin typeface="Times New Roman" pitchFamily="18" charset="0"/>
              </a:rPr>
              <a:t>sysdate</a:t>
            </a:r>
            <a:r>
              <a:rPr kumimoji="1" lang="en-US" altLang="ru-RU" sz="2000" b="1" dirty="0">
                <a:solidFill>
                  <a:srgbClr val="0D0D11"/>
                </a:solidFill>
                <a:latin typeface="Times New Roman" pitchFamily="18" charset="0"/>
              </a:rPr>
              <a:t> next </a:t>
            </a:r>
            <a:r>
              <a:rPr kumimoji="1" lang="en-US" altLang="ru-RU" sz="2000" b="1" dirty="0" err="1">
                <a:solidFill>
                  <a:srgbClr val="0D0D11"/>
                </a:solidFill>
                <a:latin typeface="Times New Roman" pitchFamily="18" charset="0"/>
              </a:rPr>
              <a:t>sysdate</a:t>
            </a:r>
            <a:r>
              <a:rPr kumimoji="1" lang="en-US" altLang="ru-RU" sz="2000" b="1" dirty="0">
                <a:solidFill>
                  <a:srgbClr val="0D0D11"/>
                </a:solidFill>
                <a:latin typeface="Times New Roman" pitchFamily="18" charset="0"/>
              </a:rPr>
              <a:t> + 1/24;</a:t>
            </a:r>
            <a:endParaRPr kumimoji="1" lang="ru-RU" altLang="ru-RU" sz="2000" b="1" dirty="0">
              <a:solidFill>
                <a:srgbClr val="0D0D11"/>
              </a:solidFill>
              <a:latin typeface="Times New Roman" pitchFamily="18" charset="0"/>
            </a:endParaRPr>
          </a:p>
          <a:p>
            <a:pPr eaLnBrk="1" hangingPunct="1"/>
            <a:r>
              <a:rPr kumimoji="1" lang="ru-RU" altLang="ru-RU" sz="2000" dirty="0">
                <a:solidFill>
                  <a:srgbClr val="0D0D11"/>
                </a:solidFill>
                <a:latin typeface="Times New Roman" pitchFamily="18" charset="0"/>
              </a:rPr>
              <a:t>Для удаления моментальных снимков применяется команда </a:t>
            </a:r>
            <a:r>
              <a:rPr kumimoji="1" lang="ru-RU" altLang="ru-RU" sz="2000" dirty="0" err="1">
                <a:solidFill>
                  <a:srgbClr val="0D0D11"/>
                </a:solidFill>
                <a:latin typeface="Times New Roman" pitchFamily="18" charset="0"/>
              </a:rPr>
              <a:t>drop</a:t>
            </a:r>
            <a:r>
              <a:rPr kumimoji="1" lang="ru-RU" altLang="ru-RU" sz="2000" dirty="0">
                <a:solidFill>
                  <a:srgbClr val="0D0D11"/>
                </a:solidFill>
                <a:latin typeface="Times New Roman" pitchFamily="18" charset="0"/>
              </a:rPr>
              <a:t> </a:t>
            </a:r>
            <a:r>
              <a:rPr kumimoji="1" lang="ru-RU" altLang="ru-RU" sz="2000" dirty="0" err="1">
                <a:solidFill>
                  <a:srgbClr val="0D0D11"/>
                </a:solidFill>
                <a:latin typeface="Times New Roman" pitchFamily="18" charset="0"/>
              </a:rPr>
              <a:t>snapshot</a:t>
            </a:r>
            <a:r>
              <a:rPr kumimoji="1" lang="ru-RU" altLang="ru-RU" sz="2000" dirty="0">
                <a:solidFill>
                  <a:srgbClr val="0D0D11"/>
                </a:solidFill>
                <a:latin typeface="Times New Roman" pitchFamily="18" charset="0"/>
              </a:rPr>
              <a:t>:</a:t>
            </a:r>
          </a:p>
          <a:p>
            <a:pPr eaLnBrk="1" hangingPunct="1"/>
            <a:r>
              <a:rPr kumimoji="1" lang="ru-RU" altLang="ru-RU" sz="2000" dirty="0">
                <a:solidFill>
                  <a:srgbClr val="0D0D11"/>
                </a:solidFill>
                <a:latin typeface="Times New Roman" pitchFamily="18" charset="0"/>
              </a:rPr>
              <a:t>	</a:t>
            </a:r>
            <a:r>
              <a:rPr kumimoji="1" lang="en-US" altLang="ru-RU" sz="2000" b="1" dirty="0">
                <a:solidFill>
                  <a:srgbClr val="0D0D11"/>
                </a:solidFill>
                <a:latin typeface="Times New Roman" pitchFamily="18" charset="0"/>
              </a:rPr>
              <a:t>drop snapshot </a:t>
            </a:r>
            <a:r>
              <a:rPr kumimoji="1" lang="en-US" altLang="ru-RU" sz="2000" b="1" dirty="0" err="1">
                <a:solidFill>
                  <a:srgbClr val="0D0D11"/>
                </a:solidFill>
                <a:latin typeface="Times New Roman" pitchFamily="18" charset="0"/>
              </a:rPr>
              <a:t>emp_dept_count</a:t>
            </a:r>
            <a:r>
              <a:rPr kumimoji="1" lang="en-US" altLang="ru-RU" sz="2000" b="1" dirty="0">
                <a:solidFill>
                  <a:srgbClr val="0D0D11"/>
                </a:solidFill>
                <a:latin typeface="Times New Roman" pitchFamily="18" charset="0"/>
              </a:rPr>
              <a:t>;</a:t>
            </a:r>
            <a:endParaRPr kumimoji="1" lang="ru-RU" altLang="ru-RU" sz="2000" b="1" dirty="0">
              <a:solidFill>
                <a:srgbClr val="0D0D11"/>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8435">
                                            <p:txEl>
                                              <p:pRg st="4" end="4"/>
                                            </p:txEl>
                                          </p:spTgt>
                                        </p:tgtEl>
                                        <p:attrNameLst>
                                          <p:attrName>style.visibility</p:attrName>
                                        </p:attrNameLst>
                                      </p:cBhvr>
                                      <p:to>
                                        <p:strVal val="visible"/>
                                      </p:to>
                                    </p:set>
                                    <p:animEffect transition="in" filter="fade">
                                      <p:cBhvr>
                                        <p:cTn id="7" dur="1000"/>
                                        <p:tgtEl>
                                          <p:spTgt spid="18435">
                                            <p:txEl>
                                              <p:pRg st="4" end="4"/>
                                            </p:txEl>
                                          </p:spTgt>
                                        </p:tgtEl>
                                      </p:cBhvr>
                                    </p:animEffect>
                                    <p:anim calcmode="lin" valueType="num">
                                      <p:cBhvr>
                                        <p:cTn id="8" dur="10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8435">
                                            <p:txEl>
                                              <p:pRg st="5" end="5"/>
                                            </p:txEl>
                                          </p:spTgt>
                                        </p:tgtEl>
                                        <p:attrNameLst>
                                          <p:attrName>style.visibility</p:attrName>
                                        </p:attrNameLst>
                                      </p:cBhvr>
                                      <p:to>
                                        <p:strVal val="visible"/>
                                      </p:to>
                                    </p:set>
                                    <p:animEffect transition="in" filter="fade">
                                      <p:cBhvr>
                                        <p:cTn id="12" dur="1000"/>
                                        <p:tgtEl>
                                          <p:spTgt spid="18435">
                                            <p:txEl>
                                              <p:pRg st="5" end="5"/>
                                            </p:txEl>
                                          </p:spTgt>
                                        </p:tgtEl>
                                      </p:cBhvr>
                                    </p:animEffect>
                                    <p:anim calcmode="lin" valueType="num">
                                      <p:cBhvr>
                                        <p:cTn id="13" dur="10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18435">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8435">
                                            <p:txEl>
                                              <p:pRg st="6" end="6"/>
                                            </p:txEl>
                                          </p:spTgt>
                                        </p:tgtEl>
                                        <p:attrNameLst>
                                          <p:attrName>style.visibility</p:attrName>
                                        </p:attrNameLst>
                                      </p:cBhvr>
                                      <p:to>
                                        <p:strVal val="visible"/>
                                      </p:to>
                                    </p:set>
                                    <p:animEffect transition="in" filter="fade">
                                      <p:cBhvr>
                                        <p:cTn id="17" dur="1000"/>
                                        <p:tgtEl>
                                          <p:spTgt spid="18435">
                                            <p:txEl>
                                              <p:pRg st="6" end="6"/>
                                            </p:txEl>
                                          </p:spTgt>
                                        </p:tgtEl>
                                      </p:cBhvr>
                                    </p:animEffect>
                                    <p:anim calcmode="lin" valueType="num">
                                      <p:cBhvr>
                                        <p:cTn id="18" dur="10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1843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8435">
                                            <p:txEl>
                                              <p:pRg st="7" end="7"/>
                                            </p:txEl>
                                          </p:spTgt>
                                        </p:tgtEl>
                                        <p:attrNameLst>
                                          <p:attrName>style.visibility</p:attrName>
                                        </p:attrNameLst>
                                      </p:cBhvr>
                                      <p:to>
                                        <p:strVal val="visible"/>
                                      </p:to>
                                    </p:set>
                                    <p:animEffect transition="in" filter="fade">
                                      <p:cBhvr>
                                        <p:cTn id="24" dur="1000"/>
                                        <p:tgtEl>
                                          <p:spTgt spid="18435">
                                            <p:txEl>
                                              <p:pRg st="7" end="7"/>
                                            </p:txEl>
                                          </p:spTgt>
                                        </p:tgtEl>
                                      </p:cBhvr>
                                    </p:animEffect>
                                    <p:anim calcmode="lin" valueType="num">
                                      <p:cBhvr>
                                        <p:cTn id="25" dur="1000" fill="hold"/>
                                        <p:tgtEl>
                                          <p:spTgt spid="18435">
                                            <p:txEl>
                                              <p:pRg st="7" end="7"/>
                                            </p:txEl>
                                          </p:spTgt>
                                        </p:tgtEl>
                                        <p:attrNameLst>
                                          <p:attrName>ppt_x</p:attrName>
                                        </p:attrNameLst>
                                      </p:cBhvr>
                                      <p:tavLst>
                                        <p:tav tm="0">
                                          <p:val>
                                            <p:strVal val="#ppt_x"/>
                                          </p:val>
                                        </p:tav>
                                        <p:tav tm="100000">
                                          <p:val>
                                            <p:strVal val="#ppt_x"/>
                                          </p:val>
                                        </p:tav>
                                      </p:tavLst>
                                    </p:anim>
                                    <p:anim calcmode="lin" valueType="num">
                                      <p:cBhvr>
                                        <p:cTn id="26" dur="1000" fill="hold"/>
                                        <p:tgtEl>
                                          <p:spTgt spid="18435">
                                            <p:txEl>
                                              <p:pRg st="7" end="7"/>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8435">
                                            <p:txEl>
                                              <p:pRg st="8" end="8"/>
                                            </p:txEl>
                                          </p:spTgt>
                                        </p:tgtEl>
                                        <p:attrNameLst>
                                          <p:attrName>style.visibility</p:attrName>
                                        </p:attrNameLst>
                                      </p:cBhvr>
                                      <p:to>
                                        <p:strVal val="visible"/>
                                      </p:to>
                                    </p:set>
                                    <p:animEffect transition="in" filter="fade">
                                      <p:cBhvr>
                                        <p:cTn id="29" dur="1000"/>
                                        <p:tgtEl>
                                          <p:spTgt spid="18435">
                                            <p:txEl>
                                              <p:pRg st="8" end="8"/>
                                            </p:txEl>
                                          </p:spTgt>
                                        </p:tgtEl>
                                      </p:cBhvr>
                                    </p:animEffect>
                                    <p:anim calcmode="lin" valueType="num">
                                      <p:cBhvr>
                                        <p:cTn id="30" dur="1000" fill="hold"/>
                                        <p:tgtEl>
                                          <p:spTgt spid="18435">
                                            <p:txEl>
                                              <p:pRg st="8" end="8"/>
                                            </p:txEl>
                                          </p:spTgt>
                                        </p:tgtEl>
                                        <p:attrNameLst>
                                          <p:attrName>ppt_x</p:attrName>
                                        </p:attrNameLst>
                                      </p:cBhvr>
                                      <p:tavLst>
                                        <p:tav tm="0">
                                          <p:val>
                                            <p:strVal val="#ppt_x"/>
                                          </p:val>
                                        </p:tav>
                                        <p:tav tm="100000">
                                          <p:val>
                                            <p:strVal val="#ppt_x"/>
                                          </p:val>
                                        </p:tav>
                                      </p:tavLst>
                                    </p:anim>
                                    <p:anim calcmode="lin" valueType="num">
                                      <p:cBhvr>
                                        <p:cTn id="31" dur="1000" fill="hold"/>
                                        <p:tgtEl>
                                          <p:spTgt spid="1843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09588" y="549275"/>
            <a:ext cx="8455025" cy="609600"/>
          </a:xfrm>
        </p:spPr>
        <p:txBody>
          <a:bodyPr/>
          <a:lstStyle/>
          <a:p>
            <a:pPr eaLnBrk="1" hangingPunct="1"/>
            <a:r>
              <a:rPr lang="ru-RU" altLang="ru-RU" sz="3200" smtClean="0">
                <a:latin typeface="Times New Roman" pitchFamily="18" charset="0"/>
              </a:rPr>
              <a:t>Регенерация моментальных снимков </a:t>
            </a:r>
            <a:r>
              <a:rPr lang="en-US" altLang="ru-RU" sz="3200" smtClean="0">
                <a:latin typeface="Times New Roman" pitchFamily="18" charset="0"/>
              </a:rPr>
              <a:t>Oracle</a:t>
            </a:r>
            <a:endParaRPr lang="ru-RU" altLang="ru-RU" sz="3200" smtClean="0">
              <a:latin typeface="Times New Roman" pitchFamily="18" charset="0"/>
            </a:endParaRPr>
          </a:p>
        </p:txBody>
      </p:sp>
      <p:sp>
        <p:nvSpPr>
          <p:cNvPr id="19459" name="Text Box 3"/>
          <p:cNvSpPr txBox="1">
            <a:spLocks noChangeArrowheads="1"/>
          </p:cNvSpPr>
          <p:nvPr/>
        </p:nvSpPr>
        <p:spPr bwMode="auto">
          <a:xfrm>
            <a:off x="684213" y="1268413"/>
            <a:ext cx="82804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eaLnBrk="1" hangingPunct="1"/>
            <a:r>
              <a:rPr kumimoji="1" lang="ru-RU" altLang="ru-RU">
                <a:solidFill>
                  <a:srgbClr val="0D0D11"/>
                </a:solidFill>
                <a:latin typeface="Times New Roman" pitchFamily="18" charset="0"/>
              </a:rPr>
              <a:t>Возможны два варианта:</a:t>
            </a:r>
          </a:p>
          <a:p>
            <a:pPr eaLnBrk="1" hangingPunct="1">
              <a:buFontTx/>
              <a:buAutoNum type="arabicPeriod"/>
            </a:pPr>
            <a:r>
              <a:rPr kumimoji="1" lang="ru-RU" altLang="ru-RU">
                <a:solidFill>
                  <a:srgbClr val="0D0D11"/>
                </a:solidFill>
                <a:latin typeface="Times New Roman" pitchFamily="18" charset="0"/>
              </a:rPr>
              <a:t>REFRESH FAST (</a:t>
            </a:r>
            <a:r>
              <a:rPr kumimoji="1" lang="ru-RU" altLang="ru-RU" b="1">
                <a:solidFill>
                  <a:srgbClr val="0D0D11"/>
                </a:solidFill>
                <a:latin typeface="Times New Roman" pitchFamily="18" charset="0"/>
              </a:rPr>
              <a:t>быстрая регенерация</a:t>
            </a:r>
            <a:r>
              <a:rPr kumimoji="1" lang="ru-RU" altLang="ru-RU">
                <a:solidFill>
                  <a:srgbClr val="0D0D11"/>
                </a:solidFill>
                <a:latin typeface="Times New Roman" pitchFamily="18" charset="0"/>
              </a:rPr>
              <a:t>). </a:t>
            </a:r>
          </a:p>
          <a:p>
            <a:pPr eaLnBrk="1" hangingPunct="1">
              <a:buFontTx/>
              <a:buAutoNum type="arabicPeriod"/>
            </a:pPr>
            <a:r>
              <a:rPr kumimoji="1" lang="ru-RU" altLang="ru-RU">
                <a:solidFill>
                  <a:srgbClr val="0D0D11"/>
                </a:solidFill>
                <a:latin typeface="Times New Roman" pitchFamily="18" charset="0"/>
              </a:rPr>
              <a:t>REFRESH COMPLETE (</a:t>
            </a:r>
            <a:r>
              <a:rPr kumimoji="1" lang="ru-RU" altLang="ru-RU" b="1">
                <a:solidFill>
                  <a:srgbClr val="0D0D11"/>
                </a:solidFill>
                <a:latin typeface="Times New Roman" pitchFamily="18" charset="0"/>
              </a:rPr>
              <a:t>полная регенерация</a:t>
            </a:r>
            <a:r>
              <a:rPr kumimoji="1" lang="ru-RU" altLang="ru-RU">
                <a:solidFill>
                  <a:srgbClr val="0D0D11"/>
                </a:solidFill>
                <a:latin typeface="Times New Roman" pitchFamily="18" charset="0"/>
              </a:rPr>
              <a:t>).</a:t>
            </a:r>
          </a:p>
        </p:txBody>
      </p:sp>
      <p:graphicFrame>
        <p:nvGraphicFramePr>
          <p:cNvPr id="105493" name="Group 21"/>
          <p:cNvGraphicFramePr>
            <a:graphicFrameLocks noGrp="1"/>
          </p:cNvGraphicFramePr>
          <p:nvPr/>
        </p:nvGraphicFramePr>
        <p:xfrm>
          <a:off x="611188" y="2349500"/>
          <a:ext cx="7993062" cy="3810000"/>
        </p:xfrm>
        <a:graphic>
          <a:graphicData uri="http://schemas.openxmlformats.org/drawingml/2006/table">
            <a:tbl>
              <a:tblPr/>
              <a:tblGrid>
                <a:gridCol w="1873250"/>
                <a:gridCol w="6119812"/>
              </a:tblGrid>
              <a:tr h="792229">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indent="-112713">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indent="-220663">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indent="-3825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indent="-54610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
                          <a:schemeClr val="bg2"/>
                        </a:buClr>
                        <a:buSzTx/>
                        <a:buFont typeface="Wingdings" panose="05000000000000000000" pitchFamily="2" charset="2"/>
                        <a:buNone/>
                        <a:tabLst/>
                      </a:pPr>
                      <a:r>
                        <a:rPr kumimoji="1" lang="ru-RU" altLang="ru-RU" sz="1800" b="0" i="0" u="none" strike="noStrike" cap="none" normalizeH="0" baseline="0" smtClean="0">
                          <a:ln>
                            <a:noFill/>
                          </a:ln>
                          <a:solidFill>
                            <a:srgbClr val="0D0D11"/>
                          </a:solidFill>
                          <a:effectLst/>
                          <a:latin typeface="Times New Roman" panose="02020603050405020304" pitchFamily="18" charset="0"/>
                          <a:cs typeface="Times New Roman" panose="02020603050405020304" pitchFamily="18" charset="0"/>
                        </a:rPr>
                        <a:t>Режим регенерации</a:t>
                      </a:r>
                      <a:endParaRPr kumimoji="1" lang="ru-RU" altLang="ru-RU" sz="1800" b="0" i="0" u="none" strike="noStrike" cap="none" normalizeH="0" baseline="0" smtClean="0">
                        <a:ln>
                          <a:noFill/>
                        </a:ln>
                        <a:solidFill>
                          <a:srgbClr val="0D0D11"/>
                        </a:solidFill>
                        <a:effectLst/>
                        <a:latin typeface="Times New Roman" panose="02020603050405020304" pitchFamily="18" charset="0"/>
                        <a:cs typeface="Arial" panose="020B0604020202020204" pitchFamily="34" charset="0"/>
                      </a:endParaRPr>
                    </a:p>
                  </a:txBody>
                  <a:tcPr marT="45724" marB="4572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indent="-112713">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indent="-220663">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indent="-3825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indent="-54610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
                          <a:schemeClr val="bg2"/>
                        </a:buClr>
                        <a:buSzTx/>
                        <a:buFont typeface="Wingdings" panose="05000000000000000000" pitchFamily="2" charset="2"/>
                        <a:buNone/>
                        <a:tabLst/>
                      </a:pPr>
                      <a:r>
                        <a:rPr kumimoji="1" lang="ru-RU" altLang="ru-RU" sz="1800" b="0" i="0" u="none" strike="noStrike" cap="none" normalizeH="0" baseline="0" smtClean="0">
                          <a:ln>
                            <a:noFill/>
                          </a:ln>
                          <a:solidFill>
                            <a:srgbClr val="0D0D11"/>
                          </a:solidFill>
                          <a:effectLst/>
                          <a:latin typeface="Times New Roman" panose="02020603050405020304" pitchFamily="18" charset="0"/>
                          <a:cs typeface="Times New Roman" panose="02020603050405020304" pitchFamily="18" charset="0"/>
                        </a:rPr>
                        <a:t>Описание</a:t>
                      </a:r>
                      <a:endParaRPr kumimoji="1" lang="ru-RU" altLang="ru-RU" sz="1800" b="0" i="0" u="none" strike="noStrike" cap="none" normalizeH="0" baseline="0" smtClean="0">
                        <a:ln>
                          <a:noFill/>
                        </a:ln>
                        <a:solidFill>
                          <a:srgbClr val="0D0D11"/>
                        </a:solidFill>
                        <a:effectLst/>
                        <a:latin typeface="Times New Roman" panose="02020603050405020304" pitchFamily="18" charset="0"/>
                        <a:cs typeface="Arial" panose="020B0604020202020204" pitchFamily="34" charset="0"/>
                      </a:endParaRPr>
                    </a:p>
                  </a:txBody>
                  <a:tcPr marT="45724" marB="4572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914476">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indent="-112713">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indent="-220663">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indent="-3825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indent="-54610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bg2"/>
                        </a:buClr>
                        <a:buSzTx/>
                        <a:buFont typeface="Wingdings" panose="05000000000000000000" pitchFamily="2" charset="2"/>
                        <a:buNone/>
                        <a:tabLst/>
                      </a:pPr>
                      <a:r>
                        <a:rPr kumimoji="1" lang="ru-RU" altLang="ru-RU" sz="1800" b="0" i="0" u="none" strike="noStrike" cap="none" normalizeH="0" baseline="0" smtClean="0">
                          <a:ln>
                            <a:noFill/>
                          </a:ln>
                          <a:solidFill>
                            <a:srgbClr val="0D0D11"/>
                          </a:solidFill>
                          <a:effectLst/>
                          <a:latin typeface="Times New Roman" panose="02020603050405020304" pitchFamily="18" charset="0"/>
                          <a:cs typeface="Times New Roman" panose="02020603050405020304" pitchFamily="18" charset="0"/>
                        </a:rPr>
                        <a:t>COMPLETE</a:t>
                      </a:r>
                      <a:endParaRPr kumimoji="1" lang="ru-RU" altLang="ru-RU" sz="1800" b="0" i="0" u="none" strike="noStrike" cap="none" normalizeH="0" baseline="0" smtClean="0">
                        <a:ln>
                          <a:noFill/>
                        </a:ln>
                        <a:solidFill>
                          <a:srgbClr val="0D0D11"/>
                        </a:solidFill>
                        <a:effectLst/>
                        <a:latin typeface="Times New Roman" panose="02020603050405020304" pitchFamily="18" charset="0"/>
                        <a:cs typeface="Arial" panose="020B0604020202020204" pitchFamily="34" charset="0"/>
                      </a:endParaRPr>
                    </a:p>
                  </a:txBody>
                  <a:tcPr marT="45724" marB="4572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indent="-112713">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indent="-220663">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indent="-3825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indent="-54610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bg2"/>
                        </a:buClr>
                        <a:buSzTx/>
                        <a:buFont typeface="Wingdings" panose="05000000000000000000" pitchFamily="2" charset="2"/>
                        <a:buNone/>
                        <a:tabLst/>
                      </a:pPr>
                      <a:r>
                        <a:rPr kumimoji="1" lang="ru-RU" altLang="ru-RU" sz="1800" b="0" i="0" u="none" strike="noStrike" cap="none" normalizeH="0" baseline="0" smtClean="0">
                          <a:ln>
                            <a:noFill/>
                          </a:ln>
                          <a:solidFill>
                            <a:srgbClr val="0D0D11"/>
                          </a:solidFill>
                          <a:effectLst/>
                          <a:latin typeface="Times New Roman" panose="02020603050405020304" pitchFamily="18" charset="0"/>
                          <a:cs typeface="Times New Roman" panose="02020603050405020304" pitchFamily="18" charset="0"/>
                        </a:rPr>
                        <a:t>Таблицы моментального снимка полностью восстанавливаются с помощью его запроса и основных таблиц при каждой регенерации</a:t>
                      </a:r>
                      <a:endParaRPr kumimoji="1" lang="ru-RU" altLang="ru-RU" sz="1800" b="0" i="0" u="none" strike="noStrike" cap="none" normalizeH="0" baseline="0" smtClean="0">
                        <a:ln>
                          <a:noFill/>
                        </a:ln>
                        <a:solidFill>
                          <a:srgbClr val="0D0D11"/>
                        </a:solidFill>
                        <a:effectLst/>
                        <a:latin typeface="Times New Roman" panose="02020603050405020304" pitchFamily="18" charset="0"/>
                        <a:cs typeface="Arial" panose="020B0604020202020204" pitchFamily="34" charset="0"/>
                      </a:endParaRPr>
                    </a:p>
                  </a:txBody>
                  <a:tcPr marT="45724" marB="4572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1188819">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indent="-112713">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indent="-220663">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indent="-3825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indent="-54610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bg2"/>
                        </a:buClr>
                        <a:buSzTx/>
                        <a:buFont typeface="Wingdings" panose="05000000000000000000" pitchFamily="2" charset="2"/>
                        <a:buNone/>
                        <a:tabLst/>
                      </a:pPr>
                      <a:r>
                        <a:rPr kumimoji="1" lang="ru-RU" altLang="ru-RU" sz="1800" b="0" i="0" u="none" strike="noStrike" cap="none" normalizeH="0" baseline="0" smtClean="0">
                          <a:ln>
                            <a:noFill/>
                          </a:ln>
                          <a:solidFill>
                            <a:srgbClr val="0D0D11"/>
                          </a:solidFill>
                          <a:effectLst/>
                          <a:latin typeface="Times New Roman" panose="02020603050405020304" pitchFamily="18" charset="0"/>
                          <a:cs typeface="Times New Roman" panose="02020603050405020304" pitchFamily="18" charset="0"/>
                        </a:rPr>
                        <a:t>FAST</a:t>
                      </a:r>
                      <a:endParaRPr kumimoji="1" lang="ru-RU" altLang="ru-RU" sz="1800" b="0" i="0" u="none" strike="noStrike" cap="none" normalizeH="0" baseline="0" smtClean="0">
                        <a:ln>
                          <a:noFill/>
                        </a:ln>
                        <a:solidFill>
                          <a:srgbClr val="0D0D11"/>
                        </a:solidFill>
                        <a:effectLst/>
                        <a:latin typeface="Times New Roman" panose="02020603050405020304" pitchFamily="18" charset="0"/>
                        <a:cs typeface="Arial" panose="020B0604020202020204" pitchFamily="34" charset="0"/>
                      </a:endParaRPr>
                    </a:p>
                  </a:txBody>
                  <a:tcPr marT="45724" marB="4572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indent="-112713">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indent="-220663">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indent="-3825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indent="-54610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bg2"/>
                        </a:buClr>
                        <a:buSzTx/>
                        <a:buFont typeface="Wingdings" panose="05000000000000000000" pitchFamily="2" charset="2"/>
                        <a:buNone/>
                        <a:tabLst/>
                      </a:pPr>
                      <a:r>
                        <a:rPr kumimoji="1" lang="ru-RU" altLang="ru-RU" sz="1800" b="0" i="0" u="none" strike="noStrike" cap="none" normalizeH="0" baseline="0" smtClean="0">
                          <a:ln>
                            <a:noFill/>
                          </a:ln>
                          <a:solidFill>
                            <a:srgbClr val="0D0D11"/>
                          </a:solidFill>
                          <a:effectLst/>
                          <a:latin typeface="Times New Roman" panose="02020603050405020304" pitchFamily="18" charset="0"/>
                          <a:cs typeface="Times New Roman" panose="02020603050405020304" pitchFamily="18" charset="0"/>
                        </a:rPr>
                        <a:t>Если применяется простой моментальный снимок, то для посылки только тех изменений, которые внесены в его таблицу, можно использовать журнал моментальных снимков</a:t>
                      </a:r>
                      <a:endParaRPr kumimoji="1" lang="ru-RU" altLang="ru-RU" sz="1800" b="0" i="0" u="none" strike="noStrike" cap="none" normalizeH="0" baseline="0" smtClean="0">
                        <a:ln>
                          <a:noFill/>
                        </a:ln>
                        <a:solidFill>
                          <a:srgbClr val="0D0D11"/>
                        </a:solidFill>
                        <a:effectLst/>
                        <a:latin typeface="Times New Roman" panose="02020603050405020304" pitchFamily="18" charset="0"/>
                        <a:cs typeface="Arial" panose="020B0604020202020204" pitchFamily="34" charset="0"/>
                      </a:endParaRPr>
                    </a:p>
                  </a:txBody>
                  <a:tcPr marT="45724" marB="4572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914476">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indent="-112713">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indent="-220663">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indent="-3825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indent="-54610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bg2"/>
                        </a:buClr>
                        <a:buSzTx/>
                        <a:buFont typeface="Wingdings" panose="05000000000000000000" pitchFamily="2" charset="2"/>
                        <a:buNone/>
                        <a:tabLst/>
                      </a:pPr>
                      <a:r>
                        <a:rPr kumimoji="1" lang="ru-RU" altLang="ru-RU" sz="1800" b="0" i="0" u="none" strike="noStrike" cap="none" normalizeH="0" baseline="0" smtClean="0">
                          <a:ln>
                            <a:noFill/>
                          </a:ln>
                          <a:solidFill>
                            <a:srgbClr val="0D0D11"/>
                          </a:solidFill>
                          <a:effectLst/>
                          <a:latin typeface="Times New Roman" panose="02020603050405020304" pitchFamily="18" charset="0"/>
                          <a:cs typeface="Times New Roman" panose="02020603050405020304" pitchFamily="18" charset="0"/>
                        </a:rPr>
                        <a:t>FORCE</a:t>
                      </a:r>
                      <a:endParaRPr kumimoji="1" lang="ru-RU" altLang="ru-RU" sz="1800" b="0" i="0" u="none" strike="noStrike" cap="none" normalizeH="0" baseline="0" smtClean="0">
                        <a:ln>
                          <a:noFill/>
                        </a:ln>
                        <a:solidFill>
                          <a:srgbClr val="0D0D11"/>
                        </a:solidFill>
                        <a:effectLst/>
                        <a:latin typeface="Times New Roman" panose="02020603050405020304" pitchFamily="18" charset="0"/>
                        <a:cs typeface="Arial" panose="020B0604020202020204" pitchFamily="34" charset="0"/>
                      </a:endParaRPr>
                    </a:p>
                  </a:txBody>
                  <a:tcPr marT="45724" marB="4572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indent="-112713">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indent="-220663">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indent="-3825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indent="-54610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indent="-546100"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bg2"/>
                        </a:buClr>
                        <a:buSzTx/>
                        <a:buFont typeface="Wingdings" panose="05000000000000000000" pitchFamily="2" charset="2"/>
                        <a:buNone/>
                        <a:tabLst/>
                      </a:pPr>
                      <a:r>
                        <a:rPr kumimoji="1" lang="ru-RU" altLang="ru-RU" sz="1800" b="0" i="0" u="none" strike="noStrike" cap="none" normalizeH="0" baseline="0" smtClean="0">
                          <a:ln>
                            <a:noFill/>
                          </a:ln>
                          <a:solidFill>
                            <a:srgbClr val="0D0D11"/>
                          </a:solidFill>
                          <a:effectLst/>
                          <a:latin typeface="Times New Roman" panose="02020603050405020304" pitchFamily="18" charset="0"/>
                          <a:cs typeface="Times New Roman" panose="02020603050405020304" pitchFamily="18" charset="0"/>
                        </a:rPr>
                        <a:t>Значение по умолчанию. Если это возможно, выполняется быстрая (FAST) регенерация, если нет – полная (COMPLETE) регенерация</a:t>
                      </a:r>
                      <a:endParaRPr kumimoji="1" lang="ru-RU" altLang="ru-RU" sz="1800" b="0" i="0" u="none" strike="noStrike" cap="none" normalizeH="0" baseline="0" smtClean="0">
                        <a:ln>
                          <a:noFill/>
                        </a:ln>
                        <a:solidFill>
                          <a:srgbClr val="0D0D11"/>
                        </a:solidFill>
                        <a:effectLst/>
                        <a:latin typeface="Times New Roman" panose="02020603050405020304" pitchFamily="18" charset="0"/>
                        <a:cs typeface="Arial" panose="020B0604020202020204" pitchFamily="34" charset="0"/>
                      </a:endParaRPr>
                    </a:p>
                  </a:txBody>
                  <a:tcPr marT="45724" marB="45724"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50825" y="831850"/>
            <a:ext cx="8497888" cy="652463"/>
          </a:xfrm>
        </p:spPr>
        <p:txBody>
          <a:bodyPr/>
          <a:lstStyle/>
          <a:p>
            <a:pPr algn="ctr" eaLnBrk="1" hangingPunct="1"/>
            <a:r>
              <a:rPr lang="ru-RU" altLang="ru-RU" sz="3200" dirty="0" smtClean="0">
                <a:latin typeface="Times New Roman" pitchFamily="18" charset="0"/>
              </a:rPr>
              <a:t>Регенерация моментальных снимков </a:t>
            </a:r>
            <a:r>
              <a:rPr lang="en-US" altLang="ru-RU" sz="3200" dirty="0" smtClean="0">
                <a:latin typeface="Times New Roman" pitchFamily="18" charset="0"/>
              </a:rPr>
              <a:t>Oracle</a:t>
            </a:r>
            <a:endParaRPr lang="ru-RU" altLang="ru-RU" sz="3200" dirty="0" smtClean="0">
              <a:latin typeface="Times New Roman" pitchFamily="18" charset="0"/>
            </a:endParaRPr>
          </a:p>
        </p:txBody>
      </p:sp>
      <p:sp>
        <p:nvSpPr>
          <p:cNvPr id="20483" name="Text Box 3"/>
          <p:cNvSpPr txBox="1">
            <a:spLocks noChangeArrowheads="1"/>
          </p:cNvSpPr>
          <p:nvPr/>
        </p:nvSpPr>
        <p:spPr bwMode="auto">
          <a:xfrm>
            <a:off x="684213" y="1743075"/>
            <a:ext cx="8208962" cy="434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eaLnBrk="1" hangingPunct="1">
              <a:spcBef>
                <a:spcPct val="30000"/>
              </a:spcBef>
            </a:pPr>
            <a:r>
              <a:rPr kumimoji="1" lang="ru-RU" altLang="ru-RU">
                <a:solidFill>
                  <a:srgbClr val="0D0D11"/>
                </a:solidFill>
                <a:latin typeface="Times New Roman" pitchFamily="18" charset="0"/>
              </a:rPr>
              <a:t>Для быстрой регенерации необходим </a:t>
            </a:r>
            <a:r>
              <a:rPr kumimoji="1" lang="ru-RU" altLang="ru-RU" b="1">
                <a:solidFill>
                  <a:srgbClr val="0D0D11"/>
                </a:solidFill>
                <a:latin typeface="Times New Roman" pitchFamily="18" charset="0"/>
              </a:rPr>
              <a:t>журнал моментальных снимков</a:t>
            </a:r>
            <a:r>
              <a:rPr kumimoji="1" lang="ru-RU" altLang="ru-RU">
                <a:solidFill>
                  <a:srgbClr val="0D0D11"/>
                </a:solidFill>
                <a:latin typeface="Times New Roman" pitchFamily="18" charset="0"/>
              </a:rPr>
              <a:t> (snapshot log) – это таблица, обеспечивающая регистрацию в моментальном снимке изменений, происшедших в основной таблице. Имя журнала (таблицы) – MLOG$_имя_таблицы.</a:t>
            </a:r>
          </a:p>
          <a:p>
            <a:pPr eaLnBrk="1" hangingPunct="1">
              <a:spcBef>
                <a:spcPct val="30000"/>
              </a:spcBef>
            </a:pPr>
            <a:r>
              <a:rPr kumimoji="1" lang="ru-RU" altLang="ru-RU">
                <a:solidFill>
                  <a:srgbClr val="0D0D11"/>
                </a:solidFill>
                <a:latin typeface="Times New Roman" pitchFamily="18" charset="0"/>
              </a:rPr>
              <a:t>Команда CREATE SNAPSHOT LOG. Пример</a:t>
            </a:r>
            <a:r>
              <a:rPr kumimoji="1" lang="en-US" altLang="ru-RU">
                <a:solidFill>
                  <a:srgbClr val="0D0D11"/>
                </a:solidFill>
                <a:latin typeface="Times New Roman" pitchFamily="18" charset="0"/>
              </a:rPr>
              <a:t>:</a:t>
            </a:r>
          </a:p>
          <a:p>
            <a:pPr eaLnBrk="1" hangingPunct="1">
              <a:spcBef>
                <a:spcPct val="30000"/>
              </a:spcBef>
            </a:pPr>
            <a:r>
              <a:rPr kumimoji="1" lang="ru-RU" altLang="ru-RU">
                <a:solidFill>
                  <a:srgbClr val="0D0D11"/>
                </a:solidFill>
                <a:latin typeface="Times New Roman" pitchFamily="18" charset="0"/>
              </a:rPr>
              <a:t>	</a:t>
            </a:r>
            <a:r>
              <a:rPr kumimoji="1" lang="en-US" altLang="ru-RU">
                <a:solidFill>
                  <a:srgbClr val="0D0D11"/>
                </a:solidFill>
                <a:latin typeface="Times New Roman" pitchFamily="18" charset="0"/>
              </a:rPr>
              <a:t>create snapshot log on </a:t>
            </a:r>
            <a:r>
              <a:rPr kumimoji="1" lang="en-US" altLang="ru-RU" b="1">
                <a:solidFill>
                  <a:srgbClr val="0D0D11"/>
                </a:solidFill>
                <a:latin typeface="Times New Roman" pitchFamily="18" charset="0"/>
              </a:rPr>
              <a:t>employee</a:t>
            </a:r>
          </a:p>
          <a:p>
            <a:pPr eaLnBrk="1" hangingPunct="1">
              <a:spcBef>
                <a:spcPct val="30000"/>
              </a:spcBef>
            </a:pPr>
            <a:r>
              <a:rPr kumimoji="1" lang="ru-RU" altLang="ru-RU">
                <a:solidFill>
                  <a:srgbClr val="0D0D11"/>
                </a:solidFill>
                <a:latin typeface="Times New Roman" pitchFamily="18" charset="0"/>
              </a:rPr>
              <a:t>		</a:t>
            </a:r>
            <a:r>
              <a:rPr kumimoji="1" lang="en-US" altLang="ru-RU">
                <a:solidFill>
                  <a:srgbClr val="0D0D11"/>
                </a:solidFill>
                <a:latin typeface="Times New Roman" pitchFamily="18" charset="0"/>
              </a:rPr>
              <a:t>tablespace data</a:t>
            </a:r>
          </a:p>
          <a:p>
            <a:pPr eaLnBrk="1" hangingPunct="1">
              <a:spcBef>
                <a:spcPct val="30000"/>
              </a:spcBef>
            </a:pPr>
            <a:r>
              <a:rPr kumimoji="1" lang="ru-RU" altLang="ru-RU">
                <a:solidFill>
                  <a:srgbClr val="0D0D11"/>
                </a:solidFill>
                <a:latin typeface="Times New Roman" pitchFamily="18" charset="0"/>
              </a:rPr>
              <a:t>		</a:t>
            </a:r>
            <a:r>
              <a:rPr kumimoji="1" lang="en-US" altLang="ru-RU">
                <a:solidFill>
                  <a:srgbClr val="0D0D11"/>
                </a:solidFill>
                <a:latin typeface="Times New Roman" pitchFamily="18" charset="0"/>
              </a:rPr>
              <a:t>storage (initial 10k next 10k pctincrease 0);</a:t>
            </a:r>
            <a:endParaRPr kumimoji="1" lang="ru-RU" altLang="ru-RU">
              <a:solidFill>
                <a:srgbClr val="0D0D11"/>
              </a:solidFill>
              <a:latin typeface="Times New Roman" pitchFamily="18" charset="0"/>
            </a:endParaRPr>
          </a:p>
          <a:p>
            <a:pPr eaLnBrk="1" hangingPunct="1">
              <a:spcBef>
                <a:spcPct val="30000"/>
              </a:spcBef>
            </a:pPr>
            <a:r>
              <a:rPr kumimoji="1" lang="ru-RU" altLang="ru-RU">
                <a:solidFill>
                  <a:srgbClr val="0D0D11"/>
                </a:solidFill>
                <a:latin typeface="Times New Roman" pitchFamily="18" charset="0"/>
              </a:rPr>
              <a:t>Изменения в журнал моментальных снимков попадают с помощью триггера </a:t>
            </a:r>
            <a:r>
              <a:rPr kumimoji="1" lang="en-US" altLang="ru-RU">
                <a:solidFill>
                  <a:srgbClr val="0D0D11"/>
                </a:solidFill>
                <a:latin typeface="Times New Roman" pitchFamily="18" charset="0"/>
              </a:rPr>
              <a:t>AFTER</a:t>
            </a:r>
            <a:r>
              <a:rPr kumimoji="1" lang="ru-RU" altLang="ru-RU">
                <a:solidFill>
                  <a:srgbClr val="0D0D11"/>
                </a:solidFill>
                <a:latin typeface="Times New Roman" pitchFamily="18" charset="0"/>
              </a:rPr>
              <a:t> типа</a:t>
            </a:r>
            <a:r>
              <a:rPr kumimoji="1" lang="en-US" altLang="ru-RU">
                <a:solidFill>
                  <a:srgbClr val="0D0D11"/>
                </a:solidFill>
                <a:latin typeface="Times New Roman" pitchFamily="18" charset="0"/>
              </a:rPr>
              <a:t> FOR EACH ROW</a:t>
            </a:r>
            <a:r>
              <a:rPr kumimoji="1" lang="ru-RU" altLang="ru-RU">
                <a:solidFill>
                  <a:srgbClr val="0D0D11"/>
                </a:solidFill>
                <a:latin typeface="Times New Roman" pitchFamily="18" charset="0"/>
              </a:rPr>
              <a:t>, который называется TLOG$_имя_таблицы.</a:t>
            </a:r>
          </a:p>
          <a:p>
            <a:pPr eaLnBrk="1" hangingPunct="1"/>
            <a:endParaRPr kumimoji="1" lang="ru-RU" altLang="ru-RU">
              <a:solidFill>
                <a:srgbClr val="0D0D11"/>
              </a:solidFill>
              <a:latin typeface="Times New Roman" pitchFamily="18" charset="0"/>
            </a:endParaRPr>
          </a:p>
          <a:p>
            <a:pPr eaLnBrk="1" hangingPunct="1"/>
            <a:r>
              <a:rPr kumimoji="1" lang="ru-RU" altLang="ru-RU">
                <a:solidFill>
                  <a:srgbClr val="0D0D11"/>
                </a:solidFill>
                <a:latin typeface="Times New Roman" pitchFamily="18" charset="0"/>
              </a:rPr>
              <a:t>В журнале моментальных снимков данные находятся очень непродолжительное время: записи вводятся в журнал моментальных снимков, используются во время регенерации, а затем удаляются из журнала автоматически.</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95288" y="549275"/>
            <a:ext cx="8280400" cy="573088"/>
          </a:xfrm>
        </p:spPr>
        <p:txBody>
          <a:bodyPr/>
          <a:lstStyle/>
          <a:p>
            <a:pPr eaLnBrk="1" hangingPunct="1"/>
            <a:r>
              <a:rPr lang="ru-RU" altLang="ru-RU" sz="3200" smtClean="0">
                <a:latin typeface="Times New Roman" pitchFamily="18" charset="0"/>
              </a:rPr>
              <a:t>Усовершенствованное тиражирование </a:t>
            </a:r>
            <a:r>
              <a:rPr lang="en-US" altLang="ru-RU" sz="3200" smtClean="0">
                <a:latin typeface="Times New Roman" pitchFamily="18" charset="0"/>
              </a:rPr>
              <a:t>Oracle</a:t>
            </a:r>
            <a:endParaRPr lang="ru-RU" altLang="ru-RU" sz="3200" smtClean="0">
              <a:latin typeface="Times New Roman" pitchFamily="18" charset="0"/>
            </a:endParaRPr>
          </a:p>
        </p:txBody>
      </p:sp>
      <p:sp>
        <p:nvSpPr>
          <p:cNvPr id="21507" name="Text Box 3"/>
          <p:cNvSpPr txBox="1">
            <a:spLocks noChangeArrowheads="1"/>
          </p:cNvSpPr>
          <p:nvPr/>
        </p:nvSpPr>
        <p:spPr bwMode="auto">
          <a:xfrm>
            <a:off x="611188" y="1360488"/>
            <a:ext cx="78486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eaLnBrk="1" hangingPunct="1"/>
            <a:r>
              <a:rPr kumimoji="1" lang="ru-RU" altLang="ru-RU">
                <a:solidFill>
                  <a:srgbClr val="0D0D11"/>
                </a:solidFill>
                <a:latin typeface="Times New Roman" pitchFamily="18" charset="0"/>
              </a:rPr>
              <a:t>Производится с помощью двух средств </a:t>
            </a:r>
            <a:r>
              <a:rPr kumimoji="1" lang="en-US" altLang="ru-RU">
                <a:solidFill>
                  <a:srgbClr val="0D0D11"/>
                </a:solidFill>
                <a:latin typeface="Times New Roman" pitchFamily="18" charset="0"/>
              </a:rPr>
              <a:t>Oracle</a:t>
            </a:r>
            <a:r>
              <a:rPr kumimoji="1" lang="ru-RU" altLang="ru-RU">
                <a:solidFill>
                  <a:srgbClr val="0D0D11"/>
                </a:solidFill>
                <a:latin typeface="Times New Roman" pitchFamily="18" charset="0"/>
              </a:rPr>
              <a:t>:</a:t>
            </a:r>
          </a:p>
          <a:p>
            <a:pPr eaLnBrk="1" hangingPunct="1">
              <a:buFontTx/>
              <a:buAutoNum type="arabicPeriod"/>
            </a:pPr>
            <a:r>
              <a:rPr kumimoji="1" lang="ru-RU" altLang="ru-RU">
                <a:solidFill>
                  <a:srgbClr val="0D0D11"/>
                </a:solidFill>
                <a:latin typeface="Times New Roman" pitchFamily="18" charset="0"/>
              </a:rPr>
              <a:t>Многоабонентского тиражирования. </a:t>
            </a:r>
          </a:p>
          <a:p>
            <a:pPr eaLnBrk="1" hangingPunct="1">
              <a:buFontTx/>
              <a:buAutoNum type="arabicPeriod"/>
            </a:pPr>
            <a:r>
              <a:rPr kumimoji="1" lang="ru-RU" altLang="ru-RU">
                <a:solidFill>
                  <a:srgbClr val="0D0D11"/>
                </a:solidFill>
                <a:latin typeface="Times New Roman" pitchFamily="18" charset="0"/>
              </a:rPr>
              <a:t>Узлов обновляемых моментальных снимков.</a:t>
            </a:r>
          </a:p>
        </p:txBody>
      </p:sp>
      <p:sp>
        <p:nvSpPr>
          <p:cNvPr id="21508" name="Text Box 4"/>
          <p:cNvSpPr txBox="1">
            <a:spLocks noChangeArrowheads="1"/>
          </p:cNvSpPr>
          <p:nvPr/>
        </p:nvSpPr>
        <p:spPr bwMode="auto">
          <a:xfrm>
            <a:off x="611188" y="2289175"/>
            <a:ext cx="8137525" cy="401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eaLnBrk="1" hangingPunct="1"/>
            <a:r>
              <a:rPr kumimoji="1" lang="ru-RU" altLang="ru-RU" dirty="0">
                <a:solidFill>
                  <a:srgbClr val="0D0D11"/>
                </a:solidFill>
                <a:latin typeface="Times New Roman" pitchFamily="18" charset="0"/>
              </a:rPr>
              <a:t>Распространение изменений: </a:t>
            </a:r>
          </a:p>
          <a:p>
            <a:pPr eaLnBrk="1" hangingPunct="1">
              <a:buFontTx/>
              <a:buAutoNum type="arabicPeriod"/>
            </a:pPr>
            <a:r>
              <a:rPr kumimoji="1" lang="ru-RU" altLang="ru-RU" dirty="0">
                <a:solidFill>
                  <a:srgbClr val="0D0D11"/>
                </a:solidFill>
                <a:latin typeface="Times New Roman" pitchFamily="18" charset="0"/>
              </a:rPr>
              <a:t>на уровне строк: сервер записывает изменения, сделанные каждой DML-транзакцией, и рассылает эти изменения в удаленные узлы. </a:t>
            </a:r>
          </a:p>
          <a:p>
            <a:pPr eaLnBrk="1" hangingPunct="1">
              <a:buFontTx/>
              <a:buAutoNum type="arabicPeriod"/>
            </a:pPr>
            <a:r>
              <a:rPr kumimoji="1" lang="ru-RU" altLang="ru-RU" dirty="0">
                <a:solidFill>
                  <a:srgbClr val="0D0D11"/>
                </a:solidFill>
                <a:latin typeface="Times New Roman" pitchFamily="18" charset="0"/>
              </a:rPr>
              <a:t>путем процедурного тиражирования:</a:t>
            </a:r>
            <a:r>
              <a:rPr kumimoji="1" lang="ru-RU" altLang="ru-RU" dirty="0">
                <a:latin typeface="Times New Roman" pitchFamily="18" charset="0"/>
              </a:rPr>
              <a:t> </a:t>
            </a:r>
            <a:r>
              <a:rPr kumimoji="1" lang="ru-RU" altLang="ru-RU" dirty="0">
                <a:solidFill>
                  <a:srgbClr val="0D0D11"/>
                </a:solidFill>
                <a:latin typeface="Times New Roman" pitchFamily="18" charset="0"/>
              </a:rPr>
              <a:t>тиражируется вызов удаленной процедуры, выполняющей в удаленном узле те же изменения, что и в вызывающем.</a:t>
            </a:r>
          </a:p>
          <a:p>
            <a:pPr eaLnBrk="1" hangingPunct="1">
              <a:spcBef>
                <a:spcPct val="30000"/>
              </a:spcBef>
            </a:pPr>
            <a:r>
              <a:rPr kumimoji="1" lang="ru-RU" altLang="ru-RU" dirty="0">
                <a:solidFill>
                  <a:srgbClr val="0D0D11"/>
                </a:solidFill>
                <a:latin typeface="Times New Roman" pitchFamily="18" charset="0"/>
              </a:rPr>
              <a:t>Различают </a:t>
            </a:r>
            <a:r>
              <a:rPr kumimoji="1" lang="ru-RU" altLang="ru-RU" b="1" dirty="0">
                <a:solidFill>
                  <a:srgbClr val="0D0D11"/>
                </a:solidFill>
                <a:latin typeface="Times New Roman" pitchFamily="18" charset="0"/>
              </a:rPr>
              <a:t>асинхронное</a:t>
            </a:r>
            <a:r>
              <a:rPr kumimoji="1" lang="ru-RU" altLang="ru-RU" dirty="0">
                <a:solidFill>
                  <a:srgbClr val="0D0D11"/>
                </a:solidFill>
                <a:latin typeface="Times New Roman" pitchFamily="18" charset="0"/>
              </a:rPr>
              <a:t> и </a:t>
            </a:r>
            <a:r>
              <a:rPr kumimoji="1" lang="ru-RU" altLang="ru-RU" b="1" dirty="0">
                <a:solidFill>
                  <a:srgbClr val="0D0D11"/>
                </a:solidFill>
                <a:latin typeface="Times New Roman" pitchFamily="18" charset="0"/>
              </a:rPr>
              <a:t>синхронное</a:t>
            </a:r>
            <a:r>
              <a:rPr kumimoji="1" lang="ru-RU" altLang="ru-RU" dirty="0">
                <a:solidFill>
                  <a:srgbClr val="0D0D11"/>
                </a:solidFill>
                <a:latin typeface="Times New Roman" pitchFamily="18" charset="0"/>
              </a:rPr>
              <a:t> распространение изменений.</a:t>
            </a:r>
          </a:p>
          <a:p>
            <a:pPr eaLnBrk="1" hangingPunct="1"/>
            <a:r>
              <a:rPr kumimoji="1" lang="ru-RU" altLang="ru-RU" dirty="0">
                <a:solidFill>
                  <a:srgbClr val="0D0D11"/>
                </a:solidFill>
                <a:latin typeface="Times New Roman" pitchFamily="18" charset="0"/>
              </a:rPr>
              <a:t>Внесение изменений в тиражируемые данные происходит в несколько этапов:</a:t>
            </a:r>
          </a:p>
          <a:p>
            <a:pPr eaLnBrk="1" hangingPunct="1">
              <a:buFont typeface="Wingdings" pitchFamily="2" charset="2"/>
              <a:buChar char="ü"/>
            </a:pPr>
            <a:r>
              <a:rPr kumimoji="1" lang="ru-RU" altLang="ru-RU" dirty="0">
                <a:solidFill>
                  <a:srgbClr val="0D0D11"/>
                </a:solidFill>
                <a:latin typeface="Times New Roman" pitchFamily="18" charset="0"/>
              </a:rPr>
              <a:t>локальный узел вносит изменения в свою копию данных (ОМС);</a:t>
            </a:r>
          </a:p>
          <a:p>
            <a:pPr eaLnBrk="1" hangingPunct="1">
              <a:buFont typeface="Wingdings" pitchFamily="2" charset="2"/>
              <a:buChar char="ü"/>
            </a:pPr>
            <a:r>
              <a:rPr kumimoji="1" lang="ru-RU" altLang="ru-RU" dirty="0">
                <a:solidFill>
                  <a:srgbClr val="0D0D11"/>
                </a:solidFill>
                <a:latin typeface="Times New Roman" pitchFamily="18" charset="0"/>
              </a:rPr>
              <a:t>локальный узел запускает отложенную транзакцию на основном узле;</a:t>
            </a:r>
          </a:p>
          <a:p>
            <a:pPr eaLnBrk="1" hangingPunct="1">
              <a:buFont typeface="Wingdings" pitchFamily="2" charset="2"/>
              <a:buChar char="ü"/>
            </a:pPr>
            <a:r>
              <a:rPr kumimoji="1" lang="ru-RU" altLang="ru-RU" dirty="0">
                <a:solidFill>
                  <a:srgbClr val="0D0D11"/>
                </a:solidFill>
                <a:latin typeface="Times New Roman" pitchFamily="18" charset="0"/>
              </a:rPr>
              <a:t>через некоторое время локальный узел выполняет быструю (или полную) регенерацию локальной копии данных, после чего приложение всегда может проверить, выполнена ли инициированная им транзакция. Если она не выполнена, то происходит рестарт транзакции и все повторяется.</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684213" y="476250"/>
            <a:ext cx="7772400" cy="715963"/>
          </a:xfrm>
        </p:spPr>
        <p:txBody>
          <a:bodyPr anchor="b"/>
          <a:lstStyle/>
          <a:p>
            <a:pPr algn="ctr" eaLnBrk="1" hangingPunct="1"/>
            <a:r>
              <a:rPr lang="ru-RU" altLang="ru-RU" sz="3600" dirty="0" smtClean="0">
                <a:latin typeface="Times New Roman" pitchFamily="18" charset="0"/>
              </a:rPr>
              <a:t>Репликация в СУБД </a:t>
            </a:r>
            <a:r>
              <a:rPr lang="en-US" altLang="ru-RU" sz="3600" dirty="0" smtClean="0">
                <a:latin typeface="Times New Roman" pitchFamily="18" charset="0"/>
              </a:rPr>
              <a:t>Oracle</a:t>
            </a:r>
            <a:endParaRPr lang="ru-RU" altLang="ru-RU" sz="3600" dirty="0" smtClean="0">
              <a:latin typeface="Times New Roman" pitchFamily="18" charset="0"/>
            </a:endParaRPr>
          </a:p>
        </p:txBody>
      </p:sp>
      <p:sp>
        <p:nvSpPr>
          <p:cNvPr id="22531" name="Text Box 5"/>
          <p:cNvSpPr txBox="1">
            <a:spLocks noChangeArrowheads="1"/>
          </p:cNvSpPr>
          <p:nvPr/>
        </p:nvSpPr>
        <p:spPr bwMode="auto">
          <a:xfrm>
            <a:off x="395288" y="1196975"/>
            <a:ext cx="8424862"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eaLnBrk="1" hangingPunct="1"/>
            <a:r>
              <a:rPr kumimoji="1" lang="ru-RU" altLang="ru-RU" sz="2000" dirty="0" err="1">
                <a:latin typeface="Times New Roman" pitchFamily="18" charset="0"/>
                <a:cs typeface="Times New Roman" pitchFamily="18" charset="0"/>
              </a:rPr>
              <a:t>Advanced</a:t>
            </a:r>
            <a:r>
              <a:rPr kumimoji="1" lang="ru-RU" altLang="ru-RU" sz="2000" dirty="0">
                <a:latin typeface="Times New Roman" pitchFamily="18" charset="0"/>
                <a:cs typeface="Times New Roman" pitchFamily="18" charset="0"/>
              </a:rPr>
              <a:t>-репликация поддерживает различные конфигурации: репликация в обе стороны, репликация со многими первичными серверами и т.д. Позволяет реплицировать не только данные, но и другие объекты базы данных. Доступна только в </a:t>
            </a:r>
            <a:r>
              <a:rPr kumimoji="1" lang="ru-RU" altLang="ru-RU" sz="2000" dirty="0" err="1">
                <a:latin typeface="Times New Roman" pitchFamily="18" charset="0"/>
                <a:cs typeface="Times New Roman" pitchFamily="18" charset="0"/>
              </a:rPr>
              <a:t>Enterprise</a:t>
            </a:r>
            <a:r>
              <a:rPr kumimoji="1" lang="ru-RU" altLang="ru-RU" sz="2000" dirty="0">
                <a:latin typeface="Times New Roman" pitchFamily="18" charset="0"/>
                <a:cs typeface="Times New Roman" pitchFamily="18" charset="0"/>
              </a:rPr>
              <a:t> </a:t>
            </a:r>
            <a:r>
              <a:rPr kumimoji="1" lang="ru-RU" altLang="ru-RU" sz="2000" dirty="0" err="1">
                <a:latin typeface="Times New Roman" pitchFamily="18" charset="0"/>
                <a:cs typeface="Times New Roman" pitchFamily="18" charset="0"/>
              </a:rPr>
              <a:t>Edition</a:t>
            </a:r>
            <a:r>
              <a:rPr kumimoji="1" lang="ru-RU" altLang="ru-RU" sz="2000" dirty="0">
                <a:latin typeface="Times New Roman" pitchFamily="18" charset="0"/>
                <a:cs typeface="Times New Roman" pitchFamily="18" charset="0"/>
              </a:rPr>
              <a:t>. </a:t>
            </a:r>
          </a:p>
          <a:p>
            <a:pPr eaLnBrk="1" hangingPunct="1"/>
            <a:r>
              <a:rPr kumimoji="1" lang="ru-RU" altLang="ru-RU" sz="2000" dirty="0" err="1">
                <a:latin typeface="Times New Roman" pitchFamily="18" charset="0"/>
                <a:cs typeface="Times New Roman" pitchFamily="18" charset="0"/>
              </a:rPr>
              <a:t>Advanced</a:t>
            </a:r>
            <a:r>
              <a:rPr kumimoji="1" lang="ru-RU" altLang="ru-RU" sz="2000" dirty="0">
                <a:latin typeface="Times New Roman" pitchFamily="18" charset="0"/>
                <a:cs typeface="Times New Roman" pitchFamily="18" charset="0"/>
              </a:rPr>
              <a:t>-репликация, начиная с </a:t>
            </a:r>
            <a:r>
              <a:rPr kumimoji="1" lang="ru-RU" altLang="ru-RU" sz="2000" dirty="0" err="1">
                <a:latin typeface="Times New Roman" pitchFamily="18" charset="0"/>
                <a:cs typeface="Times New Roman" pitchFamily="18" charset="0"/>
              </a:rPr>
              <a:t>Enterprise</a:t>
            </a:r>
            <a:r>
              <a:rPr kumimoji="1" lang="ru-RU" altLang="ru-RU" sz="2000" dirty="0">
                <a:latin typeface="Times New Roman" pitchFamily="18" charset="0"/>
                <a:cs typeface="Times New Roman" pitchFamily="18" charset="0"/>
              </a:rPr>
              <a:t> </a:t>
            </a:r>
            <a:r>
              <a:rPr kumimoji="1" lang="ru-RU" altLang="ru-RU" sz="2000" dirty="0" err="1">
                <a:latin typeface="Times New Roman" pitchFamily="18" charset="0"/>
                <a:cs typeface="Times New Roman" pitchFamily="18" charset="0"/>
              </a:rPr>
              <a:t>Edition</a:t>
            </a:r>
            <a:r>
              <a:rPr kumimoji="1" lang="ru-RU" altLang="ru-RU" sz="2000" dirty="0">
                <a:latin typeface="Times New Roman" pitchFamily="18" charset="0"/>
                <a:cs typeface="Times New Roman" pitchFamily="18" charset="0"/>
              </a:rPr>
              <a:t> 11g, позволяет передавать изменение структуры реплицируемых объектов в автоматическом режиме без остановки БД. </a:t>
            </a:r>
            <a:endParaRPr kumimoji="1" lang="en-US" altLang="ru-RU" sz="2000" dirty="0">
              <a:latin typeface="Times New Roman" pitchFamily="18" charset="0"/>
              <a:cs typeface="Times New Roman" pitchFamily="18" charset="0"/>
            </a:endParaRPr>
          </a:p>
          <a:p>
            <a:pPr eaLnBrk="1" hangingPunct="1"/>
            <a:r>
              <a:rPr kumimoji="1" lang="ru-RU" altLang="ru-RU" sz="2000" dirty="0">
                <a:latin typeface="Times New Roman" pitchFamily="18" charset="0"/>
                <a:cs typeface="Times New Roman" pitchFamily="18" charset="0"/>
              </a:rPr>
              <a:t>Репликация на основе </a:t>
            </a:r>
            <a:r>
              <a:rPr kumimoji="1" lang="ru-RU" altLang="ru-RU" sz="2000" dirty="0" err="1">
                <a:latin typeface="Times New Roman" pitchFamily="18" charset="0"/>
                <a:cs typeface="Times New Roman" pitchFamily="18" charset="0"/>
              </a:rPr>
              <a:t>Oracle</a:t>
            </a:r>
            <a:r>
              <a:rPr kumimoji="1" lang="ru-RU" altLang="ru-RU" sz="2000" dirty="0">
                <a:latin typeface="Times New Roman" pitchFamily="18" charset="0"/>
                <a:cs typeface="Times New Roman" pitchFamily="18" charset="0"/>
              </a:rPr>
              <a:t> </a:t>
            </a:r>
            <a:r>
              <a:rPr kumimoji="1" lang="ru-RU" altLang="ru-RU" sz="2000" dirty="0" err="1">
                <a:latin typeface="Times New Roman" pitchFamily="18" charset="0"/>
                <a:cs typeface="Times New Roman" pitchFamily="18" charset="0"/>
              </a:rPr>
              <a:t>Streams</a:t>
            </a:r>
            <a:r>
              <a:rPr kumimoji="1" lang="ru-RU" altLang="ru-RU" sz="2000" dirty="0">
                <a:latin typeface="Times New Roman" pitchFamily="18" charset="0"/>
                <a:cs typeface="Times New Roman" pitchFamily="18" charset="0"/>
              </a:rPr>
              <a:t> обладает следующими преимуществами: </a:t>
            </a:r>
          </a:p>
          <a:p>
            <a:pPr eaLnBrk="1" hangingPunct="1">
              <a:buFont typeface="Wingdings" pitchFamily="2" charset="2"/>
              <a:buChar char="ü"/>
            </a:pPr>
            <a:r>
              <a:rPr kumimoji="1" lang="ru-RU" altLang="ru-RU" sz="2000" dirty="0">
                <a:latin typeface="Times New Roman" pitchFamily="18" charset="0"/>
                <a:cs typeface="Times New Roman" pitchFamily="18" charset="0"/>
              </a:rPr>
              <a:t>Работает быстрее (данные находятся в памяти: </a:t>
            </a:r>
            <a:r>
              <a:rPr kumimoji="1" lang="ru-RU" altLang="ru-RU" sz="2000" dirty="0" err="1">
                <a:latin typeface="Times New Roman" pitchFamily="18" charset="0"/>
                <a:cs typeface="Times New Roman" pitchFamily="18" charset="0"/>
              </a:rPr>
              <a:t>Streams</a:t>
            </a:r>
            <a:r>
              <a:rPr kumimoji="1" lang="ru-RU" altLang="ru-RU" sz="2000" dirty="0">
                <a:latin typeface="Times New Roman" pitchFamily="18" charset="0"/>
                <a:cs typeface="Times New Roman" pitchFamily="18" charset="0"/>
              </a:rPr>
              <a:t> </a:t>
            </a:r>
            <a:r>
              <a:rPr kumimoji="1" lang="ru-RU" altLang="ru-RU" sz="2000" dirty="0" err="1">
                <a:latin typeface="Times New Roman" pitchFamily="18" charset="0"/>
                <a:cs typeface="Times New Roman" pitchFamily="18" charset="0"/>
              </a:rPr>
              <a:t>pool</a:t>
            </a:r>
            <a:r>
              <a:rPr kumimoji="1" lang="ru-RU" altLang="ru-RU" sz="2000" dirty="0">
                <a:latin typeface="Times New Roman" pitchFamily="18" charset="0"/>
                <a:cs typeface="Times New Roman" pitchFamily="18" charset="0"/>
              </a:rPr>
              <a:t>). </a:t>
            </a:r>
          </a:p>
          <a:p>
            <a:pPr eaLnBrk="1" hangingPunct="1">
              <a:buFont typeface="Wingdings" pitchFamily="2" charset="2"/>
              <a:buChar char="ü"/>
            </a:pPr>
            <a:r>
              <a:rPr kumimoji="1" lang="ru-RU" altLang="ru-RU" sz="2000" dirty="0">
                <a:latin typeface="Times New Roman" pitchFamily="18" charset="0"/>
                <a:cs typeface="Times New Roman" pitchFamily="18" charset="0"/>
              </a:rPr>
              <a:t>Репликация на уровне отдельных таблиц, схем, табличных пространств. </a:t>
            </a:r>
          </a:p>
          <a:p>
            <a:pPr eaLnBrk="1" hangingPunct="1">
              <a:buFont typeface="Wingdings" pitchFamily="2" charset="2"/>
              <a:buChar char="ü"/>
            </a:pPr>
            <a:r>
              <a:rPr kumimoji="1" lang="ru-RU" altLang="ru-RU" sz="2000" dirty="0">
                <a:latin typeface="Times New Roman" pitchFamily="18" charset="0"/>
                <a:cs typeface="Times New Roman" pitchFamily="18" charset="0"/>
              </a:rPr>
              <a:t>Репликация между разными версиями базы данных и даже между разными платформами. </a:t>
            </a:r>
          </a:p>
          <a:p>
            <a:pPr eaLnBrk="1" hangingPunct="1">
              <a:buFont typeface="Wingdings" pitchFamily="2" charset="2"/>
              <a:buChar char="ü"/>
            </a:pPr>
            <a:r>
              <a:rPr kumimoji="1" lang="ru-RU" altLang="ru-RU" sz="2000" dirty="0">
                <a:latin typeface="Times New Roman" pitchFamily="18" charset="0"/>
                <a:cs typeface="Times New Roman" pitchFamily="18" charset="0"/>
              </a:rPr>
              <a:t>Возможность фильтрации данных на основе правил. </a:t>
            </a:r>
          </a:p>
          <a:p>
            <a:pPr eaLnBrk="1" hangingPunct="1">
              <a:buFont typeface="Wingdings" pitchFamily="2" charset="2"/>
              <a:buChar char="ü"/>
            </a:pPr>
            <a:r>
              <a:rPr kumimoji="1" lang="ru-RU" altLang="ru-RU" sz="2000" dirty="0">
                <a:latin typeface="Times New Roman" pitchFamily="18" charset="0"/>
                <a:cs typeface="Times New Roman" pitchFamily="18" charset="0"/>
              </a:rPr>
              <a:t>Поддерживает как одностороннюю, так и двухстороннюю репликацию. </a:t>
            </a:r>
          </a:p>
          <a:p>
            <a:pPr eaLnBrk="1" hangingPunct="1">
              <a:buFont typeface="Wingdings" pitchFamily="2" charset="2"/>
              <a:buChar char="ü"/>
            </a:pPr>
            <a:r>
              <a:rPr kumimoji="1" lang="ru-RU" altLang="ru-RU" sz="2000" dirty="0">
                <a:latin typeface="Times New Roman" pitchFamily="18" charset="0"/>
                <a:cs typeface="Times New Roman" pitchFamily="18" charset="0"/>
              </a:rPr>
              <a:t>Поддерживает синхронную (начиная с версии 11g) или асинхронную репликацию.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31">
                                            <p:txEl>
                                              <p:pRg st="2" end="2"/>
                                            </p:txEl>
                                          </p:spTgt>
                                        </p:tgtEl>
                                        <p:attrNameLst>
                                          <p:attrName>style.visibility</p:attrName>
                                        </p:attrNameLst>
                                      </p:cBhvr>
                                      <p:to>
                                        <p:strVal val="visible"/>
                                      </p:to>
                                    </p:set>
                                    <p:animEffect transition="in" filter="fade">
                                      <p:cBhvr>
                                        <p:cTn id="7" dur="500"/>
                                        <p:tgtEl>
                                          <p:spTgt spid="22531">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2531">
                                            <p:txEl>
                                              <p:pRg st="3" end="3"/>
                                            </p:txEl>
                                          </p:spTgt>
                                        </p:tgtEl>
                                        <p:attrNameLst>
                                          <p:attrName>style.visibility</p:attrName>
                                        </p:attrNameLst>
                                      </p:cBhvr>
                                      <p:to>
                                        <p:strVal val="visible"/>
                                      </p:to>
                                    </p:set>
                                    <p:animEffect transition="in" filter="fade">
                                      <p:cBhvr>
                                        <p:cTn id="10" dur="500"/>
                                        <p:tgtEl>
                                          <p:spTgt spid="22531">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2531">
                                            <p:txEl>
                                              <p:pRg st="4" end="4"/>
                                            </p:txEl>
                                          </p:spTgt>
                                        </p:tgtEl>
                                        <p:attrNameLst>
                                          <p:attrName>style.visibility</p:attrName>
                                        </p:attrNameLst>
                                      </p:cBhvr>
                                      <p:to>
                                        <p:strVal val="visible"/>
                                      </p:to>
                                    </p:set>
                                    <p:animEffect transition="in" filter="fade">
                                      <p:cBhvr>
                                        <p:cTn id="13" dur="500"/>
                                        <p:tgtEl>
                                          <p:spTgt spid="22531">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2531">
                                            <p:txEl>
                                              <p:pRg st="5" end="5"/>
                                            </p:txEl>
                                          </p:spTgt>
                                        </p:tgtEl>
                                        <p:attrNameLst>
                                          <p:attrName>style.visibility</p:attrName>
                                        </p:attrNameLst>
                                      </p:cBhvr>
                                      <p:to>
                                        <p:strVal val="visible"/>
                                      </p:to>
                                    </p:set>
                                    <p:animEffect transition="in" filter="fade">
                                      <p:cBhvr>
                                        <p:cTn id="16" dur="500"/>
                                        <p:tgtEl>
                                          <p:spTgt spid="22531">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2531">
                                            <p:txEl>
                                              <p:pRg st="6" end="6"/>
                                            </p:txEl>
                                          </p:spTgt>
                                        </p:tgtEl>
                                        <p:attrNameLst>
                                          <p:attrName>style.visibility</p:attrName>
                                        </p:attrNameLst>
                                      </p:cBhvr>
                                      <p:to>
                                        <p:strVal val="visible"/>
                                      </p:to>
                                    </p:set>
                                    <p:animEffect transition="in" filter="fade">
                                      <p:cBhvr>
                                        <p:cTn id="19" dur="500"/>
                                        <p:tgtEl>
                                          <p:spTgt spid="22531">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2531">
                                            <p:txEl>
                                              <p:pRg st="7" end="7"/>
                                            </p:txEl>
                                          </p:spTgt>
                                        </p:tgtEl>
                                        <p:attrNameLst>
                                          <p:attrName>style.visibility</p:attrName>
                                        </p:attrNameLst>
                                      </p:cBhvr>
                                      <p:to>
                                        <p:strVal val="visible"/>
                                      </p:to>
                                    </p:set>
                                    <p:animEffect transition="in" filter="fade">
                                      <p:cBhvr>
                                        <p:cTn id="22" dur="500"/>
                                        <p:tgtEl>
                                          <p:spTgt spid="22531">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2531">
                                            <p:txEl>
                                              <p:pRg st="8" end="8"/>
                                            </p:txEl>
                                          </p:spTgt>
                                        </p:tgtEl>
                                        <p:attrNameLst>
                                          <p:attrName>style.visibility</p:attrName>
                                        </p:attrNameLst>
                                      </p:cBhvr>
                                      <p:to>
                                        <p:strVal val="visible"/>
                                      </p:to>
                                    </p:set>
                                    <p:animEffect transition="in" filter="fade">
                                      <p:cBhvr>
                                        <p:cTn id="25" dur="500"/>
                                        <p:tgtEl>
                                          <p:spTgt spid="2253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684213" y="476250"/>
            <a:ext cx="7772400" cy="715963"/>
          </a:xfrm>
        </p:spPr>
        <p:txBody>
          <a:bodyPr anchor="b"/>
          <a:lstStyle/>
          <a:p>
            <a:pPr algn="ctr" eaLnBrk="1" hangingPunct="1"/>
            <a:r>
              <a:rPr lang="ru-RU" altLang="ru-RU" sz="3600" dirty="0" smtClean="0">
                <a:latin typeface="Times New Roman" pitchFamily="18" charset="0"/>
              </a:rPr>
              <a:t>Репликация в СУБД </a:t>
            </a:r>
            <a:r>
              <a:rPr lang="en-US" altLang="ru-RU" sz="3600" dirty="0" smtClean="0">
                <a:latin typeface="Times New Roman" pitchFamily="18" charset="0"/>
              </a:rPr>
              <a:t>Oracle</a:t>
            </a:r>
            <a:endParaRPr lang="ru-RU" altLang="ru-RU" sz="3600" dirty="0" smtClean="0">
              <a:latin typeface="Times New Roman" pitchFamily="18" charset="0"/>
            </a:endParaRPr>
          </a:p>
        </p:txBody>
      </p:sp>
      <p:sp>
        <p:nvSpPr>
          <p:cNvPr id="23555" name="Text Box 5"/>
          <p:cNvSpPr txBox="1">
            <a:spLocks noChangeArrowheads="1"/>
          </p:cNvSpPr>
          <p:nvPr/>
        </p:nvSpPr>
        <p:spPr bwMode="auto">
          <a:xfrm>
            <a:off x="395288" y="1125538"/>
            <a:ext cx="8424862"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eaLnBrk="1" hangingPunct="1"/>
            <a:r>
              <a:rPr kumimoji="1" lang="ru-RU" altLang="ru-RU" b="1" dirty="0">
                <a:latin typeface="Times New Roman" pitchFamily="18" charset="0"/>
                <a:cs typeface="Times New Roman" pitchFamily="18" charset="0"/>
              </a:rPr>
              <a:t>Технология </a:t>
            </a:r>
            <a:r>
              <a:rPr kumimoji="1" lang="ru-RU" altLang="ru-RU" b="1" dirty="0" err="1">
                <a:latin typeface="Times New Roman" pitchFamily="18" charset="0"/>
                <a:cs typeface="Times New Roman" pitchFamily="18" charset="0"/>
              </a:rPr>
              <a:t>Oracle</a:t>
            </a:r>
            <a:r>
              <a:rPr kumimoji="1" lang="ru-RU" altLang="ru-RU" b="1" dirty="0">
                <a:latin typeface="Times New Roman" pitchFamily="18" charset="0"/>
                <a:cs typeface="Times New Roman" pitchFamily="18" charset="0"/>
              </a:rPr>
              <a:t> </a:t>
            </a:r>
            <a:r>
              <a:rPr kumimoji="1" lang="ru-RU" altLang="ru-RU" b="1" dirty="0" err="1">
                <a:latin typeface="Times New Roman" pitchFamily="18" charset="0"/>
                <a:cs typeface="Times New Roman" pitchFamily="18" charset="0"/>
              </a:rPr>
              <a:t>Streams</a:t>
            </a:r>
            <a:r>
              <a:rPr kumimoji="1" lang="ru-RU" altLang="ru-RU" dirty="0">
                <a:latin typeface="Times New Roman" pitchFamily="18" charset="0"/>
                <a:cs typeface="Times New Roman" pitchFamily="18" charset="0"/>
              </a:rPr>
              <a:t/>
            </a:r>
            <a:br>
              <a:rPr kumimoji="1" lang="ru-RU" altLang="ru-RU" dirty="0">
                <a:latin typeface="Times New Roman" pitchFamily="18" charset="0"/>
                <a:cs typeface="Times New Roman" pitchFamily="18" charset="0"/>
              </a:rPr>
            </a:br>
            <a:r>
              <a:rPr kumimoji="1" lang="ru-RU" altLang="ru-RU" dirty="0" err="1">
                <a:latin typeface="Times New Roman" pitchFamily="18" charset="0"/>
                <a:cs typeface="Times New Roman" pitchFamily="18" charset="0"/>
              </a:rPr>
              <a:t>Oracle</a:t>
            </a:r>
            <a:r>
              <a:rPr kumimoji="1" lang="ru-RU" altLang="ru-RU" dirty="0">
                <a:latin typeface="Times New Roman" pitchFamily="18" charset="0"/>
                <a:cs typeface="Times New Roman" pitchFamily="18" charset="0"/>
              </a:rPr>
              <a:t> </a:t>
            </a:r>
            <a:r>
              <a:rPr kumimoji="1" lang="ru-RU" altLang="ru-RU" dirty="0" err="1">
                <a:latin typeface="Times New Roman" pitchFamily="18" charset="0"/>
                <a:cs typeface="Times New Roman" pitchFamily="18" charset="0"/>
              </a:rPr>
              <a:t>Streams</a:t>
            </a:r>
            <a:r>
              <a:rPr kumimoji="1" lang="ru-RU" altLang="ru-RU" dirty="0">
                <a:latin typeface="Times New Roman" pitchFamily="18" charset="0"/>
                <a:cs typeface="Times New Roman" pitchFamily="18" charset="0"/>
              </a:rPr>
              <a:t> – универсальный гибкий механизм обмена информацией между серверами в много серверной архитектуре</a:t>
            </a:r>
            <a:r>
              <a:rPr kumimoji="1" lang="en-US" altLang="ru-RU" dirty="0">
                <a:latin typeface="Times New Roman" pitchFamily="18" charset="0"/>
                <a:cs typeface="Times New Roman" pitchFamily="18" charset="0"/>
              </a:rPr>
              <a:t> </a:t>
            </a:r>
            <a:r>
              <a:rPr kumimoji="1" lang="ru-RU" altLang="ru-RU" dirty="0">
                <a:latin typeface="Times New Roman" pitchFamily="18" charset="0"/>
                <a:cs typeface="Times New Roman" pitchFamily="18" charset="0"/>
              </a:rPr>
              <a:t>(</a:t>
            </a:r>
            <a:r>
              <a:rPr kumimoji="1" lang="en-US" altLang="ru-RU" dirty="0">
                <a:latin typeface="Times New Roman" pitchFamily="18" charset="0"/>
                <a:cs typeface="Times New Roman" pitchFamily="18" charset="0"/>
              </a:rPr>
              <a:t>MTS</a:t>
            </a:r>
            <a:r>
              <a:rPr kumimoji="1" lang="ru-RU" altLang="ru-RU" dirty="0">
                <a:latin typeface="Times New Roman" pitchFamily="18" charset="0"/>
                <a:cs typeface="Times New Roman" pitchFamily="18" charset="0"/>
              </a:rPr>
              <a:t>). Позволяет одновременно реализовать репликацию, обмен сообщениями, загрузку хранилищ данных, работу с событиями, поддержку резервной БД. Данные следуют по определенным пользователем маршрутам и доставляются к месту назначения. В результате получается механизм, который обеспечивает б</a:t>
            </a:r>
            <a:r>
              <a:rPr kumimoji="1" lang="ru-RU" altLang="ru-RU" b="1" i="1" dirty="0">
                <a:latin typeface="Times New Roman" pitchFamily="18" charset="0"/>
                <a:cs typeface="Times New Roman" pitchFamily="18" charset="0"/>
              </a:rPr>
              <a:t>о</a:t>
            </a:r>
            <a:r>
              <a:rPr kumimoji="1" lang="ru-RU" altLang="ru-RU" dirty="0">
                <a:latin typeface="Times New Roman" pitchFamily="18" charset="0"/>
                <a:cs typeface="Times New Roman" pitchFamily="18" charset="0"/>
              </a:rPr>
              <a:t>льшую функциональность и гибкость, чем традиционные решения для хранения и распространения данных, а также совместного их использования с другими базами данных и </a:t>
            </a:r>
            <a:r>
              <a:rPr kumimoji="1" lang="ru-RU" altLang="ru-RU" dirty="0" smtClean="0">
                <a:latin typeface="Times New Roman" pitchFamily="18" charset="0"/>
                <a:cs typeface="Times New Roman" pitchFamily="18" charset="0"/>
              </a:rPr>
              <a:t>приложениями.</a:t>
            </a:r>
            <a:endParaRPr kumimoji="1" lang="ru-RU" altLang="ru-RU" dirty="0">
              <a:latin typeface="Times New Roman" pitchFamily="18" charset="0"/>
              <a:cs typeface="Times New Roman" pitchFamily="18" charset="0"/>
            </a:endParaRPr>
          </a:p>
          <a:p>
            <a:pPr eaLnBrk="1" hangingPunct="1"/>
            <a:r>
              <a:rPr kumimoji="1" lang="ru-RU" altLang="ru-RU" dirty="0" err="1" smtClean="0">
                <a:latin typeface="Times New Roman" pitchFamily="18" charset="0"/>
                <a:cs typeface="Times New Roman" pitchFamily="18" charset="0"/>
              </a:rPr>
              <a:t>Oracle</a:t>
            </a:r>
            <a:r>
              <a:rPr kumimoji="1" lang="ru-RU" altLang="ru-RU" dirty="0" smtClean="0">
                <a:latin typeface="Times New Roman" pitchFamily="18" charset="0"/>
                <a:cs typeface="Times New Roman" pitchFamily="18" charset="0"/>
              </a:rPr>
              <a:t> </a:t>
            </a:r>
            <a:r>
              <a:rPr kumimoji="1" lang="ru-RU" altLang="ru-RU" dirty="0" err="1">
                <a:latin typeface="Times New Roman" pitchFamily="18" charset="0"/>
                <a:cs typeface="Times New Roman" pitchFamily="18" charset="0"/>
              </a:rPr>
              <a:t>Streams</a:t>
            </a:r>
            <a:r>
              <a:rPr kumimoji="1" lang="ru-RU" altLang="ru-RU" dirty="0">
                <a:latin typeface="Times New Roman" pitchFamily="18" charset="0"/>
                <a:cs typeface="Times New Roman" pitchFamily="18" charset="0"/>
              </a:rPr>
              <a:t> – отдельная информационная инфраструктура, которая состоит из процессов </a:t>
            </a:r>
            <a:r>
              <a:rPr kumimoji="1" lang="ru-RU" altLang="ru-RU" i="1" dirty="0" err="1">
                <a:latin typeface="Times New Roman" pitchFamily="18" charset="0"/>
                <a:cs typeface="Times New Roman" pitchFamily="18" charset="0"/>
              </a:rPr>
              <a:t>capture</a:t>
            </a:r>
            <a:r>
              <a:rPr kumimoji="1" lang="ru-RU" altLang="ru-RU" dirty="0">
                <a:latin typeface="Times New Roman" pitchFamily="18" charset="0"/>
                <a:cs typeface="Times New Roman" pitchFamily="18" charset="0"/>
              </a:rPr>
              <a:t>, </a:t>
            </a:r>
            <a:r>
              <a:rPr kumimoji="1" lang="ru-RU" altLang="ru-RU" i="1" dirty="0" err="1">
                <a:latin typeface="Times New Roman" pitchFamily="18" charset="0"/>
                <a:cs typeface="Times New Roman" pitchFamily="18" charset="0"/>
              </a:rPr>
              <a:t>propagation</a:t>
            </a:r>
            <a:r>
              <a:rPr kumimoji="1" lang="ru-RU" altLang="ru-RU" dirty="0">
                <a:latin typeface="Times New Roman" pitchFamily="18" charset="0"/>
                <a:cs typeface="Times New Roman" pitchFamily="18" charset="0"/>
              </a:rPr>
              <a:t> и </a:t>
            </a:r>
            <a:r>
              <a:rPr kumimoji="1" lang="ru-RU" altLang="ru-RU" i="1" dirty="0" err="1">
                <a:latin typeface="Times New Roman" pitchFamily="18" charset="0"/>
                <a:cs typeface="Times New Roman" pitchFamily="18" charset="0"/>
              </a:rPr>
              <a:t>apply</a:t>
            </a:r>
            <a:r>
              <a:rPr kumimoji="1" lang="ru-RU" altLang="ru-RU" dirty="0">
                <a:latin typeface="Times New Roman" pitchFamily="18" charset="0"/>
                <a:cs typeface="Times New Roman" pitchFamily="18" charset="0"/>
              </a:rPr>
              <a:t> информации</a:t>
            </a:r>
            <a:r>
              <a:rPr kumimoji="1" lang="ru-RU" altLang="ru-RU" dirty="0" smtClean="0">
                <a:latin typeface="Times New Roman" pitchFamily="18" charset="0"/>
                <a:cs typeface="Times New Roman" pitchFamily="18" charset="0"/>
              </a:rPr>
              <a:t>.</a:t>
            </a:r>
            <a:endParaRPr kumimoji="1" lang="ru-RU" altLang="ru-RU" b="1"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Effect transition="in" filter="fade">
                                      <p:cBhvr>
                                        <p:cTn id="7" dur="5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457200"/>
            <a:ext cx="8229600" cy="739775"/>
          </a:xfrm>
        </p:spPr>
        <p:txBody>
          <a:bodyPr/>
          <a:lstStyle/>
          <a:p>
            <a:pPr algn="ctr" eaLnBrk="1" hangingPunct="1"/>
            <a:r>
              <a:rPr lang="ru-RU" altLang="ru-RU" sz="3600" smtClean="0"/>
              <a:t>Архитектура </a:t>
            </a:r>
            <a:r>
              <a:rPr lang="en-US" altLang="ru-RU" sz="3600" smtClean="0"/>
              <a:t>MTS</a:t>
            </a:r>
            <a:endParaRPr lang="ru-RU" altLang="ru-RU" sz="3600" smtClean="0"/>
          </a:p>
        </p:txBody>
      </p:sp>
      <p:graphicFrame>
        <p:nvGraphicFramePr>
          <p:cNvPr id="24579" name="Object 4"/>
          <p:cNvGraphicFramePr>
            <a:graphicFrameLocks noChangeAspect="1"/>
          </p:cNvGraphicFramePr>
          <p:nvPr/>
        </p:nvGraphicFramePr>
        <p:xfrm>
          <a:off x="179388" y="1484313"/>
          <a:ext cx="8856662" cy="3768725"/>
        </p:xfrm>
        <a:graphic>
          <a:graphicData uri="http://schemas.openxmlformats.org/presentationml/2006/ole">
            <mc:AlternateContent xmlns:mc="http://schemas.openxmlformats.org/markup-compatibility/2006">
              <mc:Choice xmlns:v="urn:schemas-microsoft-com:vml" Requires="v">
                <p:oleObj spid="_x0000_s24627" name="Рисунок" r:id="rId3" imgW="5684520" imgH="2423160" progId="Word.Picture.8">
                  <p:embed/>
                </p:oleObj>
              </mc:Choice>
              <mc:Fallback>
                <p:oleObj name="Рисунок" r:id="rId3" imgW="5684520" imgH="2423160"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1484313"/>
                        <a:ext cx="8856662" cy="376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80" name="Text Box 5"/>
          <p:cNvSpPr txBox="1">
            <a:spLocks noChangeArrowheads="1"/>
          </p:cNvSpPr>
          <p:nvPr/>
        </p:nvSpPr>
        <p:spPr bwMode="auto">
          <a:xfrm>
            <a:off x="395288" y="5516563"/>
            <a:ext cx="8353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b="1">
                <a:solidFill>
                  <a:srgbClr val="0D0D11"/>
                </a:solidFill>
              </a:rPr>
              <a:t>Многонитевая архитектура </a:t>
            </a:r>
            <a:r>
              <a:rPr lang="ru-RU" altLang="ru-RU" sz="1800">
                <a:solidFill>
                  <a:srgbClr val="0D0D11"/>
                </a:solidFill>
              </a:rPr>
              <a:t>(MTS – Multi-Tread Server)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685800" y="2174875"/>
            <a:ext cx="8062913" cy="1470025"/>
          </a:xfrm>
        </p:spPr>
        <p:txBody>
          <a:bodyPr/>
          <a:lstStyle/>
          <a:p>
            <a:pPr algn="r" eaLnBrk="1" hangingPunct="1"/>
            <a:r>
              <a:rPr lang="ru-RU" altLang="ru-RU" sz="5400" dirty="0" smtClean="0"/>
              <a:t>Репликация </a:t>
            </a:r>
            <a:br>
              <a:rPr lang="ru-RU" altLang="ru-RU" sz="5400" dirty="0" smtClean="0"/>
            </a:br>
            <a:r>
              <a:rPr lang="ru-RU" altLang="ru-RU" sz="5400" dirty="0" smtClean="0"/>
              <a:t>в СУБД </a:t>
            </a:r>
            <a:r>
              <a:rPr lang="en-US" altLang="ru-RU" sz="5400" dirty="0" smtClean="0"/>
              <a:t>MySQL</a:t>
            </a:r>
            <a:endParaRPr lang="ru-RU" altLang="ru-RU" sz="5400" dirty="0" smtClean="0"/>
          </a:p>
        </p:txBody>
      </p:sp>
      <p:sp>
        <p:nvSpPr>
          <p:cNvPr id="53251" name="Rectangle 4"/>
          <p:cNvSpPr>
            <a:spLocks noGrp="1" noChangeArrowheads="1"/>
          </p:cNvSpPr>
          <p:nvPr>
            <p:ph type="subTitle" idx="1"/>
          </p:nvPr>
        </p:nvSpPr>
        <p:spPr/>
        <p:txBody>
          <a:bodyPr/>
          <a:lstStyle/>
          <a:p>
            <a:pPr eaLnBrk="1" hangingPunct="1"/>
            <a:r>
              <a:rPr lang="ru-RU" altLang="ru-RU" dirty="0" smtClean="0"/>
              <a:t>Общие сведения</a:t>
            </a:r>
          </a:p>
        </p:txBody>
      </p:sp>
    </p:spTree>
    <p:extLst>
      <p:ext uri="{BB962C8B-B14F-4D97-AF65-F5344CB8AC3E}">
        <p14:creationId xmlns:p14="http://schemas.microsoft.com/office/powerpoint/2010/main" val="17820165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684213" y="476250"/>
            <a:ext cx="7772400" cy="715963"/>
          </a:xfrm>
        </p:spPr>
        <p:txBody>
          <a:bodyPr anchor="b"/>
          <a:lstStyle/>
          <a:p>
            <a:pPr algn="ctr" eaLnBrk="1" hangingPunct="1"/>
            <a:r>
              <a:rPr lang="ru-RU" altLang="ru-RU" sz="3600" dirty="0" smtClean="0">
                <a:latin typeface="Times New Roman" pitchFamily="18" charset="0"/>
              </a:rPr>
              <a:t>Репликация в СУБД </a:t>
            </a:r>
            <a:r>
              <a:rPr lang="en-US" altLang="ru-RU" sz="3600" dirty="0" smtClean="0">
                <a:latin typeface="Times New Roman" pitchFamily="18" charset="0"/>
              </a:rPr>
              <a:t>Oracle</a:t>
            </a:r>
            <a:endParaRPr lang="ru-RU" altLang="ru-RU" sz="3600" dirty="0" smtClean="0">
              <a:latin typeface="Times New Roman" pitchFamily="18" charset="0"/>
            </a:endParaRPr>
          </a:p>
        </p:txBody>
      </p:sp>
      <p:sp>
        <p:nvSpPr>
          <p:cNvPr id="23555" name="Text Box 5"/>
          <p:cNvSpPr txBox="1">
            <a:spLocks noChangeArrowheads="1"/>
          </p:cNvSpPr>
          <p:nvPr/>
        </p:nvSpPr>
        <p:spPr bwMode="auto">
          <a:xfrm>
            <a:off x="395288" y="1125538"/>
            <a:ext cx="8424862"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eaLnBrk="1" hangingPunct="1"/>
            <a:r>
              <a:rPr kumimoji="1" lang="ru-RU" altLang="ru-RU" b="1" i="1" dirty="0" smtClean="0">
                <a:latin typeface="Times New Roman" pitchFamily="18" charset="0"/>
                <a:cs typeface="Times New Roman" pitchFamily="18" charset="0"/>
              </a:rPr>
              <a:t>LCR</a:t>
            </a:r>
            <a:r>
              <a:rPr kumimoji="1" lang="ru-RU" altLang="ru-RU" b="1" i="1" dirty="0">
                <a:latin typeface="Times New Roman" pitchFamily="18" charset="0"/>
                <a:cs typeface="Times New Roman" pitchFamily="18" charset="0"/>
              </a:rPr>
              <a:t>, CR</a:t>
            </a:r>
            <a:r>
              <a:rPr kumimoji="1" lang="ru-RU" altLang="ru-RU" dirty="0">
                <a:latin typeface="Times New Roman" pitchFamily="18" charset="0"/>
                <a:cs typeface="Times New Roman" pitchFamily="18" charset="0"/>
              </a:rPr>
              <a:t/>
            </a:r>
            <a:br>
              <a:rPr kumimoji="1" lang="ru-RU" altLang="ru-RU" dirty="0">
                <a:latin typeface="Times New Roman" pitchFamily="18" charset="0"/>
                <a:cs typeface="Times New Roman" pitchFamily="18" charset="0"/>
              </a:rPr>
            </a:br>
            <a:r>
              <a:rPr kumimoji="1" lang="ru-RU" altLang="ru-RU" dirty="0" smtClean="0">
                <a:latin typeface="Times New Roman" pitchFamily="18" charset="0"/>
                <a:cs typeface="Times New Roman" pitchFamily="18" charset="0"/>
              </a:rPr>
              <a:t>Информационное </a:t>
            </a:r>
            <a:r>
              <a:rPr kumimoji="1" lang="ru-RU" altLang="ru-RU" dirty="0">
                <a:latin typeface="Times New Roman" pitchFamily="18" charset="0"/>
                <a:cs typeface="Times New Roman" pitchFamily="18" charset="0"/>
              </a:rPr>
              <a:t>представление любого изменения, сделанного в базе данных, называется </a:t>
            </a:r>
            <a:r>
              <a:rPr kumimoji="1" lang="ru-RU" altLang="ru-RU" i="1" dirty="0">
                <a:latin typeface="Times New Roman" pitchFamily="18" charset="0"/>
                <a:cs typeface="Times New Roman" pitchFamily="18" charset="0"/>
              </a:rPr>
              <a:t>LCR </a:t>
            </a:r>
            <a:r>
              <a:rPr kumimoji="1" lang="ru-RU" altLang="ru-RU" dirty="0">
                <a:latin typeface="Times New Roman" pitchFamily="18" charset="0"/>
                <a:cs typeface="Times New Roman" pitchFamily="18" charset="0"/>
              </a:rPr>
              <a:t>(</a:t>
            </a:r>
            <a:r>
              <a:rPr kumimoji="1" lang="ru-RU" altLang="ru-RU" dirty="0" err="1">
                <a:latin typeface="Times New Roman" pitchFamily="18" charset="0"/>
                <a:cs typeface="Times New Roman" pitchFamily="18" charset="0"/>
              </a:rPr>
              <a:t>logical</a:t>
            </a:r>
            <a:r>
              <a:rPr kumimoji="1" lang="ru-RU" altLang="ru-RU" dirty="0">
                <a:latin typeface="Times New Roman" pitchFamily="18" charset="0"/>
                <a:cs typeface="Times New Roman" pitchFamily="18" charset="0"/>
              </a:rPr>
              <a:t> </a:t>
            </a:r>
            <a:r>
              <a:rPr kumimoji="1" lang="ru-RU" altLang="ru-RU" dirty="0" err="1">
                <a:latin typeface="Times New Roman" pitchFamily="18" charset="0"/>
                <a:cs typeface="Times New Roman" pitchFamily="18" charset="0"/>
              </a:rPr>
              <a:t>change</a:t>
            </a:r>
            <a:r>
              <a:rPr kumimoji="1" lang="ru-RU" altLang="ru-RU" dirty="0">
                <a:latin typeface="Times New Roman" pitchFamily="18" charset="0"/>
                <a:cs typeface="Times New Roman" pitchFamily="18" charset="0"/>
              </a:rPr>
              <a:t> </a:t>
            </a:r>
            <a:r>
              <a:rPr kumimoji="1" lang="ru-RU" altLang="ru-RU" dirty="0" err="1">
                <a:latin typeface="Times New Roman" pitchFamily="18" charset="0"/>
                <a:cs typeface="Times New Roman" pitchFamily="18" charset="0"/>
              </a:rPr>
              <a:t>record</a:t>
            </a:r>
            <a:r>
              <a:rPr kumimoji="1" lang="ru-RU" altLang="ru-RU" dirty="0">
                <a:latin typeface="Times New Roman" pitchFamily="18" charset="0"/>
                <a:cs typeface="Times New Roman" pitchFamily="18" charset="0"/>
              </a:rPr>
              <a:t>). </a:t>
            </a:r>
            <a:r>
              <a:rPr kumimoji="1" lang="ru-RU" altLang="ru-RU" i="1" dirty="0">
                <a:latin typeface="Times New Roman" pitchFamily="18" charset="0"/>
                <a:cs typeface="Times New Roman" pitchFamily="18" charset="0"/>
              </a:rPr>
              <a:t>LCR</a:t>
            </a:r>
            <a:r>
              <a:rPr kumimoji="1" lang="ru-RU" altLang="ru-RU" dirty="0">
                <a:latin typeface="Times New Roman" pitchFamily="18" charset="0"/>
                <a:cs typeface="Times New Roman" pitchFamily="18" charset="0"/>
              </a:rPr>
              <a:t> – это обобщенное представление всех возможных изменений, представленных в базе данных. </a:t>
            </a:r>
            <a:br>
              <a:rPr kumimoji="1" lang="ru-RU" altLang="ru-RU" dirty="0">
                <a:latin typeface="Times New Roman" pitchFamily="18" charset="0"/>
                <a:cs typeface="Times New Roman" pitchFamily="18" charset="0"/>
              </a:rPr>
            </a:br>
            <a:r>
              <a:rPr kumimoji="1" lang="ru-RU" altLang="ru-RU" i="1" dirty="0">
                <a:latin typeface="Times New Roman" pitchFamily="18" charset="0"/>
                <a:cs typeface="Times New Roman" pitchFamily="18" charset="0"/>
              </a:rPr>
              <a:t>CR </a:t>
            </a:r>
            <a:r>
              <a:rPr kumimoji="1" lang="ru-RU" altLang="ru-RU" dirty="0">
                <a:latin typeface="Times New Roman" pitchFamily="18" charset="0"/>
                <a:cs typeface="Times New Roman" pitchFamily="18" charset="0"/>
              </a:rPr>
              <a:t>(</a:t>
            </a:r>
            <a:r>
              <a:rPr kumimoji="1" lang="ru-RU" altLang="ru-RU" dirty="0" err="1">
                <a:latin typeface="Times New Roman" pitchFamily="18" charset="0"/>
                <a:cs typeface="Times New Roman" pitchFamily="18" charset="0"/>
              </a:rPr>
              <a:t>change</a:t>
            </a:r>
            <a:r>
              <a:rPr kumimoji="1" lang="ru-RU" altLang="ru-RU" dirty="0">
                <a:latin typeface="Times New Roman" pitchFamily="18" charset="0"/>
                <a:cs typeface="Times New Roman" pitchFamily="18" charset="0"/>
              </a:rPr>
              <a:t> </a:t>
            </a:r>
            <a:r>
              <a:rPr kumimoji="1" lang="ru-RU" altLang="ru-RU" dirty="0" err="1">
                <a:latin typeface="Times New Roman" pitchFamily="18" charset="0"/>
                <a:cs typeface="Times New Roman" pitchFamily="18" charset="0"/>
              </a:rPr>
              <a:t>record</a:t>
            </a:r>
            <a:r>
              <a:rPr kumimoji="1" lang="ru-RU" altLang="ru-RU" dirty="0">
                <a:latin typeface="Times New Roman" pitchFamily="18" charset="0"/>
                <a:cs typeface="Times New Roman" pitchFamily="18" charset="0"/>
              </a:rPr>
              <a:t>) – запись изменения, используется для того, чтобы обозначить конкретное изменение в базе</a:t>
            </a:r>
            <a:r>
              <a:rPr kumimoji="1" lang="ru-RU" altLang="ru-RU" dirty="0" smtClean="0">
                <a:latin typeface="Times New Roman" pitchFamily="18" charset="0"/>
                <a:cs typeface="Times New Roman" pitchFamily="18" charset="0"/>
              </a:rPr>
              <a:t>.</a:t>
            </a:r>
          </a:p>
        </p:txBody>
      </p:sp>
      <p:pic>
        <p:nvPicPr>
          <p:cNvPr id="256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575" y="3027412"/>
            <a:ext cx="7876865" cy="1697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59734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684213" y="476250"/>
            <a:ext cx="7772400" cy="715963"/>
          </a:xfrm>
        </p:spPr>
        <p:txBody>
          <a:bodyPr anchor="b"/>
          <a:lstStyle/>
          <a:p>
            <a:pPr algn="ctr" eaLnBrk="1" hangingPunct="1"/>
            <a:r>
              <a:rPr lang="ru-RU" altLang="ru-RU" sz="3600" dirty="0" smtClean="0">
                <a:latin typeface="Times New Roman" pitchFamily="18" charset="0"/>
              </a:rPr>
              <a:t>Репликация в СУБД </a:t>
            </a:r>
            <a:r>
              <a:rPr lang="en-US" altLang="ru-RU" sz="3600" dirty="0" smtClean="0">
                <a:latin typeface="Times New Roman" pitchFamily="18" charset="0"/>
              </a:rPr>
              <a:t>Oracle</a:t>
            </a:r>
            <a:endParaRPr lang="ru-RU" altLang="ru-RU" sz="3600" dirty="0" smtClean="0">
              <a:latin typeface="Times New Roman" pitchFamily="18" charset="0"/>
            </a:endParaRPr>
          </a:p>
        </p:txBody>
      </p:sp>
      <p:sp>
        <p:nvSpPr>
          <p:cNvPr id="25603" name="Text Box 5"/>
          <p:cNvSpPr txBox="1">
            <a:spLocks noChangeArrowheads="1"/>
          </p:cNvSpPr>
          <p:nvPr/>
        </p:nvSpPr>
        <p:spPr bwMode="auto">
          <a:xfrm>
            <a:off x="144463" y="1207789"/>
            <a:ext cx="8820150" cy="5330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eaLnBrk="1" hangingPunct="1"/>
            <a:r>
              <a:rPr kumimoji="1" lang="ru-RU" altLang="ru-RU" sz="1600" b="1" dirty="0" err="1"/>
              <a:t>Rules</a:t>
            </a:r>
            <a:r>
              <a:rPr kumimoji="1" lang="ru-RU" altLang="ru-RU" sz="1600" b="1" dirty="0"/>
              <a:t> </a:t>
            </a:r>
            <a:r>
              <a:rPr kumimoji="1" lang="ru-RU" altLang="ru-RU" sz="1600" b="1" dirty="0" err="1"/>
              <a:t>and</a:t>
            </a:r>
            <a:r>
              <a:rPr kumimoji="1" lang="ru-RU" altLang="ru-RU" sz="1600" b="1" dirty="0"/>
              <a:t> </a:t>
            </a:r>
            <a:r>
              <a:rPr kumimoji="1" lang="ru-RU" altLang="ru-RU" sz="1600" b="1" dirty="0" err="1"/>
              <a:t>transformations</a:t>
            </a:r>
            <a:r>
              <a:rPr kumimoji="1" lang="ru-RU" altLang="ru-RU" sz="1600" dirty="0"/>
              <a:t/>
            </a:r>
            <a:br>
              <a:rPr kumimoji="1" lang="ru-RU" altLang="ru-RU" sz="1600" dirty="0"/>
            </a:br>
            <a:r>
              <a:rPr kumimoji="1" lang="ru-RU" altLang="ru-RU" sz="1600" dirty="0"/>
              <a:t>Пользователь имеет возможность определять соответствия между LCR и набором правил. Эти правила оценивают все изменения, произведенные в базе данных, и проводят фильтрацию несоответствующих LCR. </a:t>
            </a:r>
            <a:endParaRPr kumimoji="1" lang="ru-RU" altLang="ru-RU" sz="1600" dirty="0" smtClean="0"/>
          </a:p>
          <a:p>
            <a:pPr eaLnBrk="1" hangingPunct="1"/>
            <a:r>
              <a:rPr kumimoji="1" lang="ru-RU" altLang="ru-RU" sz="1600" dirty="0" smtClean="0"/>
              <a:t>Например</a:t>
            </a:r>
            <a:r>
              <a:rPr kumimoji="1" lang="ru-RU" altLang="ru-RU" sz="1600" dirty="0"/>
              <a:t>, следующее правило определяет только DML изменения таблицы SCOTT.EMP </a:t>
            </a:r>
          </a:p>
          <a:p>
            <a:pPr eaLnBrk="1" hangingPunct="1">
              <a:spcBef>
                <a:spcPct val="15000"/>
              </a:spcBef>
              <a:spcAft>
                <a:spcPct val="15000"/>
              </a:spcAft>
            </a:pPr>
            <a:r>
              <a:rPr kumimoji="1" lang="en-US" altLang="ru-RU" sz="1600" dirty="0"/>
              <a:t>		</a:t>
            </a:r>
            <a:r>
              <a:rPr kumimoji="1" lang="ru-RU" altLang="ru-RU" sz="1600" dirty="0"/>
              <a:t>:</a:t>
            </a:r>
            <a:r>
              <a:rPr kumimoji="1" lang="ru-RU" altLang="ru-RU" sz="1600" dirty="0" err="1"/>
              <a:t>dml.get_object_owner</a:t>
            </a:r>
            <a:r>
              <a:rPr kumimoji="1" lang="ru-RU" altLang="ru-RU" sz="1600" dirty="0"/>
              <a:t>()=’SCOTT’ </a:t>
            </a:r>
            <a:r>
              <a:rPr kumimoji="1" lang="ru-RU" altLang="ru-RU" sz="1600" dirty="0" err="1"/>
              <a:t>and</a:t>
            </a:r>
            <a:r>
              <a:rPr kumimoji="1" lang="ru-RU" altLang="ru-RU" sz="1600" dirty="0"/>
              <a:t> :</a:t>
            </a:r>
            <a:r>
              <a:rPr kumimoji="1" lang="ru-RU" altLang="ru-RU" sz="1600" dirty="0" err="1"/>
              <a:t>dml.get_object_name</a:t>
            </a:r>
            <a:r>
              <a:rPr kumimoji="1" lang="ru-RU" altLang="ru-RU" sz="1600" dirty="0"/>
              <a:t>()=’EMP’ </a:t>
            </a:r>
            <a:endParaRPr kumimoji="1" lang="ru-RU" altLang="ru-RU" sz="1600" dirty="0" smtClean="0"/>
          </a:p>
          <a:p>
            <a:pPr marL="0" indent="0" eaLnBrk="1" hangingPunct="1">
              <a:spcBef>
                <a:spcPct val="15000"/>
              </a:spcBef>
              <a:spcAft>
                <a:spcPct val="15000"/>
              </a:spcAft>
            </a:pPr>
            <a:r>
              <a:rPr kumimoji="1" lang="ru-RU" altLang="ru-RU" sz="1600" dirty="0" smtClean="0"/>
              <a:t>Точно </a:t>
            </a:r>
            <a:r>
              <a:rPr kumimoji="1" lang="ru-RU" altLang="ru-RU" sz="1600" dirty="0"/>
              <a:t>также правила определяются и для DDL </a:t>
            </a:r>
            <a:r>
              <a:rPr kumimoji="1" lang="ru-RU" altLang="ru-RU" sz="1600" dirty="0" smtClean="0"/>
              <a:t>изменений.</a:t>
            </a:r>
          </a:p>
          <a:p>
            <a:pPr marL="0" indent="0" eaLnBrk="1" hangingPunct="1">
              <a:spcBef>
                <a:spcPct val="15000"/>
              </a:spcBef>
              <a:spcAft>
                <a:spcPct val="15000"/>
              </a:spcAft>
            </a:pPr>
            <a:r>
              <a:rPr kumimoji="1" lang="ru-RU" altLang="ru-RU" sz="1600" dirty="0" smtClean="0"/>
              <a:t>Кроме </a:t>
            </a:r>
            <a:r>
              <a:rPr kumimoji="1" lang="ru-RU" altLang="ru-RU" sz="1600" dirty="0"/>
              <a:t>того, к правилам могут быть привязаны трансформации. Трансформации используют пользовательские или системные хранимые процедуры и автоматически изменяют любой </a:t>
            </a:r>
            <a:r>
              <a:rPr kumimoji="1" lang="ru-RU" altLang="ru-RU" sz="1600" dirty="0" smtClean="0"/>
              <a:t>LCR, </a:t>
            </a:r>
            <a:r>
              <a:rPr kumimoji="1" lang="ru-RU" altLang="ru-RU" sz="1600" dirty="0"/>
              <a:t>который удовлетворяет условиям используемого правила.</a:t>
            </a:r>
          </a:p>
          <a:p>
            <a:pPr eaLnBrk="1" hangingPunct="1"/>
            <a:r>
              <a:rPr kumimoji="1" lang="ru-RU" altLang="ru-RU" sz="1600" b="1" dirty="0" err="1"/>
              <a:t>Queues</a:t>
            </a:r>
            <a:r>
              <a:rPr kumimoji="1" lang="ru-RU" altLang="ru-RU" sz="1600" dirty="0"/>
              <a:t/>
            </a:r>
            <a:br>
              <a:rPr kumimoji="1" lang="ru-RU" altLang="ru-RU" sz="1600" dirty="0"/>
            </a:br>
            <a:r>
              <a:rPr kumimoji="1" lang="ru-RU" altLang="ru-RU" sz="1600" dirty="0"/>
              <a:t>Очереди осуществляют хранение LCR, когда они двигаются в системе, т.е. находятся «между» процессами </a:t>
            </a:r>
            <a:r>
              <a:rPr kumimoji="1" lang="ru-RU" altLang="ru-RU" sz="1600" dirty="0" err="1"/>
              <a:t>Oracle</a:t>
            </a:r>
            <a:r>
              <a:rPr kumimoji="1" lang="ru-RU" altLang="ru-RU" sz="1600" dirty="0"/>
              <a:t> </a:t>
            </a:r>
            <a:r>
              <a:rPr kumimoji="1" lang="ru-RU" altLang="ru-RU" sz="1600" dirty="0" err="1"/>
              <a:t>Streams</a:t>
            </a:r>
            <a:r>
              <a:rPr kumimoji="1" lang="ru-RU" altLang="ru-RU" sz="1600" dirty="0"/>
              <a:t>.</a:t>
            </a:r>
            <a:br>
              <a:rPr kumimoji="1" lang="ru-RU" altLang="ru-RU" sz="1600" dirty="0"/>
            </a:br>
            <a:r>
              <a:rPr kumimoji="1" lang="ru-RU" altLang="ru-RU" sz="1600" dirty="0"/>
              <a:t>Одна из первоочередных задач при настройке </a:t>
            </a:r>
            <a:r>
              <a:rPr kumimoji="1" lang="ru-RU" altLang="ru-RU" sz="1600" dirty="0" err="1"/>
              <a:t>Oracle</a:t>
            </a:r>
            <a:r>
              <a:rPr kumimoji="1" lang="ru-RU" altLang="ru-RU" sz="1600" dirty="0"/>
              <a:t> </a:t>
            </a:r>
            <a:r>
              <a:rPr kumimoji="1" lang="ru-RU" altLang="ru-RU" sz="1600" dirty="0" err="1"/>
              <a:t>Streams</a:t>
            </a:r>
            <a:r>
              <a:rPr kumimoji="1" lang="ru-RU" altLang="ru-RU" sz="1600" dirty="0"/>
              <a:t> </a:t>
            </a:r>
            <a:r>
              <a:rPr kumimoji="1" lang="ru-RU" altLang="ru-RU" dirty="0"/>
              <a:t>–</a:t>
            </a:r>
            <a:r>
              <a:rPr kumimoji="1" lang="ru-RU" altLang="ru-RU" sz="1600" dirty="0"/>
              <a:t> создать очереди и привязать их к процессам </a:t>
            </a:r>
            <a:r>
              <a:rPr kumimoji="1" lang="ru-RU" altLang="ru-RU" sz="1600" dirty="0" err="1"/>
              <a:t>Oracle</a:t>
            </a:r>
            <a:r>
              <a:rPr kumimoji="1" lang="ru-RU" altLang="ru-RU" sz="1600" dirty="0"/>
              <a:t> </a:t>
            </a:r>
            <a:r>
              <a:rPr kumimoji="1" lang="ru-RU" altLang="ru-RU" sz="1600" dirty="0" err="1"/>
              <a:t>Streams</a:t>
            </a:r>
            <a:r>
              <a:rPr kumimoji="1" lang="ru-RU" altLang="ru-RU" sz="1600" dirty="0"/>
              <a:t>. Для каждого процесса </a:t>
            </a:r>
            <a:r>
              <a:rPr kumimoji="1" lang="ru-RU" altLang="ru-RU" sz="1600" dirty="0" err="1"/>
              <a:t>Oracle</a:t>
            </a:r>
            <a:r>
              <a:rPr kumimoji="1" lang="ru-RU" altLang="ru-RU" sz="1600" dirty="0"/>
              <a:t> </a:t>
            </a:r>
            <a:r>
              <a:rPr kumimoji="1" lang="ru-RU" altLang="ru-RU" sz="1600" dirty="0" err="1"/>
              <a:t>Streams</a:t>
            </a:r>
            <a:r>
              <a:rPr kumimoji="1" lang="ru-RU" altLang="ru-RU" sz="1600" dirty="0"/>
              <a:t> может быть определен набор правил и связанных с этими правилами трансформаций для того, чтобы иметь возможность фильтровать информацию на «входе» и «выходе» процесса.</a:t>
            </a:r>
            <a:br>
              <a:rPr kumimoji="1" lang="ru-RU" altLang="ru-RU" sz="1600" dirty="0"/>
            </a:br>
            <a:r>
              <a:rPr kumimoji="1" lang="ru-RU" altLang="ru-RU" sz="1600" dirty="0"/>
              <a:t>Очереди поддерживают три типа операций: </a:t>
            </a:r>
            <a:r>
              <a:rPr kumimoji="1" lang="ru-RU" altLang="ru-RU" sz="1600" dirty="0" err="1"/>
              <a:t>enqueue</a:t>
            </a:r>
            <a:r>
              <a:rPr kumimoji="1" lang="ru-RU" altLang="ru-RU" sz="1600" dirty="0"/>
              <a:t> </a:t>
            </a:r>
            <a:r>
              <a:rPr kumimoji="1" lang="ru-RU" altLang="ru-RU" dirty="0"/>
              <a:t>–</a:t>
            </a:r>
            <a:r>
              <a:rPr kumimoji="1" lang="ru-RU" altLang="ru-RU" sz="1600" dirty="0"/>
              <a:t> постановка LCR в очередь, </a:t>
            </a:r>
            <a:r>
              <a:rPr kumimoji="1" lang="ru-RU" altLang="ru-RU" sz="1600" dirty="0" err="1"/>
              <a:t>browse</a:t>
            </a:r>
            <a:r>
              <a:rPr kumimoji="1" lang="ru-RU" altLang="ru-RU" sz="1600" dirty="0"/>
              <a:t> </a:t>
            </a:r>
            <a:r>
              <a:rPr kumimoji="1" lang="ru-RU" altLang="ru-RU" dirty="0"/>
              <a:t>–</a:t>
            </a:r>
            <a:r>
              <a:rPr kumimoji="1" lang="ru-RU" altLang="ru-RU" sz="1600" dirty="0"/>
              <a:t> просмотр LCR и </a:t>
            </a:r>
            <a:r>
              <a:rPr kumimoji="1" lang="ru-RU" altLang="ru-RU" sz="1600" dirty="0" err="1"/>
              <a:t>dequeue</a:t>
            </a:r>
            <a:r>
              <a:rPr kumimoji="1" lang="ru-RU" altLang="ru-RU" sz="1600" dirty="0"/>
              <a:t> – удаление из очереди.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5603">
                                            <p:txEl>
                                              <p:pRg st="3" end="3"/>
                                            </p:txEl>
                                          </p:spTgt>
                                        </p:tgtEl>
                                        <p:attrNameLst>
                                          <p:attrName>style.visibility</p:attrName>
                                        </p:attrNameLst>
                                      </p:cBhvr>
                                      <p:to>
                                        <p:strVal val="visible"/>
                                      </p:to>
                                    </p:set>
                                    <p:animEffect transition="in" filter="fade">
                                      <p:cBhvr>
                                        <p:cTn id="13" dur="500"/>
                                        <p:tgtEl>
                                          <p:spTgt spid="2560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5603">
                                            <p:txEl>
                                              <p:pRg st="4" end="4"/>
                                            </p:txEl>
                                          </p:spTgt>
                                        </p:tgtEl>
                                        <p:attrNameLst>
                                          <p:attrName>style.visibility</p:attrName>
                                        </p:attrNameLst>
                                      </p:cBhvr>
                                      <p:to>
                                        <p:strVal val="visible"/>
                                      </p:to>
                                    </p:set>
                                    <p:animEffect transition="in" filter="fade">
                                      <p:cBhvr>
                                        <p:cTn id="16" dur="500"/>
                                        <p:tgtEl>
                                          <p:spTgt spid="2560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684213" y="476250"/>
            <a:ext cx="7772400" cy="715963"/>
          </a:xfrm>
        </p:spPr>
        <p:txBody>
          <a:bodyPr anchor="b"/>
          <a:lstStyle/>
          <a:p>
            <a:pPr algn="ctr" eaLnBrk="1" hangingPunct="1"/>
            <a:r>
              <a:rPr lang="ru-RU" altLang="ru-RU" sz="3600" dirty="0" smtClean="0">
                <a:latin typeface="Times New Roman" pitchFamily="18" charset="0"/>
              </a:rPr>
              <a:t>Репликация в СУБД </a:t>
            </a:r>
            <a:r>
              <a:rPr lang="en-US" altLang="ru-RU" sz="3600" dirty="0" smtClean="0">
                <a:latin typeface="Times New Roman" pitchFamily="18" charset="0"/>
              </a:rPr>
              <a:t>Oracle</a:t>
            </a:r>
            <a:endParaRPr lang="ru-RU" altLang="ru-RU" sz="3600" dirty="0" smtClean="0">
              <a:latin typeface="Times New Roman" pitchFamily="18" charset="0"/>
            </a:endParaRPr>
          </a:p>
        </p:txBody>
      </p:sp>
      <p:sp>
        <p:nvSpPr>
          <p:cNvPr id="26627" name="Text Box 5"/>
          <p:cNvSpPr txBox="1">
            <a:spLocks noChangeArrowheads="1"/>
          </p:cNvSpPr>
          <p:nvPr/>
        </p:nvSpPr>
        <p:spPr bwMode="auto">
          <a:xfrm>
            <a:off x="395288" y="1196975"/>
            <a:ext cx="8424862" cy="531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eaLnBrk="1" hangingPunct="1"/>
            <a:r>
              <a:rPr kumimoji="1" lang="ru-RU" altLang="ru-RU" b="1" i="1" dirty="0" err="1"/>
              <a:t>Capture</a:t>
            </a:r>
            <a:r>
              <a:rPr kumimoji="1" lang="ru-RU" altLang="ru-RU" b="1" i="1" dirty="0"/>
              <a:t>, </a:t>
            </a:r>
            <a:r>
              <a:rPr kumimoji="1" lang="ru-RU" altLang="ru-RU" b="1" i="1" dirty="0" err="1"/>
              <a:t>Propagation</a:t>
            </a:r>
            <a:r>
              <a:rPr kumimoji="1" lang="ru-RU" altLang="ru-RU" b="1" i="1" dirty="0"/>
              <a:t> </a:t>
            </a:r>
            <a:r>
              <a:rPr kumimoji="1" lang="ru-RU" altLang="ru-RU" b="1" i="1" dirty="0" err="1"/>
              <a:t>and</a:t>
            </a:r>
            <a:r>
              <a:rPr kumimoji="1" lang="ru-RU" altLang="ru-RU" b="1" i="1" dirty="0"/>
              <a:t> </a:t>
            </a:r>
            <a:r>
              <a:rPr kumimoji="1" lang="ru-RU" altLang="ru-RU" b="1" i="1" dirty="0" err="1"/>
              <a:t>Apply</a:t>
            </a:r>
            <a:r>
              <a:rPr kumimoji="1" lang="ru-RU" altLang="ru-RU" b="1" i="1" dirty="0"/>
              <a:t> </a:t>
            </a:r>
            <a:r>
              <a:rPr kumimoji="1" lang="ru-RU" altLang="ru-RU" dirty="0"/>
              <a:t>– три основных процесса </a:t>
            </a:r>
            <a:r>
              <a:rPr kumimoji="1" lang="ru-RU" altLang="ru-RU" dirty="0" err="1"/>
              <a:t>Oracle</a:t>
            </a:r>
            <a:r>
              <a:rPr kumimoji="1" lang="ru-RU" altLang="ru-RU" dirty="0"/>
              <a:t> </a:t>
            </a:r>
            <a:r>
              <a:rPr kumimoji="1" lang="ru-RU" altLang="ru-RU" dirty="0" err="1"/>
              <a:t>Streams</a:t>
            </a:r>
            <a:r>
              <a:rPr kumimoji="1" lang="ru-RU" altLang="ru-RU" dirty="0"/>
              <a:t>.</a:t>
            </a:r>
          </a:p>
          <a:p>
            <a:pPr eaLnBrk="1" hangingPunct="1"/>
            <a:r>
              <a:rPr kumimoji="1" lang="ru-RU" altLang="ru-RU" dirty="0"/>
              <a:t>Основные задачи процесса </a:t>
            </a:r>
            <a:r>
              <a:rPr kumimoji="1" lang="ru-RU" altLang="ru-RU" b="1" i="1" dirty="0" err="1"/>
              <a:t>capture</a:t>
            </a:r>
            <a:r>
              <a:rPr kumimoji="1" lang="ru-RU" altLang="ru-RU" dirty="0"/>
              <a:t>:</a:t>
            </a:r>
          </a:p>
          <a:p>
            <a:pPr eaLnBrk="1" hangingPunct="1">
              <a:buFont typeface="Wingdings" pitchFamily="2" charset="2"/>
              <a:buChar char="ü"/>
            </a:pPr>
            <a:r>
              <a:rPr kumimoji="1" lang="ru-RU" altLang="ru-RU" dirty="0"/>
              <a:t>считывание изменений, содержащихся в журналах транзакций;</a:t>
            </a:r>
          </a:p>
          <a:p>
            <a:pPr eaLnBrk="1" hangingPunct="1">
              <a:buFont typeface="Wingdings" pitchFamily="2" charset="2"/>
              <a:buChar char="ü"/>
            </a:pPr>
            <a:r>
              <a:rPr kumimoji="1" lang="ru-RU" altLang="ru-RU" dirty="0"/>
              <a:t>преобразование CR в LCR;</a:t>
            </a:r>
          </a:p>
          <a:p>
            <a:pPr eaLnBrk="1" hangingPunct="1">
              <a:buFont typeface="Wingdings" pitchFamily="2" charset="2"/>
              <a:buChar char="ü"/>
            </a:pPr>
            <a:r>
              <a:rPr kumimoji="1" lang="ru-RU" altLang="ru-RU" dirty="0"/>
              <a:t>постановка LCR в очередь.</a:t>
            </a:r>
          </a:p>
          <a:p>
            <a:pPr eaLnBrk="1" hangingPunct="1"/>
            <a:r>
              <a:rPr kumimoji="1" lang="ru-RU" altLang="ru-RU" dirty="0"/>
              <a:t>Так же как и </a:t>
            </a:r>
            <a:r>
              <a:rPr kumimoji="1" lang="ru-RU" altLang="ru-RU" i="1" dirty="0" err="1"/>
              <a:t>capture</a:t>
            </a:r>
            <a:r>
              <a:rPr kumimoji="1" lang="ru-RU" altLang="ru-RU" dirty="0"/>
              <a:t>, процесс </a:t>
            </a:r>
            <a:r>
              <a:rPr kumimoji="1" lang="ru-RU" altLang="ru-RU" b="1" i="1" dirty="0" err="1"/>
              <a:t>propagation</a:t>
            </a:r>
            <a:r>
              <a:rPr kumimoji="1" lang="ru-RU" altLang="ru-RU" i="1" dirty="0"/>
              <a:t> </a:t>
            </a:r>
            <a:r>
              <a:rPr kumimoji="1" lang="ru-RU" altLang="ru-RU" dirty="0"/>
              <a:t>выполняет 3 основных задачи:</a:t>
            </a:r>
          </a:p>
          <a:p>
            <a:pPr eaLnBrk="1" hangingPunct="1">
              <a:buFont typeface="Wingdings" pitchFamily="2" charset="2"/>
              <a:buChar char="ü"/>
            </a:pPr>
            <a:r>
              <a:rPr kumimoji="1" lang="ru-RU" altLang="ru-RU" dirty="0"/>
              <a:t>просмотр LCR;</a:t>
            </a:r>
          </a:p>
          <a:p>
            <a:pPr eaLnBrk="1" hangingPunct="1">
              <a:buFont typeface="Wingdings" pitchFamily="2" charset="2"/>
              <a:buChar char="ü"/>
            </a:pPr>
            <a:r>
              <a:rPr kumimoji="1" lang="ru-RU" altLang="ru-RU" dirty="0"/>
              <a:t>передача LCR из одной очереди в другую, причем очереди могут находится как на одной базе данных, так и на разных;</a:t>
            </a:r>
          </a:p>
          <a:p>
            <a:pPr eaLnBrk="1" hangingPunct="1">
              <a:buFont typeface="Wingdings" pitchFamily="2" charset="2"/>
              <a:buChar char="ü"/>
            </a:pPr>
            <a:r>
              <a:rPr kumimoji="1" lang="ru-RU" altLang="ru-RU" dirty="0"/>
              <a:t>удаление LCR.</a:t>
            </a:r>
          </a:p>
          <a:p>
            <a:pPr eaLnBrk="1" hangingPunct="1"/>
            <a:r>
              <a:rPr kumimoji="1" lang="ru-RU" altLang="ru-RU" b="1" i="1" dirty="0" err="1"/>
              <a:t>Apply</a:t>
            </a:r>
            <a:r>
              <a:rPr kumimoji="1" lang="ru-RU" altLang="ru-RU" dirty="0"/>
              <a:t> процесс:</a:t>
            </a:r>
          </a:p>
          <a:p>
            <a:pPr eaLnBrk="1" hangingPunct="1">
              <a:buFont typeface="Wingdings" pitchFamily="2" charset="2"/>
              <a:buChar char="ü"/>
            </a:pPr>
            <a:r>
              <a:rPr kumimoji="1" lang="ru-RU" altLang="ru-RU" dirty="0"/>
              <a:t>извлекает принятые LCR из очереди;</a:t>
            </a:r>
          </a:p>
          <a:p>
            <a:pPr eaLnBrk="1" hangingPunct="1">
              <a:buFont typeface="Wingdings" pitchFamily="2" charset="2"/>
              <a:buChar char="ü"/>
            </a:pPr>
            <a:r>
              <a:rPr kumimoji="1" lang="ru-RU" altLang="ru-RU" dirty="0"/>
              <a:t>производит изменения с базой данных в соответствии с LCR;</a:t>
            </a:r>
          </a:p>
          <a:p>
            <a:pPr eaLnBrk="1" hangingPunct="1">
              <a:buFont typeface="Wingdings" pitchFamily="2" charset="2"/>
              <a:buChar char="ü"/>
            </a:pPr>
            <a:r>
              <a:rPr kumimoji="1" lang="ru-RU" altLang="ru-RU" dirty="0"/>
              <a:t>удаляет LCR из очереди.</a:t>
            </a:r>
          </a:p>
          <a:p>
            <a:pPr eaLnBrk="1" hangingPunct="1"/>
            <a:r>
              <a:rPr kumimoji="1" lang="ru-RU" altLang="ru-RU" dirty="0"/>
              <a:t/>
            </a:r>
            <a:br>
              <a:rPr kumimoji="1" lang="ru-RU" altLang="ru-RU" dirty="0"/>
            </a:br>
            <a:r>
              <a:rPr kumimoji="1" lang="ru-RU" altLang="ru-RU" dirty="0"/>
              <a:t>В общем случае все изменения, сделанные с базой данных, записываются в журналы транзакций, но изменения, сделанные </a:t>
            </a:r>
            <a:r>
              <a:rPr kumimoji="1" lang="ru-RU" altLang="ru-RU" i="1" dirty="0" err="1"/>
              <a:t>apply</a:t>
            </a:r>
            <a:r>
              <a:rPr kumimoji="1" lang="ru-RU" altLang="ru-RU" dirty="0"/>
              <a:t> процессом, в журналы транзакций не пишутся, так как происходят в фоновом режиме незаметно для пользователя.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Effect transition="in" filter="fade">
                                      <p:cBhvr>
                                        <p:cTn id="7" dur="500"/>
                                        <p:tgtEl>
                                          <p:spTgt spid="26627">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6627">
                                            <p:txEl>
                                              <p:pRg st="2" end="2"/>
                                            </p:txEl>
                                          </p:spTgt>
                                        </p:tgtEl>
                                        <p:attrNameLst>
                                          <p:attrName>style.visibility</p:attrName>
                                        </p:attrNameLst>
                                      </p:cBhvr>
                                      <p:to>
                                        <p:strVal val="visible"/>
                                      </p:to>
                                    </p:set>
                                    <p:animEffect transition="in" filter="fade">
                                      <p:cBhvr>
                                        <p:cTn id="10" dur="500"/>
                                        <p:tgtEl>
                                          <p:spTgt spid="26627">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Effect transition="in" filter="fade">
                                      <p:cBhvr>
                                        <p:cTn id="13" dur="500"/>
                                        <p:tgtEl>
                                          <p:spTgt spid="26627">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6627">
                                            <p:txEl>
                                              <p:pRg st="4" end="4"/>
                                            </p:txEl>
                                          </p:spTgt>
                                        </p:tgtEl>
                                        <p:attrNameLst>
                                          <p:attrName>style.visibility</p:attrName>
                                        </p:attrNameLst>
                                      </p:cBhvr>
                                      <p:to>
                                        <p:strVal val="visible"/>
                                      </p:to>
                                    </p:set>
                                    <p:animEffect transition="in" filter="fade">
                                      <p:cBhvr>
                                        <p:cTn id="16" dur="500"/>
                                        <p:tgtEl>
                                          <p:spTgt spid="26627">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6627">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627">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6627">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6627">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6627">
                                            <p:txEl>
                                              <p:pRg st="9" end="9"/>
                                            </p:txEl>
                                          </p:spTgt>
                                        </p:tgtEl>
                                        <p:attrNameLst>
                                          <p:attrName>style.visibility</p:attrName>
                                        </p:attrNameLst>
                                      </p:cBhvr>
                                      <p:to>
                                        <p:strVal val="visible"/>
                                      </p:to>
                                    </p:set>
                                    <p:animEffect transition="in" filter="fade">
                                      <p:cBhvr>
                                        <p:cTn id="31" dur="500"/>
                                        <p:tgtEl>
                                          <p:spTgt spid="26627">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6627">
                                            <p:txEl>
                                              <p:pRg st="10" end="10"/>
                                            </p:txEl>
                                          </p:spTgt>
                                        </p:tgtEl>
                                        <p:attrNameLst>
                                          <p:attrName>style.visibility</p:attrName>
                                        </p:attrNameLst>
                                      </p:cBhvr>
                                      <p:to>
                                        <p:strVal val="visible"/>
                                      </p:to>
                                    </p:set>
                                    <p:animEffect transition="in" filter="fade">
                                      <p:cBhvr>
                                        <p:cTn id="34" dur="500"/>
                                        <p:tgtEl>
                                          <p:spTgt spid="26627">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26627">
                                            <p:txEl>
                                              <p:pRg st="11" end="11"/>
                                            </p:txEl>
                                          </p:spTgt>
                                        </p:tgtEl>
                                        <p:attrNameLst>
                                          <p:attrName>style.visibility</p:attrName>
                                        </p:attrNameLst>
                                      </p:cBhvr>
                                      <p:to>
                                        <p:strVal val="visible"/>
                                      </p:to>
                                    </p:set>
                                    <p:animEffect transition="in" filter="fade">
                                      <p:cBhvr>
                                        <p:cTn id="37" dur="500"/>
                                        <p:tgtEl>
                                          <p:spTgt spid="26627">
                                            <p:txEl>
                                              <p:pRg st="11" end="11"/>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26627">
                                            <p:txEl>
                                              <p:pRg st="12" end="12"/>
                                            </p:txEl>
                                          </p:spTgt>
                                        </p:tgtEl>
                                        <p:attrNameLst>
                                          <p:attrName>style.visibility</p:attrName>
                                        </p:attrNameLst>
                                      </p:cBhvr>
                                      <p:to>
                                        <p:strVal val="visible"/>
                                      </p:to>
                                    </p:set>
                                    <p:animEffect transition="in" filter="fade">
                                      <p:cBhvr>
                                        <p:cTn id="40" dur="500"/>
                                        <p:tgtEl>
                                          <p:spTgt spid="26627">
                                            <p:txEl>
                                              <p:pRg st="12" end="1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662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684213" y="476250"/>
            <a:ext cx="7992243" cy="715963"/>
          </a:xfrm>
        </p:spPr>
        <p:txBody>
          <a:bodyPr anchor="b"/>
          <a:lstStyle/>
          <a:p>
            <a:pPr algn="ctr" eaLnBrk="1" hangingPunct="1"/>
            <a:r>
              <a:rPr lang="ru-RU" altLang="ru-RU" sz="3600" dirty="0" smtClean="0">
                <a:latin typeface="Times New Roman" pitchFamily="18" charset="0"/>
                <a:cs typeface="Times New Roman" pitchFamily="18" charset="0"/>
              </a:rPr>
              <a:t>Репликация с помощью </a:t>
            </a:r>
            <a:r>
              <a:rPr lang="en-US" altLang="ru-RU" sz="3600" dirty="0" smtClean="0">
                <a:latin typeface="Times New Roman" pitchFamily="18" charset="0"/>
                <a:cs typeface="Times New Roman" pitchFamily="18" charset="0"/>
              </a:rPr>
              <a:t>Oracle</a:t>
            </a:r>
            <a:r>
              <a:rPr lang="ru-RU" altLang="ru-RU" sz="3600" dirty="0" smtClean="0">
                <a:latin typeface="Times New Roman" pitchFamily="18" charset="0"/>
                <a:cs typeface="Times New Roman" pitchFamily="18" charset="0"/>
              </a:rPr>
              <a:t> </a:t>
            </a:r>
            <a:r>
              <a:rPr lang="en-US" altLang="ru-RU" sz="3600" dirty="0" smtClean="0">
                <a:latin typeface="Times New Roman" pitchFamily="18" charset="0"/>
                <a:cs typeface="Times New Roman" pitchFamily="18" charset="0"/>
              </a:rPr>
              <a:t>Streams</a:t>
            </a:r>
            <a:endParaRPr lang="ru-RU" altLang="ru-RU" sz="3600" dirty="0" smtClean="0">
              <a:latin typeface="Times New Roman" pitchFamily="18" charset="0"/>
              <a:cs typeface="Times New Roman" pitchFamily="18" charset="0"/>
            </a:endParaRPr>
          </a:p>
        </p:txBody>
      </p:sp>
      <p:pic>
        <p:nvPicPr>
          <p:cNvPr id="4" name="Picture 2" descr="https://ok-t.ru/life-prog/baza2/198031855831.files/image16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1196975"/>
            <a:ext cx="7848600" cy="444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685800" y="2174875"/>
            <a:ext cx="8062913" cy="1470025"/>
          </a:xfrm>
        </p:spPr>
        <p:txBody>
          <a:bodyPr/>
          <a:lstStyle/>
          <a:p>
            <a:pPr algn="r" eaLnBrk="1" hangingPunct="1"/>
            <a:r>
              <a:rPr lang="ru-RU" altLang="ru-RU" sz="5400" dirty="0" smtClean="0"/>
              <a:t>Репликация </a:t>
            </a:r>
            <a:br>
              <a:rPr lang="ru-RU" altLang="ru-RU" sz="5400" dirty="0" smtClean="0"/>
            </a:br>
            <a:r>
              <a:rPr lang="ru-RU" altLang="ru-RU" sz="5400" dirty="0" smtClean="0"/>
              <a:t>в СУБД </a:t>
            </a:r>
            <a:r>
              <a:rPr lang="en-US" altLang="ru-RU" sz="5400" dirty="0" smtClean="0"/>
              <a:t>Sybase</a:t>
            </a:r>
            <a:endParaRPr lang="ru-RU" altLang="ru-RU" sz="5400" dirty="0" smtClean="0"/>
          </a:p>
        </p:txBody>
      </p:sp>
      <p:sp>
        <p:nvSpPr>
          <p:cNvPr id="53251" name="Rectangle 4"/>
          <p:cNvSpPr>
            <a:spLocks noGrp="1" noChangeArrowheads="1"/>
          </p:cNvSpPr>
          <p:nvPr>
            <p:ph type="subTitle" idx="1"/>
          </p:nvPr>
        </p:nvSpPr>
        <p:spPr/>
        <p:txBody>
          <a:bodyPr/>
          <a:lstStyle/>
          <a:p>
            <a:pPr eaLnBrk="1" hangingPunct="1"/>
            <a:r>
              <a:rPr lang="ru-RU" altLang="ru-RU" dirty="0" smtClean="0"/>
              <a:t>Общие сведения</a:t>
            </a:r>
            <a:r>
              <a:rPr lang="en-US" altLang="ru-RU" dirty="0" smtClean="0"/>
              <a:t> </a:t>
            </a:r>
            <a:r>
              <a:rPr lang="ru-RU" altLang="ru-RU" dirty="0" smtClean="0"/>
              <a:t>и примеры</a:t>
            </a:r>
          </a:p>
        </p:txBody>
      </p:sp>
    </p:spTree>
    <p:extLst>
      <p:ext uri="{BB962C8B-B14F-4D97-AF65-F5344CB8AC3E}">
        <p14:creationId xmlns:p14="http://schemas.microsoft.com/office/powerpoint/2010/main" val="9325218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684213" y="333375"/>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Sybase</a:t>
            </a:r>
            <a:endParaRPr lang="ru-RU" altLang="ru-RU" sz="4000" dirty="0" smtClean="0">
              <a:latin typeface="Times New Roman" pitchFamily="18" charset="0"/>
              <a:cs typeface="Times New Roman" pitchFamily="18" charset="0"/>
            </a:endParaRPr>
          </a:p>
        </p:txBody>
      </p:sp>
      <p:sp>
        <p:nvSpPr>
          <p:cNvPr id="45059" name="Text Box 3"/>
          <p:cNvSpPr txBox="1">
            <a:spLocks noChangeArrowheads="1"/>
          </p:cNvSpPr>
          <p:nvPr/>
        </p:nvSpPr>
        <p:spPr bwMode="auto">
          <a:xfrm>
            <a:off x="179388" y="981075"/>
            <a:ext cx="8893175" cy="572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Sybase Replication Server</a:t>
            </a:r>
            <a:r>
              <a:rPr lang="ru-RU" altLang="ru-RU" sz="1800"/>
              <a:t> основан на распределенной архитектуре и в нем реализован набор возможностей, гарантирующих доставку изменений в данных. Этот пакет рассчитан на работу не только с СУБД Sybase Adaptive Server® Enterprise (ASE), но и с другими типами источников данных, в том числе Oracle, IBM DB2, Microsoft SQL Server. В состав СУБД </a:t>
            </a:r>
            <a:r>
              <a:rPr lang="en-US" altLang="ru-RU" sz="1800"/>
              <a:t>Sybase </a:t>
            </a:r>
            <a:r>
              <a:rPr lang="ru-RU" altLang="ru-RU" sz="1800"/>
              <a:t>входит </a:t>
            </a:r>
            <a:r>
              <a:rPr lang="fr-FR" altLang="ru-RU" sz="1800"/>
              <a:t>Replication Server Manager</a:t>
            </a:r>
            <a:r>
              <a:rPr lang="ru-RU" altLang="ru-RU" sz="1800"/>
              <a:t> – инструмент для управления сложными конфигурациями репликации.</a:t>
            </a:r>
          </a:p>
          <a:p>
            <a:pPr eaLnBrk="1" hangingPunct="1">
              <a:spcBef>
                <a:spcPct val="0"/>
              </a:spcBef>
              <a:buClrTx/>
              <a:buSzTx/>
              <a:buFontTx/>
              <a:buNone/>
            </a:pPr>
            <a:r>
              <a:rPr lang="ru-RU" altLang="ru-RU" sz="1800"/>
              <a:t>Свойства </a:t>
            </a:r>
            <a:r>
              <a:rPr lang="ru-RU" altLang="ru-RU" sz="1800" b="1"/>
              <a:t>Sybase Replication Server</a:t>
            </a:r>
            <a:r>
              <a:rPr lang="ru-RU" altLang="ru-RU" sz="1800"/>
              <a:t>:</a:t>
            </a:r>
          </a:p>
          <a:p>
            <a:pPr eaLnBrk="1" hangingPunct="1">
              <a:spcBef>
                <a:spcPct val="0"/>
              </a:spcBef>
              <a:buClrTx/>
              <a:buSzTx/>
              <a:buFontTx/>
              <a:buNone/>
            </a:pPr>
            <a:r>
              <a:rPr lang="ru-RU" altLang="ru-RU" sz="1800"/>
              <a:t>• Выделенная функциональность репликации.</a:t>
            </a:r>
          </a:p>
          <a:p>
            <a:pPr eaLnBrk="1" hangingPunct="1">
              <a:spcBef>
                <a:spcPct val="0"/>
              </a:spcBef>
              <a:buClrTx/>
              <a:buSzTx/>
              <a:buFontTx/>
              <a:buNone/>
            </a:pPr>
            <a:r>
              <a:rPr lang="ru-RU" altLang="ru-RU" sz="1400"/>
              <a:t>Сопутствующий репликации большой объем операций ввода-вывода может неприемлемо замедлить работу сервера баз данных. Sybase Replication Server поставляется в форме специализированного дополнения, а не внешнего приложения. Эта архитектура минимизирует взаимодействие с исходной БД</a:t>
            </a:r>
          </a:p>
          <a:p>
            <a:pPr eaLnBrk="1" hangingPunct="1">
              <a:spcBef>
                <a:spcPct val="0"/>
              </a:spcBef>
              <a:buClrTx/>
              <a:buSzTx/>
              <a:buFontTx/>
              <a:buNone/>
            </a:pPr>
            <a:r>
              <a:rPr lang="ru-RU" altLang="ru-RU" sz="1800"/>
              <a:t>• Непрерывный захват транзакционных данных в реальном времени по журналу. </a:t>
            </a:r>
          </a:p>
          <a:p>
            <a:pPr eaLnBrk="1" hangingPunct="1">
              <a:spcBef>
                <a:spcPct val="0"/>
              </a:spcBef>
              <a:buClrTx/>
              <a:buSzTx/>
              <a:buFontTx/>
              <a:buNone/>
            </a:pPr>
            <a:r>
              <a:rPr lang="ru-RU" altLang="ru-RU" sz="1400"/>
              <a:t>Этот метод, при котором чтение выполняется непосредственно из онлайнового журнала для воспроизведения операций, быстрее, нежели триггерная репликация.</a:t>
            </a:r>
          </a:p>
          <a:p>
            <a:pPr eaLnBrk="1" hangingPunct="1">
              <a:spcBef>
                <a:spcPct val="0"/>
              </a:spcBef>
              <a:buClrTx/>
              <a:buSzTx/>
              <a:buFontTx/>
              <a:buNone/>
            </a:pPr>
            <a:r>
              <a:rPr lang="ru-RU" altLang="ru-RU" sz="1800"/>
              <a:t>• Репликация команд SQL. </a:t>
            </a:r>
          </a:p>
          <a:p>
            <a:pPr eaLnBrk="1" hangingPunct="1">
              <a:spcBef>
                <a:spcPct val="0"/>
              </a:spcBef>
              <a:buClrTx/>
              <a:buSzTx/>
              <a:buFontTx/>
              <a:buNone/>
            </a:pPr>
            <a:r>
              <a:rPr lang="ru-RU" altLang="ru-RU" sz="1400"/>
              <a:t>Для уменьшения объема данных, пересылаемх по сети, приемнику отправляются только команды SQL. </a:t>
            </a:r>
            <a:r>
              <a:rPr lang="ru-RU" altLang="ru-RU" sz="1800"/>
              <a:t>• Настраиваемая сетевая маршрутизация.</a:t>
            </a:r>
          </a:p>
          <a:p>
            <a:pPr eaLnBrk="1" hangingPunct="1">
              <a:spcBef>
                <a:spcPct val="0"/>
              </a:spcBef>
              <a:buClrTx/>
              <a:buSzTx/>
              <a:buFontTx/>
              <a:buNone/>
            </a:pPr>
            <a:r>
              <a:rPr lang="ru-RU" altLang="ru-RU" sz="1400"/>
              <a:t>Sybase Replication Server позволяет администраторам задавать маршруты следования реплицируемой информации к удаленным приемникам.</a:t>
            </a:r>
          </a:p>
          <a:p>
            <a:pPr eaLnBrk="1" hangingPunct="1">
              <a:spcBef>
                <a:spcPct val="0"/>
              </a:spcBef>
              <a:buClrTx/>
              <a:buSzTx/>
              <a:buFontTx/>
              <a:buNone/>
            </a:pPr>
            <a:r>
              <a:rPr lang="ru-RU" altLang="ru-RU" sz="1800"/>
              <a:t>• Повышенная скорость выполнения транзакций в БД назначения.</a:t>
            </a:r>
          </a:p>
          <a:p>
            <a:pPr eaLnBrk="1" hangingPunct="1">
              <a:spcBef>
                <a:spcPct val="0"/>
              </a:spcBef>
              <a:buClrTx/>
              <a:buSzTx/>
              <a:buFontTx/>
              <a:buNone/>
            </a:pPr>
            <a:r>
              <a:rPr lang="ru-RU" altLang="ru-RU" sz="1400"/>
              <a:t>Replication Server работает с разными СУБД и содержит специализированные механизмы оптимизации пропускной способности и индивидуальные средства взаимодействия с каждой поддерживаемой платформой.</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a:off x="684213" y="333375"/>
            <a:ext cx="8208962" cy="715963"/>
          </a:xfrm>
        </p:spPr>
        <p:txBody>
          <a:bodyPr anchor="b"/>
          <a:lstStyle/>
          <a:p>
            <a:pPr algn="ctr" eaLnBrk="1" hangingPunct="1"/>
            <a:r>
              <a:rPr lang="ru-RU" altLang="ru-RU" sz="4000" dirty="0" smtClean="0">
                <a:latin typeface="Times New Roman" pitchFamily="18" charset="0"/>
              </a:rPr>
              <a:t>Репликация </a:t>
            </a:r>
            <a:r>
              <a:rPr lang="ru-RU" altLang="ru-RU" sz="4000" dirty="0" smtClean="0">
                <a:latin typeface="Times New Roman" pitchFamily="18" charset="0"/>
                <a:cs typeface="Times New Roman" pitchFamily="18" charset="0"/>
              </a:rPr>
              <a:t>в СУБД </a:t>
            </a:r>
            <a:r>
              <a:rPr lang="en-US" altLang="ru-RU" sz="4000" dirty="0" smtClean="0">
                <a:latin typeface="Times New Roman" pitchFamily="18" charset="0"/>
                <a:cs typeface="Times New Roman" pitchFamily="18" charset="0"/>
              </a:rPr>
              <a:t>Sybase</a:t>
            </a:r>
            <a:endParaRPr lang="ru-RU" altLang="ru-RU" sz="4000" dirty="0" smtClean="0">
              <a:latin typeface="Times New Roman" pitchFamily="18" charset="0"/>
              <a:cs typeface="Times New Roman" pitchFamily="18" charset="0"/>
            </a:endParaRPr>
          </a:p>
        </p:txBody>
      </p:sp>
      <p:sp>
        <p:nvSpPr>
          <p:cNvPr id="46083" name="Text Box 3"/>
          <p:cNvSpPr txBox="1">
            <a:spLocks noChangeArrowheads="1"/>
          </p:cNvSpPr>
          <p:nvPr/>
        </p:nvSpPr>
        <p:spPr bwMode="auto">
          <a:xfrm>
            <a:off x="179388" y="981075"/>
            <a:ext cx="8893175" cy="585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Асинхронное тиражирование транзакций</a:t>
            </a:r>
            <a:endParaRPr lang="ru-RU" altLang="ru-RU" sz="1800"/>
          </a:p>
          <a:p>
            <a:pPr eaLnBrk="1" hangingPunct="1">
              <a:spcBef>
                <a:spcPct val="0"/>
              </a:spcBef>
              <a:buClrTx/>
              <a:buSzTx/>
              <a:buFontTx/>
              <a:buNone/>
            </a:pPr>
            <a:r>
              <a:rPr lang="ru-RU" altLang="ru-RU" sz="1800"/>
              <a:t>Механизм асинхронного тиражирования транзакций (репликации) гарантирует доставку измененных данных на вторичные серверы непосредственно после завершения транзакции, если сервер доступен, или сразу после подключения сервера к сети. Такой подход предполагает хранение дублирующей информации в различных узлах сети и обеспечивает, по сравнению с другими подходами к репликации, снижение трафика, уменьшение времени ответа системы, а также позволяет оптимизировать нагрузку на серверы.</a:t>
            </a:r>
          </a:p>
          <a:p>
            <a:pPr eaLnBrk="1" hangingPunct="1">
              <a:spcBef>
                <a:spcPct val="0"/>
              </a:spcBef>
              <a:buClrTx/>
              <a:buSzTx/>
              <a:buFontTx/>
              <a:buNone/>
            </a:pPr>
            <a:r>
              <a:rPr lang="ru-RU" altLang="ru-RU" sz="1800"/>
              <a:t>Асинхронная репликация перекладывает передачу данных, обеспечение их целостности и ожидание при передаче данных с прикладной программы и пользователя на системный уровень.</a:t>
            </a:r>
          </a:p>
          <a:p>
            <a:pPr eaLnBrk="1" hangingPunct="1">
              <a:spcBef>
                <a:spcPct val="0"/>
              </a:spcBef>
              <a:buClrTx/>
              <a:buSzTx/>
              <a:buFontTx/>
              <a:buNone/>
            </a:pPr>
            <a:r>
              <a:rPr lang="ru-RU" altLang="ru-RU" sz="1800"/>
              <a:t>Асинхронная репликация, в отличие от 2РС, не обеспечивает полной синхронности информации на всех серверах в любой момент времени. Синхронизация происходит через некоторый, обычно небольшой, интервал времени, величина которого определяется быстродействием соответствующего канала связи. Для большинства задач кратковременное наличие устаревших данных в удаленных узлах вполне допустимо.</a:t>
            </a:r>
          </a:p>
          <a:p>
            <a:pPr eaLnBrk="1" hangingPunct="1">
              <a:spcBef>
                <a:spcPct val="0"/>
              </a:spcBef>
              <a:buClrTx/>
              <a:buSzTx/>
              <a:buFontTx/>
              <a:buNone/>
            </a:pPr>
            <a:r>
              <a:rPr lang="ru-RU" altLang="ru-RU" sz="1800"/>
              <a:t>Вместе с тем асинхронная репликация транзакций принципиально обеспечивает целостность данных, так как объектом обмена данными здесь является логическая единица работы – транзакция, а не просто данные из измененных таблиц.</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xfrm>
            <a:off x="684213" y="333375"/>
            <a:ext cx="8208962" cy="715963"/>
          </a:xfrm>
        </p:spPr>
        <p:txBody>
          <a:bodyPr anchor="b"/>
          <a:lstStyle/>
          <a:p>
            <a:pPr algn="ctr" eaLnBrk="1" hangingPunct="1"/>
            <a:r>
              <a:rPr lang="ru-RU" altLang="ru-RU" sz="4000" dirty="0" smtClean="0">
                <a:latin typeface="Times New Roman" pitchFamily="18" charset="0"/>
              </a:rPr>
              <a:t>Репликация </a:t>
            </a:r>
            <a:r>
              <a:rPr lang="ru-RU" altLang="ru-RU" sz="4000" dirty="0" smtClean="0">
                <a:latin typeface="Times New Roman" pitchFamily="18" charset="0"/>
                <a:cs typeface="Times New Roman" pitchFamily="18" charset="0"/>
              </a:rPr>
              <a:t>в СУБД </a:t>
            </a:r>
            <a:r>
              <a:rPr lang="en-US" altLang="ru-RU" sz="4000" dirty="0" smtClean="0">
                <a:latin typeface="Times New Roman" pitchFamily="18" charset="0"/>
                <a:cs typeface="Times New Roman" pitchFamily="18" charset="0"/>
              </a:rPr>
              <a:t>Sybase</a:t>
            </a:r>
            <a:endParaRPr lang="ru-RU" altLang="ru-RU" sz="4000" dirty="0" smtClean="0">
              <a:latin typeface="Times New Roman" pitchFamily="18" charset="0"/>
              <a:cs typeface="Times New Roman" pitchFamily="18" charset="0"/>
            </a:endParaRPr>
          </a:p>
        </p:txBody>
      </p:sp>
      <p:sp>
        <p:nvSpPr>
          <p:cNvPr id="47107" name="Text Box 3"/>
          <p:cNvSpPr txBox="1">
            <a:spLocks noChangeArrowheads="1"/>
          </p:cNvSpPr>
          <p:nvPr/>
        </p:nvSpPr>
        <p:spPr bwMode="auto">
          <a:xfrm>
            <a:off x="322263" y="1130300"/>
            <a:ext cx="8713787"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t>Репликационный сервер использует асинхронную модель репликации транзакций. При разработке модели данных проектируются и правила репликации. Затем проводится конфигурирование системы. При работе прикладной программы изменения данных отслеживаются системными средствами и в соответствии с конфигурацией требуемые данные передаются в удаленную СУБД. Репликационный сервер представляет собой отдельную задачу, запускаемую одновременно с СУБД. Он имеет свой входной язык и стандартный для продуктов Sybase сетевой интерфейс Open Server. Такое разделение снижает нагрузку на СУБД и делает систему в целом более открытой.</a:t>
            </a:r>
          </a:p>
          <a:p>
            <a:pPr eaLnBrk="1" hangingPunct="1">
              <a:spcBef>
                <a:spcPct val="0"/>
              </a:spcBef>
              <a:buClrTx/>
              <a:buSzTx/>
              <a:buFontTx/>
              <a:buNone/>
            </a:pPr>
            <a:r>
              <a:rPr lang="ru-RU" altLang="ru-RU" sz="1800"/>
              <a:t>Репликация использует интуитивно понятный принцип "публикации" изменяемых данных и "подписки" на изменения. Транзакция может вносить изменения (т.е. добавлять, удалять и изменять записи) в одну или несколько таблиц БД. Выбранные для репликации таблицы специальным образом помечаются. Для каждой такой таблицы или группы ее строк, выбранной по заданному условию, определяется один узел (СУБД), в котором данные таблицы являются первичными. Это тот узел, в котором происходит наиболее активное обновление данных.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684213" y="333375"/>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Sybase</a:t>
            </a:r>
            <a:endParaRPr lang="ru-RU" altLang="ru-RU" sz="4000" dirty="0" smtClean="0">
              <a:latin typeface="Times New Roman" pitchFamily="18" charset="0"/>
              <a:cs typeface="Times New Roman" pitchFamily="18" charset="0"/>
            </a:endParaRPr>
          </a:p>
        </p:txBody>
      </p:sp>
      <p:sp>
        <p:nvSpPr>
          <p:cNvPr id="48131" name="Text Box 3"/>
          <p:cNvSpPr txBox="1">
            <a:spLocks noChangeArrowheads="1"/>
          </p:cNvSpPr>
          <p:nvPr/>
        </p:nvSpPr>
        <p:spPr bwMode="auto">
          <a:xfrm>
            <a:off x="179388" y="981075"/>
            <a:ext cx="8893175" cy="256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t>Репликационному серверу, обслуживающему БД с первичными данными, задается описание тиражирования (replication definition). В этом описании, в частности, могут быть заданы интервалы значений первичного ключа таблицы (или другое условие на первичный ключ), при выполнении которого измененные данные будут тиражироваться из этого узла к подписчикам. Если условие не задано, то описание тиражирования действует для всех записей таблицы. Возможность тиражирования группы записей таблицы означает, в частности, что часть записей таблицы может быть первичными данными в одном узле, а часть – в других.</a:t>
            </a:r>
          </a:p>
        </p:txBody>
      </p:sp>
      <p:pic>
        <p:nvPicPr>
          <p:cNvPr id="48132" name="Picture 4" descr="53_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4788" y="3317875"/>
            <a:ext cx="7129462" cy="332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684213" y="333375"/>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Sybase</a:t>
            </a:r>
            <a:endParaRPr lang="ru-RU" altLang="ru-RU" sz="4000" dirty="0" smtClean="0">
              <a:latin typeface="Times New Roman" pitchFamily="18" charset="0"/>
              <a:cs typeface="Times New Roman" pitchFamily="18" charset="0"/>
            </a:endParaRPr>
          </a:p>
        </p:txBody>
      </p:sp>
      <p:sp>
        <p:nvSpPr>
          <p:cNvPr id="49155" name="Text Box 3"/>
          <p:cNvSpPr txBox="1">
            <a:spLocks noChangeArrowheads="1"/>
          </p:cNvSpPr>
          <p:nvPr/>
        </p:nvSpPr>
        <p:spPr bwMode="auto">
          <a:xfrm>
            <a:off x="179388" y="981075"/>
            <a:ext cx="8893175" cy="585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t>В одном или нескольких узлах (СУБД), которым нужны измененные данные, в обслуживающем его репликационном сервере создается подписка (subscription) на соответствующее описание тиражирования. Здесь будет поддерживаться (с небольшой задержкой) копия первичных данных.</a:t>
            </a:r>
          </a:p>
          <a:p>
            <a:pPr eaLnBrk="1" hangingPunct="1">
              <a:spcBef>
                <a:spcPct val="0"/>
              </a:spcBef>
              <a:buClrTx/>
              <a:buSzTx/>
              <a:buFontTx/>
              <a:buNone/>
            </a:pPr>
            <a:r>
              <a:rPr lang="ru-RU" altLang="ru-RU" sz="1800"/>
              <a:t>Репликация данных в Sybase использует журнал транзакций как источник информации о завершенных транзакциях.</a:t>
            </a:r>
          </a:p>
          <a:p>
            <a:pPr eaLnBrk="1" hangingPunct="1">
              <a:spcBef>
                <a:spcPct val="0"/>
              </a:spcBef>
              <a:buClrTx/>
              <a:buSzTx/>
              <a:buFontTx/>
              <a:buNone/>
            </a:pPr>
            <a:r>
              <a:rPr lang="ru-RU" altLang="ru-RU" sz="1800"/>
              <a:t>В узле, содержащем первичные данные, для каждой тиражируемой базы данных запускается специальная компонента – репликационный агент (Replication Agent – RA). Он подключается к серверу БД и получает от него уведомления о завершении транзакций. Измененные данные передаются репликационному серверу, обслуживающему этот узел. Репликационный сервер в соответствии с описанием тиражирования и подписками отправляет данные в специальном эффективном протоколе по месту назначения – соответствующим репликационным серверам в удаленных узлах.</a:t>
            </a:r>
          </a:p>
          <a:p>
            <a:pPr eaLnBrk="1" hangingPunct="1">
              <a:spcBef>
                <a:spcPct val="0"/>
              </a:spcBef>
              <a:buClrTx/>
              <a:buSzTx/>
              <a:buFontTx/>
              <a:buNone/>
            </a:pPr>
            <a:r>
              <a:rPr lang="ru-RU" altLang="ru-RU" sz="1800"/>
              <a:t>Именно в этом месте – между репликационными серверами – связь может быть медленной или недостаточно надежной. Передаваемые данные в составе транзакции при недоступности узла-получателя записываются в стабильные очереди на диске и затем передаются по мере возможности. Данные могут передаваться в удаленный узел по маршруту, содержащему несколько репликационных серверов. Данная возможность лежит в основе построения иерархических систем репликации.</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684213" y="332656"/>
            <a:ext cx="7772400" cy="715963"/>
          </a:xfrm>
        </p:spPr>
        <p:txBody>
          <a:bodyPr anchor="b"/>
          <a:lstStyle/>
          <a:p>
            <a:pPr algn="ctr" eaLnBrk="1" hangingPunct="1"/>
            <a:r>
              <a:rPr lang="ru-RU" altLang="ru-RU" sz="3600" dirty="0" smtClean="0">
                <a:latin typeface="Times New Roman" pitchFamily="18" charset="0"/>
              </a:rPr>
              <a:t>Репликация в </a:t>
            </a:r>
            <a:r>
              <a:rPr lang="en-US" altLang="ru-RU" sz="3600" dirty="0" smtClean="0">
                <a:latin typeface="Times New Roman" pitchFamily="18" charset="0"/>
              </a:rPr>
              <a:t>MySQL</a:t>
            </a:r>
            <a:endParaRPr lang="ru-RU" altLang="ru-RU" sz="3600" dirty="0" smtClean="0">
              <a:latin typeface="Times New Roman" pitchFamily="18" charset="0"/>
            </a:endParaRPr>
          </a:p>
        </p:txBody>
      </p:sp>
      <p:sp>
        <p:nvSpPr>
          <p:cNvPr id="12291" name="Text Box 5"/>
          <p:cNvSpPr txBox="1">
            <a:spLocks noChangeArrowheads="1"/>
          </p:cNvSpPr>
          <p:nvPr/>
        </p:nvSpPr>
        <p:spPr bwMode="auto">
          <a:xfrm>
            <a:off x="395288" y="1124744"/>
            <a:ext cx="8424862" cy="558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eaLnBrk="1" hangingPunct="1"/>
            <a:r>
              <a:rPr kumimoji="1" lang="ru-RU" altLang="ru-RU" sz="1600" b="1" dirty="0" smtClean="0">
                <a:latin typeface="Times New Roman" pitchFamily="18" charset="0"/>
                <a:cs typeface="Times New Roman" pitchFamily="18" charset="0"/>
              </a:rPr>
              <a:t>Виды репликации:</a:t>
            </a:r>
            <a:endParaRPr kumimoji="1" lang="ru-RU" altLang="ru-RU" sz="1600" dirty="0">
              <a:latin typeface="Times New Roman" pitchFamily="18" charset="0"/>
              <a:cs typeface="Times New Roman" pitchFamily="18" charset="0"/>
            </a:endParaRPr>
          </a:p>
          <a:p>
            <a:pPr eaLnBrk="1" hangingPunct="1"/>
            <a:r>
              <a:rPr kumimoji="1" lang="en-US" altLang="ru-RU" sz="1600" dirty="0" smtClean="0">
                <a:latin typeface="Times New Roman" pitchFamily="18" charset="0"/>
                <a:cs typeface="Times New Roman" pitchFamily="18" charset="0"/>
              </a:rPr>
              <a:t>master-slave </a:t>
            </a:r>
            <a:r>
              <a:rPr kumimoji="1" lang="ru-RU" altLang="ru-RU" sz="1600" dirty="0">
                <a:latin typeface="Times New Roman" pitchFamily="18" charset="0"/>
                <a:cs typeface="Times New Roman" panose="02020603050405020304" pitchFamily="18" charset="0"/>
              </a:rPr>
              <a:t>–</a:t>
            </a:r>
            <a:r>
              <a:rPr kumimoji="1" lang="en-US" altLang="ru-RU" sz="1600" dirty="0" smtClean="0">
                <a:latin typeface="Times New Roman" pitchFamily="18" charset="0"/>
                <a:cs typeface="Times New Roman" pitchFamily="18" charset="0"/>
              </a:rPr>
              <a:t> </a:t>
            </a:r>
            <a:r>
              <a:rPr kumimoji="1" lang="ru-RU" altLang="ru-RU" sz="1600" dirty="0" smtClean="0">
                <a:latin typeface="Times New Roman" pitchFamily="18" charset="0"/>
                <a:cs typeface="Times New Roman" pitchFamily="18" charset="0"/>
              </a:rPr>
              <a:t>репликация с основной копией.</a:t>
            </a:r>
            <a:endParaRPr kumimoji="1" lang="en-US" altLang="ru-RU" sz="1600" dirty="0" smtClean="0">
              <a:latin typeface="Times New Roman" pitchFamily="18" charset="0"/>
              <a:cs typeface="Times New Roman" pitchFamily="18" charset="0"/>
            </a:endParaRPr>
          </a:p>
          <a:p>
            <a:pPr eaLnBrk="1" hangingPunct="1"/>
            <a:r>
              <a:rPr kumimoji="1" lang="en-US" altLang="ru-RU" sz="1600" dirty="0" smtClean="0">
                <a:latin typeface="Times New Roman" pitchFamily="18" charset="0"/>
                <a:cs typeface="Times New Roman" pitchFamily="18" charset="0"/>
              </a:rPr>
              <a:t>master-master </a:t>
            </a:r>
            <a:r>
              <a:rPr kumimoji="1" lang="ru-RU" altLang="ru-RU" sz="1600" dirty="0">
                <a:latin typeface="Times New Roman" pitchFamily="18" charset="0"/>
                <a:cs typeface="Times New Roman" panose="02020603050405020304" pitchFamily="18" charset="0"/>
              </a:rPr>
              <a:t>–</a:t>
            </a:r>
            <a:r>
              <a:rPr kumimoji="1" lang="en-US" altLang="ru-RU" sz="1600" dirty="0" smtClean="0">
                <a:latin typeface="Times New Roman" pitchFamily="18" charset="0"/>
                <a:cs typeface="Times New Roman" pitchFamily="18" charset="0"/>
              </a:rPr>
              <a:t> </a:t>
            </a:r>
            <a:r>
              <a:rPr kumimoji="1" lang="ru-RU" altLang="ru-RU" sz="1600" dirty="0" smtClean="0">
                <a:latin typeface="Times New Roman" pitchFamily="18" charset="0"/>
                <a:cs typeface="Times New Roman" pitchFamily="18" charset="0"/>
              </a:rPr>
              <a:t>репликация без основной копии.</a:t>
            </a:r>
          </a:p>
          <a:p>
            <a:pPr eaLnBrk="1" hangingPunct="1"/>
            <a:r>
              <a:rPr kumimoji="1" lang="ru-RU" altLang="ru-RU" sz="1600" dirty="0" smtClean="0">
                <a:latin typeface="Times New Roman" pitchFamily="18" charset="0"/>
                <a:cs typeface="Times New Roman" pitchFamily="18" charset="0"/>
              </a:rPr>
              <a:t>Характеристики:</a:t>
            </a:r>
            <a:endParaRPr kumimoji="1" lang="en-US" altLang="ru-RU" sz="1600" dirty="0" smtClean="0">
              <a:latin typeface="Times New Roman" pitchFamily="18" charset="0"/>
              <a:cs typeface="Times New Roman" pitchFamily="18" charset="0"/>
            </a:endParaRPr>
          </a:p>
          <a:p>
            <a:pPr marL="285750" indent="-285750" eaLnBrk="1" hangingPunct="1">
              <a:buFont typeface="Arial" panose="020B0604020202020204" pitchFamily="34" charset="0"/>
              <a:buChar char="•"/>
            </a:pPr>
            <a:r>
              <a:rPr lang="ru-RU" sz="1600" dirty="0">
                <a:latin typeface="Times New Roman" panose="02020603050405020304" pitchFamily="18" charset="0"/>
                <a:cs typeface="Times New Roman" panose="02020603050405020304" pitchFamily="18" charset="0"/>
              </a:rPr>
              <a:t>степень синхронизации изменений (</a:t>
            </a:r>
            <a:r>
              <a:rPr lang="ru-RU" sz="1600" dirty="0" err="1">
                <a:latin typeface="Times New Roman" panose="02020603050405020304" pitchFamily="18" charset="0"/>
                <a:cs typeface="Times New Roman" panose="02020603050405020304" pitchFamily="18" charset="0"/>
              </a:rPr>
              <a:t>sync</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async</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semisync</a:t>
            </a:r>
            <a:r>
              <a:rPr lang="ru-RU" sz="1600" dirty="0">
                <a:latin typeface="Times New Roman" panose="02020603050405020304" pitchFamily="18" charset="0"/>
                <a:cs typeface="Times New Roman" panose="02020603050405020304" pitchFamily="18" charset="0"/>
              </a:rPr>
              <a:t>);</a:t>
            </a:r>
          </a:p>
          <a:p>
            <a:pPr marL="285750" indent="-285750" eaLnBrk="1" hangingPunct="1">
              <a:buFont typeface="Arial" panose="020B0604020202020204" pitchFamily="34" charset="0"/>
              <a:buChar char="•"/>
            </a:pPr>
            <a:r>
              <a:rPr lang="ru-RU" sz="1600" dirty="0" smtClean="0">
                <a:latin typeface="Times New Roman" panose="02020603050405020304" pitchFamily="18" charset="0"/>
                <a:cs typeface="Times New Roman" panose="02020603050405020304" pitchFamily="18" charset="0"/>
              </a:rPr>
              <a:t>формат </a:t>
            </a:r>
            <a:r>
              <a:rPr lang="ru-RU" sz="1600" dirty="0">
                <a:latin typeface="Times New Roman" panose="02020603050405020304" pitchFamily="18" charset="0"/>
                <a:cs typeface="Times New Roman" panose="02020603050405020304" pitchFamily="18" charset="0"/>
              </a:rPr>
              <a:t>изменений (</a:t>
            </a:r>
            <a:r>
              <a:rPr lang="ru-RU" sz="1600" dirty="0" err="1">
                <a:latin typeface="Times New Roman" panose="02020603050405020304" pitchFamily="18" charset="0"/>
                <a:cs typeface="Times New Roman" panose="02020603050405020304" pitchFamily="18" charset="0"/>
              </a:rPr>
              <a:t>statement-based</a:t>
            </a:r>
            <a:r>
              <a:rPr lang="ru-RU" sz="1600" dirty="0">
                <a:latin typeface="Times New Roman" panose="02020603050405020304" pitchFamily="18" charset="0"/>
                <a:cs typeface="Times New Roman" panose="02020603050405020304" pitchFamily="18" charset="0"/>
              </a:rPr>
              <a:t> (SBR), </a:t>
            </a:r>
            <a:r>
              <a:rPr lang="ru-RU" sz="1600" dirty="0" err="1">
                <a:latin typeface="Times New Roman" panose="02020603050405020304" pitchFamily="18" charset="0"/>
                <a:cs typeface="Times New Roman" panose="02020603050405020304" pitchFamily="18" charset="0"/>
              </a:rPr>
              <a:t>row-based</a:t>
            </a:r>
            <a:r>
              <a:rPr lang="ru-RU" sz="1600" dirty="0">
                <a:latin typeface="Times New Roman" panose="02020603050405020304" pitchFamily="18" charset="0"/>
                <a:cs typeface="Times New Roman" panose="02020603050405020304" pitchFamily="18" charset="0"/>
              </a:rPr>
              <a:t> (RBR), </a:t>
            </a:r>
            <a:r>
              <a:rPr lang="ru-RU" sz="1600" dirty="0" err="1">
                <a:latin typeface="Times New Roman" panose="02020603050405020304" pitchFamily="18" charset="0"/>
                <a:cs typeface="Times New Roman" panose="02020603050405020304" pitchFamily="18" charset="0"/>
              </a:rPr>
              <a:t>mixed</a:t>
            </a:r>
            <a:r>
              <a:rPr lang="ru-RU" sz="1600" dirty="0">
                <a:latin typeface="Times New Roman" panose="02020603050405020304" pitchFamily="18" charset="0"/>
                <a:cs typeface="Times New Roman" panose="02020603050405020304" pitchFamily="18" charset="0"/>
              </a:rPr>
              <a:t>);</a:t>
            </a:r>
          </a:p>
          <a:p>
            <a:pPr marL="285750" indent="-285750" eaLnBrk="1" hangingPunct="1">
              <a:buFont typeface="Arial" panose="020B0604020202020204" pitchFamily="34" charset="0"/>
              <a:buChar char="•"/>
            </a:pPr>
            <a:r>
              <a:rPr lang="ru-RU" sz="1600" dirty="0">
                <a:latin typeface="Times New Roman" panose="02020603050405020304" pitchFamily="18" charset="0"/>
                <a:cs typeface="Times New Roman" panose="02020603050405020304" pitchFamily="18" charset="0"/>
              </a:rPr>
              <a:t>теоретически, модель передачи изменений (</a:t>
            </a:r>
            <a:r>
              <a:rPr lang="ru-RU" sz="1600" dirty="0" err="1">
                <a:latin typeface="Times New Roman" panose="02020603050405020304" pitchFamily="18" charset="0"/>
                <a:cs typeface="Times New Roman" panose="02020603050405020304" pitchFamily="18" charset="0"/>
              </a:rPr>
              <a:t>push</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pull</a:t>
            </a:r>
            <a:r>
              <a:rPr lang="ru-RU" sz="1600" dirty="0">
                <a:latin typeface="Times New Roman" panose="02020603050405020304" pitchFamily="18" charset="0"/>
                <a:cs typeface="Times New Roman" panose="02020603050405020304" pitchFamily="18" charset="0"/>
              </a:rPr>
              <a:t>).</a:t>
            </a:r>
          </a:p>
          <a:p>
            <a:pPr eaLnBrk="1" hangingPunct="1"/>
            <a:endParaRPr kumimoji="1" lang="en-US" altLang="ru-RU" sz="1600" dirty="0" smtClean="0">
              <a:latin typeface="Times New Roman" pitchFamily="18" charset="0"/>
              <a:cs typeface="Times New Roman" pitchFamily="18" charset="0"/>
            </a:endParaRPr>
          </a:p>
          <a:p>
            <a:pPr marL="0" indent="0" eaLnBrk="1" hangingPunct="1"/>
            <a:r>
              <a:rPr lang="ru-RU" sz="1600" dirty="0">
                <a:latin typeface="Times New Roman" panose="02020603050405020304" pitchFamily="18" charset="0"/>
                <a:cs typeface="Times New Roman" panose="02020603050405020304" pitchFamily="18" charset="0"/>
              </a:rPr>
              <a:t>Репликация основана на том, что исходный сервер </a:t>
            </a:r>
            <a:r>
              <a:rPr lang="ru-RU" sz="1600" dirty="0" smtClean="0">
                <a:latin typeface="Times New Roman" panose="02020603050405020304" pitchFamily="18" charset="0"/>
                <a:cs typeface="Times New Roman" panose="02020603050405020304" pitchFamily="18" charset="0"/>
              </a:rPr>
              <a:t>(</a:t>
            </a:r>
            <a:r>
              <a:rPr lang="en-US" sz="1600" dirty="0" smtClean="0">
                <a:latin typeface="Times New Roman" panose="02020603050405020304" pitchFamily="18" charset="0"/>
                <a:cs typeface="Times New Roman" panose="02020603050405020304" pitchFamily="18" charset="0"/>
              </a:rPr>
              <a:t>master</a:t>
            </a:r>
            <a:r>
              <a:rPr lang="ru-RU" sz="1600" dirty="0" smtClean="0">
                <a:latin typeface="Times New Roman" panose="02020603050405020304" pitchFamily="18" charset="0"/>
                <a:cs typeface="Times New Roman" panose="02020603050405020304" pitchFamily="18" charset="0"/>
              </a:rPr>
              <a:t>) отслеживает </a:t>
            </a:r>
            <a:r>
              <a:rPr lang="ru-RU" sz="1600" dirty="0">
                <a:latin typeface="Times New Roman" panose="02020603050405020304" pitchFamily="18" charset="0"/>
                <a:cs typeface="Times New Roman" panose="02020603050405020304" pitchFamily="18" charset="0"/>
              </a:rPr>
              <a:t>все изменения в </a:t>
            </a:r>
            <a:r>
              <a:rPr lang="ru-RU" sz="1600" dirty="0" smtClean="0">
                <a:latin typeface="Times New Roman" panose="02020603050405020304" pitchFamily="18" charset="0"/>
                <a:cs typeface="Times New Roman" panose="02020603050405020304" pitchFamily="18" charset="0"/>
              </a:rPr>
              <a:t>БД </a:t>
            </a:r>
            <a:r>
              <a:rPr lang="ru-RU" sz="1600" dirty="0">
                <a:latin typeface="Times New Roman" panose="02020603050405020304" pitchFamily="18" charset="0"/>
                <a:cs typeface="Times New Roman" panose="02020603050405020304" pitchFamily="18" charset="0"/>
              </a:rPr>
              <a:t>(обновления, удаления и </a:t>
            </a:r>
            <a:r>
              <a:rPr lang="ru-RU" sz="1600" dirty="0" smtClean="0">
                <a:latin typeface="Times New Roman" panose="02020603050405020304" pitchFamily="18" charset="0"/>
                <a:cs typeface="Times New Roman" panose="02020603050405020304" pitchFamily="18" charset="0"/>
              </a:rPr>
              <a:t>т.д.) в </a:t>
            </a:r>
            <a:r>
              <a:rPr lang="ru-RU" sz="1600" dirty="0">
                <a:latin typeface="Times New Roman" panose="02020603050405020304" pitchFamily="18" charset="0"/>
                <a:cs typeface="Times New Roman" panose="02020603050405020304" pitchFamily="18" charset="0"/>
              </a:rPr>
              <a:t>двоичном </a:t>
            </a:r>
            <a:r>
              <a:rPr lang="ru-RU" sz="1600" dirty="0" smtClean="0">
                <a:latin typeface="Times New Roman" panose="02020603050405020304" pitchFamily="18" charset="0"/>
                <a:cs typeface="Times New Roman" panose="02020603050405020304" pitchFamily="18" charset="0"/>
              </a:rPr>
              <a:t>журнале (</a:t>
            </a:r>
            <a:r>
              <a:rPr lang="en-US" sz="1600" dirty="0" smtClean="0">
                <a:latin typeface="Times New Roman" panose="02020603050405020304" pitchFamily="18" charset="0"/>
                <a:cs typeface="Times New Roman" panose="02020603050405020304" pitchFamily="18" charset="0"/>
              </a:rPr>
              <a:t>binary log</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p>
            <a:pPr marL="0" indent="0" eaLnBrk="1" hangingPunct="1">
              <a:spcBef>
                <a:spcPts val="600"/>
              </a:spcBef>
            </a:pPr>
            <a:r>
              <a:rPr kumimoji="1" lang="en-US" altLang="ru-RU" sz="1600" b="1" dirty="0" smtClean="0">
                <a:latin typeface="Times New Roman" pitchFamily="18" charset="0"/>
                <a:cs typeface="Times New Roman" pitchFamily="18" charset="0"/>
              </a:rPr>
              <a:t>Master-slave</a:t>
            </a:r>
            <a:r>
              <a:rPr kumimoji="1" lang="ru-RU" altLang="ru-RU" sz="1600" b="1" dirty="0" smtClean="0">
                <a:latin typeface="Times New Roman" pitchFamily="18" charset="0"/>
                <a:cs typeface="Times New Roman" pitchFamily="18" charset="0"/>
              </a:rPr>
              <a:t> с асинхронным тиражированием изменений</a:t>
            </a:r>
            <a:endParaRPr lang="ru-RU" sz="1600" b="1" dirty="0">
              <a:latin typeface="Times New Roman" panose="02020603050405020304" pitchFamily="18" charset="0"/>
              <a:cs typeface="Times New Roman" panose="02020603050405020304" pitchFamily="18" charset="0"/>
            </a:endParaRPr>
          </a:p>
          <a:p>
            <a:pPr marL="0" indent="0" eaLnBrk="1" hangingPunct="1"/>
            <a:r>
              <a:rPr lang="ru-RU" sz="1600" dirty="0">
                <a:latin typeface="Times New Roman" panose="02020603050405020304" pitchFamily="18" charset="0"/>
                <a:cs typeface="Times New Roman" panose="02020603050405020304" pitchFamily="18" charset="0"/>
              </a:rPr>
              <a:t>Каждая реплика, которая подключается к источнику, запрашивает копию двоичного </a:t>
            </a:r>
            <a:r>
              <a:rPr lang="ru-RU" sz="1600" dirty="0" smtClean="0">
                <a:latin typeface="Times New Roman" panose="02020603050405020304" pitchFamily="18" charset="0"/>
                <a:cs typeface="Times New Roman" panose="02020603050405020304" pitchFamily="18" charset="0"/>
              </a:rPr>
              <a:t>журнала.</a:t>
            </a:r>
            <a:r>
              <a:rPr lang="en-US" sz="16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Реплика </a:t>
            </a:r>
            <a:r>
              <a:rPr lang="ru-RU" sz="1600" dirty="0">
                <a:latin typeface="Times New Roman" panose="02020603050405020304" pitchFamily="18" charset="0"/>
                <a:cs typeface="Times New Roman" panose="02020603050405020304" pitchFamily="18" charset="0"/>
              </a:rPr>
              <a:t>также выполняет события из двоичного журнала, который она получает. Это приводит к повторению первоначальных изменений в том виде, в каком они были внесены в источник</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p>
            <a:pPr marL="0" indent="0" eaLnBrk="1" hangingPunct="1"/>
            <a:r>
              <a:rPr lang="ru-RU" sz="1600" dirty="0">
                <a:latin typeface="Times New Roman" panose="02020603050405020304" pitchFamily="18" charset="0"/>
                <a:cs typeface="Times New Roman" panose="02020603050405020304" pitchFamily="18" charset="0"/>
              </a:rPr>
              <a:t>Поскольку каждая реплика независима, воспроизведение изменений из двоичного журнала </a:t>
            </a:r>
            <a:r>
              <a:rPr lang="ru-RU" sz="1600" dirty="0" smtClean="0">
                <a:latin typeface="Times New Roman" panose="02020603050405020304" pitchFamily="18" charset="0"/>
                <a:cs typeface="Times New Roman" panose="02020603050405020304" pitchFamily="18" charset="0"/>
              </a:rPr>
              <a:t>происходит </a:t>
            </a:r>
            <a:r>
              <a:rPr lang="ru-RU" sz="1600" dirty="0">
                <a:latin typeface="Times New Roman" panose="02020603050405020304" pitchFamily="18" charset="0"/>
                <a:cs typeface="Times New Roman" panose="02020603050405020304" pitchFamily="18" charset="0"/>
              </a:rPr>
              <a:t>независимо для каждой </a:t>
            </a:r>
            <a:r>
              <a:rPr lang="ru-RU" sz="1600" dirty="0" smtClean="0">
                <a:latin typeface="Times New Roman" panose="02020603050405020304" pitchFamily="18" charset="0"/>
                <a:cs typeface="Times New Roman" panose="02020603050405020304" pitchFamily="18" charset="0"/>
              </a:rPr>
              <a:t>реплики. </a:t>
            </a:r>
          </a:p>
          <a:p>
            <a:pPr marL="0" indent="0" eaLnBrk="1" hangingPunct="1"/>
            <a:r>
              <a:rPr lang="ru-RU" sz="1600" dirty="0" smtClean="0">
                <a:latin typeface="Times New Roman" panose="02020603050405020304" pitchFamily="18" charset="0"/>
                <a:cs typeface="Times New Roman" panose="02020603050405020304" pitchFamily="18" charset="0"/>
              </a:rPr>
              <a:t>Каждая </a:t>
            </a:r>
            <a:r>
              <a:rPr lang="ru-RU" sz="1600" dirty="0">
                <a:latin typeface="Times New Roman" panose="02020603050405020304" pitchFamily="18" charset="0"/>
                <a:cs typeface="Times New Roman" panose="02020603050405020304" pitchFamily="18" charset="0"/>
              </a:rPr>
              <a:t>реплика получает копию двоичного журнала только по запросу из источника, реплика может считывать и обновлять копию базы данных в своем собственном темпе и может запускать и останавливать процесс репликации по желанию, не влияя на возможность обновления до последнего состояния базы данных как со стороны источника, так и со стороны реплики</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428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91">
                                            <p:txEl>
                                              <p:pRg st="3" end="3"/>
                                            </p:txEl>
                                          </p:spTgt>
                                        </p:tgtEl>
                                        <p:attrNameLst>
                                          <p:attrName>style.visibility</p:attrName>
                                        </p:attrNameLst>
                                      </p:cBhvr>
                                      <p:to>
                                        <p:strVal val="visible"/>
                                      </p:to>
                                    </p:set>
                                    <p:animEffect transition="in" filter="fade">
                                      <p:cBhvr>
                                        <p:cTn id="7" dur="500"/>
                                        <p:tgtEl>
                                          <p:spTgt spid="12291">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291">
                                            <p:txEl>
                                              <p:pRg st="4" end="4"/>
                                            </p:txEl>
                                          </p:spTgt>
                                        </p:tgtEl>
                                        <p:attrNameLst>
                                          <p:attrName>style.visibility</p:attrName>
                                        </p:attrNameLst>
                                      </p:cBhvr>
                                      <p:to>
                                        <p:strVal val="visible"/>
                                      </p:to>
                                    </p:set>
                                    <p:animEffect transition="in" filter="fade">
                                      <p:cBhvr>
                                        <p:cTn id="10" dur="500"/>
                                        <p:tgtEl>
                                          <p:spTgt spid="12291">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2291">
                                            <p:txEl>
                                              <p:pRg st="5" end="5"/>
                                            </p:txEl>
                                          </p:spTgt>
                                        </p:tgtEl>
                                        <p:attrNameLst>
                                          <p:attrName>style.visibility</p:attrName>
                                        </p:attrNameLst>
                                      </p:cBhvr>
                                      <p:to>
                                        <p:strVal val="visible"/>
                                      </p:to>
                                    </p:set>
                                    <p:animEffect transition="in" filter="fade">
                                      <p:cBhvr>
                                        <p:cTn id="13" dur="500"/>
                                        <p:tgtEl>
                                          <p:spTgt spid="12291">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2291">
                                            <p:txEl>
                                              <p:pRg st="6" end="6"/>
                                            </p:txEl>
                                          </p:spTgt>
                                        </p:tgtEl>
                                        <p:attrNameLst>
                                          <p:attrName>style.visibility</p:attrName>
                                        </p:attrNameLst>
                                      </p:cBhvr>
                                      <p:to>
                                        <p:strVal val="visible"/>
                                      </p:to>
                                    </p:set>
                                    <p:animEffect transition="in" filter="fade">
                                      <p:cBhvr>
                                        <p:cTn id="16" dur="500"/>
                                        <p:tgtEl>
                                          <p:spTgt spid="12291">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291">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291">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291">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2291">
                                            <p:txEl>
                                              <p:pRg st="11" end="11"/>
                                            </p:txEl>
                                          </p:spTgt>
                                        </p:tgtEl>
                                        <p:attrNameLst>
                                          <p:attrName>style.visibility</p:attrName>
                                        </p:attrNameLst>
                                      </p:cBhvr>
                                      <p:to>
                                        <p:strVal val="visible"/>
                                      </p:to>
                                    </p:set>
                                    <p:animEffect transition="in" filter="fade">
                                      <p:cBhvr>
                                        <p:cTn id="31" dur="500"/>
                                        <p:tgtEl>
                                          <p:spTgt spid="12291">
                                            <p:txEl>
                                              <p:pRg st="11" end="11"/>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2291">
                                            <p:txEl>
                                              <p:pRg st="12" end="12"/>
                                            </p:txEl>
                                          </p:spTgt>
                                        </p:tgtEl>
                                        <p:attrNameLst>
                                          <p:attrName>style.visibility</p:attrName>
                                        </p:attrNameLst>
                                      </p:cBhvr>
                                      <p:to>
                                        <p:strVal val="visible"/>
                                      </p:to>
                                    </p:set>
                                    <p:animEffect transition="in" filter="fade">
                                      <p:cBhvr>
                                        <p:cTn id="34" dur="500"/>
                                        <p:tgtEl>
                                          <p:spTgt spid="1229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684213" y="333375"/>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Sybase</a:t>
            </a:r>
            <a:endParaRPr lang="ru-RU" altLang="ru-RU" sz="4000" dirty="0" smtClean="0">
              <a:latin typeface="Times New Roman" pitchFamily="18" charset="0"/>
              <a:cs typeface="Times New Roman" pitchFamily="18" charset="0"/>
            </a:endParaRPr>
          </a:p>
        </p:txBody>
      </p:sp>
      <p:sp>
        <p:nvSpPr>
          <p:cNvPr id="50179" name="Text Box 3"/>
          <p:cNvSpPr txBox="1">
            <a:spLocks noChangeArrowheads="1"/>
          </p:cNvSpPr>
          <p:nvPr/>
        </p:nvSpPr>
        <p:spPr bwMode="auto">
          <a:xfrm>
            <a:off x="179388" y="981075"/>
            <a:ext cx="8893175" cy="585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t>По умолчанию репликационный сервер сохраняет смысл операций. Это значит, что удаление записи из первичной таблицы (выполнение оператора DELETE) приведет к выполнению такого же оператора DELETE в узле, хранящем копию таблицы; выполнение INSERT или UPDATE над первичной таблицей точно так же приведет соответственно к добавлению или обновлению записи в копии таблицы в результате работы системы репликации. Имеется гибкий механизм конфигурирования так называемых функциональных строк (function strings), которые переопределяют любую операцию на макроязыке с возможностью подстановки параметров.</a:t>
            </a:r>
          </a:p>
          <a:p>
            <a:pPr eaLnBrk="1" hangingPunct="1">
              <a:spcBef>
                <a:spcPct val="0"/>
              </a:spcBef>
              <a:buClrTx/>
              <a:buSzTx/>
              <a:buFontTx/>
              <a:buNone/>
            </a:pPr>
            <a:r>
              <a:rPr lang="ru-RU" altLang="ru-RU" sz="1800"/>
              <a:t>В одной базе данных могут содержаться как первичные данные, так и данные-копии. Приложение-клиент, работающее со своей СУБД, может вносить изменения напрямую (операторами INSERT, DELETE, UPDATE) только в первичные данные. Для изменения копии данных предназначен механизм асинхронного вызова процедур.</a:t>
            </a:r>
            <a:br>
              <a:rPr lang="ru-RU" altLang="ru-RU" sz="1800"/>
            </a:br>
            <a:r>
              <a:rPr lang="ru-RU" altLang="ru-RU" sz="1800"/>
              <a:t>Для работы механизма асинхронного вызова процедур в нескольких базах данных создаются процедуры с одинаковым именем и параметрами, но, возможно, с различным текстом. В одной базе данных процедура помечается как предназначенная к репликации. Вызов этой процедуры вместе со значениями параметров передается через журнал и механизм репликации к узлам-подписчикам. Затем в базах данных подписчиков вызывается одноименная процедура с теми же значениями параметров.</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684213" y="333375"/>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Sybase</a:t>
            </a:r>
            <a:endParaRPr lang="ru-RU" altLang="ru-RU" sz="4000" dirty="0" smtClean="0">
              <a:latin typeface="Times New Roman" pitchFamily="18" charset="0"/>
              <a:cs typeface="Times New Roman" pitchFamily="18" charset="0"/>
            </a:endParaRPr>
          </a:p>
        </p:txBody>
      </p:sp>
      <p:sp>
        <p:nvSpPr>
          <p:cNvPr id="51203" name="Text Box 3"/>
          <p:cNvSpPr txBox="1">
            <a:spLocks noChangeArrowheads="1"/>
          </p:cNvSpPr>
          <p:nvPr/>
        </p:nvSpPr>
        <p:spPr bwMode="auto">
          <a:xfrm>
            <a:off x="179388" y="981075"/>
            <a:ext cx="8893175" cy="574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spcAft>
                <a:spcPct val="20000"/>
              </a:spcAft>
              <a:buClrTx/>
              <a:buSzTx/>
              <a:buFontTx/>
              <a:buNone/>
            </a:pPr>
            <a:r>
              <a:rPr lang="ru-RU" altLang="ru-RU" sz="1800"/>
              <a:t>Таким образом, для обновления "чужих" для узла данных (копии данных) прикладная программа-клиент вместо выполнения оператора UPDATE вызывает заранее определенную в этом узле хранимую процедуру и передает ей параметры (например, значение первичного ключа и новые значения для обновляемых колонок). Тело этой процедуры пустое и она не выполняет никаких действий, однако ее вызов записывается в журнал. Механизм репликации обеспечивает вызов на узле, содержащем первичные данные, одноименной процедуры с подстановкой параметров. В теле этой процедуры может быть записан оператор UPDATE, обновляющий первичные данные. Тот же механизм репликации передаст изменения в данных узлу, инициировавшему операцию.</a:t>
            </a:r>
          </a:p>
          <a:p>
            <a:pPr eaLnBrk="1" hangingPunct="1">
              <a:spcBef>
                <a:spcPct val="0"/>
              </a:spcBef>
              <a:spcAft>
                <a:spcPct val="20000"/>
              </a:spcAft>
              <a:buClrTx/>
              <a:buSzTx/>
              <a:buFontTx/>
              <a:buNone/>
            </a:pPr>
            <a:r>
              <a:rPr lang="ru-RU" altLang="ru-RU" sz="1800"/>
              <a:t>Репликационный сервер и Replication Agent реализованы в виде отдельных модулей и могут выполняться не на том же компьютере, что сервер базы данных. Включение в систему репликационного сервера практически не оказывает влияние на загрузку сервера первичной базы данных.</a:t>
            </a:r>
          </a:p>
          <a:p>
            <a:pPr eaLnBrk="1" hangingPunct="1">
              <a:spcBef>
                <a:spcPct val="0"/>
              </a:spcBef>
              <a:spcAft>
                <a:spcPct val="20000"/>
              </a:spcAft>
              <a:buClrTx/>
              <a:buSzTx/>
              <a:buFontTx/>
              <a:buNone/>
            </a:pPr>
            <a:r>
              <a:rPr lang="ru-RU" altLang="ru-RU" sz="1800"/>
              <a:t>СУБД, хранящая вторичные данные, может быть любой СУБД, доступной через шлюз, в том числе Oracle, Informix, Ingres, DB2, RMS, ISAM, или даже приложение Open Server. СУБД, хранящая первичные данные, требует наличия для нее Replication Agent (RA). Сейчас RA имеется для Sybase SQL Server, Oracle, DB2, Sybase SQL Anywhere. Готовятся RA и для других СУБД. Интерфейс RA открыт и возможно создание RA для нестандартных источников данных.</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xfrm>
            <a:off x="684213" y="333375"/>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Sybase</a:t>
            </a:r>
            <a:endParaRPr lang="ru-RU" altLang="ru-RU" sz="4000" dirty="0" smtClean="0">
              <a:latin typeface="Times New Roman" pitchFamily="18" charset="0"/>
              <a:cs typeface="Times New Roman" pitchFamily="18" charset="0"/>
            </a:endParaRPr>
          </a:p>
        </p:txBody>
      </p:sp>
      <p:sp>
        <p:nvSpPr>
          <p:cNvPr id="52227" name="Text Box 3"/>
          <p:cNvSpPr txBox="1">
            <a:spLocks noChangeArrowheads="1"/>
          </p:cNvSpPr>
          <p:nvPr/>
        </p:nvSpPr>
        <p:spPr bwMode="auto">
          <a:xfrm>
            <a:off x="179388" y="981075"/>
            <a:ext cx="8893175" cy="435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t>Некоторые применения тиражирования данных:</a:t>
            </a:r>
          </a:p>
          <a:p>
            <a:pPr eaLnBrk="1" hangingPunct="1">
              <a:spcBef>
                <a:spcPts val="600"/>
              </a:spcBef>
              <a:buClrTx/>
              <a:buSzTx/>
              <a:buFont typeface="Wingdings" pitchFamily="2" charset="2"/>
              <a:buChar char="ü"/>
            </a:pPr>
            <a:r>
              <a:rPr lang="ru-RU" altLang="ru-RU" sz="1800"/>
              <a:t> сервер, выполняющий активное обновление данных (OLTP), разгружается от сложных запросов, связанных с поддержкой принятия решений (DSS); </a:t>
            </a:r>
          </a:p>
          <a:p>
            <a:pPr eaLnBrk="1" hangingPunct="1">
              <a:spcBef>
                <a:spcPts val="600"/>
              </a:spcBef>
              <a:buClrTx/>
              <a:buSzTx/>
              <a:buFont typeface="Wingdings" pitchFamily="2" charset="2"/>
              <a:buChar char="ü"/>
            </a:pPr>
            <a:r>
              <a:rPr lang="ru-RU" altLang="ru-RU" sz="1800"/>
              <a:t> консолидация данных от подразделений в центре; </a:t>
            </a:r>
          </a:p>
          <a:p>
            <a:pPr eaLnBrk="1" hangingPunct="1">
              <a:spcBef>
                <a:spcPts val="600"/>
              </a:spcBef>
              <a:buClrTx/>
              <a:buSzTx/>
              <a:buFont typeface="Wingdings" pitchFamily="2" charset="2"/>
              <a:buChar char="ü"/>
            </a:pPr>
            <a:r>
              <a:rPr lang="ru-RU" altLang="ru-RU" sz="1800"/>
              <a:t> обмен данными по медленным и/или ненадежным линиях связи; </a:t>
            </a:r>
          </a:p>
          <a:p>
            <a:pPr eaLnBrk="1" hangingPunct="1">
              <a:spcBef>
                <a:spcPts val="600"/>
              </a:spcBef>
              <a:buClrTx/>
              <a:buSzTx/>
              <a:buFont typeface="Wingdings" pitchFamily="2" charset="2"/>
              <a:buChar char="ü"/>
            </a:pPr>
            <a:r>
              <a:rPr lang="ru-RU" altLang="ru-RU" sz="1800"/>
              <a:t> поддержание резервной базы данных; </a:t>
            </a:r>
          </a:p>
          <a:p>
            <a:pPr eaLnBrk="1" hangingPunct="1">
              <a:spcBef>
                <a:spcPts val="600"/>
              </a:spcBef>
              <a:buClrTx/>
              <a:buSzTx/>
              <a:buFont typeface="Wingdings" pitchFamily="2" charset="2"/>
              <a:buChar char="ü"/>
            </a:pPr>
            <a:r>
              <a:rPr lang="ru-RU" altLang="ru-RU" sz="1800"/>
              <a:t> построение сети равноправных узлов, обменивающихся данными. </a:t>
            </a:r>
          </a:p>
          <a:p>
            <a:pPr eaLnBrk="1" hangingPunct="1">
              <a:spcBef>
                <a:spcPct val="0"/>
              </a:spcBef>
              <a:buClrTx/>
              <a:buSzTx/>
              <a:buFontTx/>
              <a:buNone/>
            </a:pPr>
            <a:endParaRPr lang="ru-RU" altLang="ru-RU" sz="1800"/>
          </a:p>
          <a:p>
            <a:pPr eaLnBrk="1" hangingPunct="1">
              <a:spcBef>
                <a:spcPct val="0"/>
              </a:spcBef>
              <a:buClrTx/>
              <a:buSzTx/>
              <a:buFontTx/>
              <a:buNone/>
            </a:pPr>
            <a:r>
              <a:rPr lang="ru-RU" altLang="ru-RU" sz="1800"/>
              <a:t>Важно, что репликационный сервер тиражирует транзакции, а не отдельные изменения в базе данных. Метод тиражирования транзакций гарантирует целостность внутри транзакции, и, как следствие, невозможность нарушения ссылочной целостности. Схема обновления первичных данных и копий данных исключает возможность возникновения конфликтов (конфликты могут быть вызваны только неправильным проектированием системы или сбоем).</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685800" y="2174875"/>
            <a:ext cx="8062913" cy="1470025"/>
          </a:xfrm>
        </p:spPr>
        <p:txBody>
          <a:bodyPr/>
          <a:lstStyle/>
          <a:p>
            <a:pPr algn="r" eaLnBrk="1" hangingPunct="1"/>
            <a:r>
              <a:rPr lang="ru-RU" altLang="ru-RU" sz="5400" smtClean="0"/>
              <a:t>Репликация </a:t>
            </a:r>
            <a:br>
              <a:rPr lang="ru-RU" altLang="ru-RU" sz="5400" smtClean="0"/>
            </a:br>
            <a:r>
              <a:rPr lang="ru-RU" altLang="ru-RU" sz="5400" smtClean="0"/>
              <a:t>в СУБД Линтер</a:t>
            </a:r>
          </a:p>
        </p:txBody>
      </p:sp>
      <p:sp>
        <p:nvSpPr>
          <p:cNvPr id="53251" name="Rectangle 4"/>
          <p:cNvSpPr>
            <a:spLocks noGrp="1" noChangeArrowheads="1"/>
          </p:cNvSpPr>
          <p:nvPr>
            <p:ph type="subTitle" idx="1"/>
          </p:nvPr>
        </p:nvSpPr>
        <p:spPr/>
        <p:txBody>
          <a:bodyPr/>
          <a:lstStyle/>
          <a:p>
            <a:pPr eaLnBrk="1" hangingPunct="1"/>
            <a:r>
              <a:rPr lang="ru-RU" altLang="ru-RU" smtClean="0"/>
              <a:t>Общие сведения и примеры</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684213" y="476250"/>
            <a:ext cx="7772400" cy="715963"/>
          </a:xfrm>
        </p:spPr>
        <p:txBody>
          <a:bodyPr anchor="b"/>
          <a:lstStyle/>
          <a:p>
            <a:pPr eaLnBrk="1" hangingPunct="1"/>
            <a:r>
              <a:rPr lang="ru-RU" altLang="ru-RU" sz="4000" smtClean="0">
                <a:latin typeface="Times New Roman" pitchFamily="18" charset="0"/>
                <a:cs typeface="Times New Roman" pitchFamily="18" charset="0"/>
              </a:rPr>
              <a:t>Правила репликации в ЛИНТЕР</a:t>
            </a:r>
          </a:p>
        </p:txBody>
      </p:sp>
      <p:sp>
        <p:nvSpPr>
          <p:cNvPr id="54275" name="Text Box 5"/>
          <p:cNvSpPr txBox="1">
            <a:spLocks noChangeArrowheads="1"/>
          </p:cNvSpPr>
          <p:nvPr/>
        </p:nvSpPr>
        <p:spPr bwMode="auto">
          <a:xfrm>
            <a:off x="395288" y="1196975"/>
            <a:ext cx="8497887" cy="536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spcAft>
                <a:spcPts val="600"/>
              </a:spcAft>
              <a:buClrTx/>
              <a:buSzTx/>
              <a:buFontTx/>
              <a:buNone/>
            </a:pPr>
            <a:r>
              <a:rPr lang="ru-RU" altLang="ru-RU" sz="2000">
                <a:latin typeface="Times New Roman" pitchFamily="18" charset="0"/>
                <a:cs typeface="Times New Roman" pitchFamily="18" charset="0"/>
              </a:rPr>
              <a:t>Для управления системой на логическом уровне в СУБД ЛИНТЕР используются правила репликации, которые создаются обычным SQL-запросом и представляют собой описание того, какие объекты, куда и каким образом реплицировать. Создание правила репликации выглядит так:</a:t>
            </a:r>
          </a:p>
          <a:p>
            <a:pPr>
              <a:buFont typeface="Wingdings" pitchFamily="2" charset="2"/>
              <a:buNone/>
            </a:pPr>
            <a:r>
              <a:rPr lang="ru-RU" altLang="ru-RU" sz="1800"/>
              <a:t>CREATE REPLICATION RULE имя_правила</a:t>
            </a:r>
          </a:p>
          <a:p>
            <a:pPr>
              <a:buFont typeface="Wingdings" pitchFamily="2" charset="2"/>
              <a:buNone/>
            </a:pPr>
            <a:r>
              <a:rPr lang="ru-RU" altLang="ru-RU" sz="1800"/>
              <a:t>       FOR [ имя_пользователя. ] имя_таблицы</a:t>
            </a:r>
          </a:p>
          <a:p>
            <a:pPr>
              <a:buFont typeface="Wingdings" pitchFamily="2" charset="2"/>
              <a:buNone/>
            </a:pPr>
            <a:r>
              <a:rPr lang="ru-RU" altLang="ru-RU" sz="1800"/>
              <a:t>       [ TO  имя_удаленной_таблицы ]</a:t>
            </a:r>
          </a:p>
          <a:p>
            <a:pPr>
              <a:buFont typeface="Wingdings" pitchFamily="2" charset="2"/>
              <a:buNone/>
            </a:pPr>
            <a:r>
              <a:rPr lang="ru-RU" altLang="ru-RU" sz="1800"/>
              <a:t>       ON NODE  имя_сервера</a:t>
            </a:r>
          </a:p>
          <a:p>
            <a:pPr>
              <a:buFont typeface="Wingdings" pitchFamily="2" charset="2"/>
              <a:buNone/>
            </a:pPr>
            <a:r>
              <a:rPr lang="ru-RU" altLang="ru-RU" sz="1800"/>
              <a:t>       [ USER имя_пользователя ] [ PASSWORD 'пароль' ]</a:t>
            </a:r>
          </a:p>
          <a:p>
            <a:pPr>
              <a:buFont typeface="Wingdings" pitchFamily="2" charset="2"/>
              <a:buNone/>
            </a:pPr>
            <a:r>
              <a:rPr lang="ru-RU" altLang="ru-RU" sz="1800"/>
              <a:t>       </a:t>
            </a:r>
            <a:r>
              <a:rPr lang="en-US" altLang="ru-RU" sz="1800"/>
              <a:t>[ ENABLE / DISABLE ] </a:t>
            </a:r>
            <a:endParaRPr lang="ru-RU" altLang="ru-RU" sz="1800"/>
          </a:p>
          <a:p>
            <a:pPr>
              <a:buFont typeface="Wingdings" pitchFamily="2" charset="2"/>
              <a:buNone/>
            </a:pPr>
            <a:r>
              <a:rPr lang="en-US" altLang="ru-RU" sz="1800"/>
              <a:t>           [ SYNC / ASYNC ]</a:t>
            </a:r>
            <a:endParaRPr lang="ru-RU" altLang="ru-RU" sz="1800"/>
          </a:p>
          <a:p>
            <a:pPr>
              <a:buFont typeface="Wingdings" pitchFamily="2" charset="2"/>
              <a:buNone/>
            </a:pPr>
            <a:r>
              <a:rPr lang="en-US" altLang="ru-RU" sz="1800"/>
              <a:t>           [ IGNORE OLD VALUE / CHECK OLD VALUE / CORRECT NUMBERS  ];</a:t>
            </a:r>
            <a:endParaRPr lang="ru-RU" altLang="ru-RU" sz="1800"/>
          </a:p>
          <a:p>
            <a:pPr eaLnBrk="1" hangingPunct="1">
              <a:spcBef>
                <a:spcPts val="600"/>
              </a:spcBef>
              <a:buClrTx/>
              <a:buSzTx/>
              <a:buFont typeface="Wingdings" pitchFamily="2" charset="2"/>
              <a:buNone/>
            </a:pPr>
            <a:r>
              <a:rPr lang="ru-RU" altLang="ru-RU" sz="2000">
                <a:latin typeface="Times New Roman" pitchFamily="18" charset="0"/>
                <a:cs typeface="Times New Roman" pitchFamily="18" charset="0"/>
              </a:rPr>
              <a:t>Сама репликация происходит по первичным ключам – каждая таблица, подлежащая репликации должна содержать первичный ключ, значение которого используется для идентификации (при удалении и изменении значений) в реплицируемых таблицах.</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684213" y="476250"/>
            <a:ext cx="8135937" cy="715963"/>
          </a:xfrm>
        </p:spPr>
        <p:txBody>
          <a:bodyPr anchor="b"/>
          <a:lstStyle/>
          <a:p>
            <a:pPr eaLnBrk="1" hangingPunct="1"/>
            <a:r>
              <a:rPr lang="ru-RU" altLang="ru-RU" sz="3600" smtClean="0">
                <a:latin typeface="Times New Roman" pitchFamily="18" charset="0"/>
              </a:rPr>
              <a:t>Разрешение конфликтов тиражирования</a:t>
            </a:r>
          </a:p>
        </p:txBody>
      </p:sp>
      <p:sp>
        <p:nvSpPr>
          <p:cNvPr id="7171" name="Text Box 5"/>
          <p:cNvSpPr txBox="1">
            <a:spLocks noChangeArrowheads="1"/>
          </p:cNvSpPr>
          <p:nvPr/>
        </p:nvSpPr>
        <p:spPr bwMode="auto">
          <a:xfrm>
            <a:off x="684213" y="1196975"/>
            <a:ext cx="7848600" cy="463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marL="0" indent="0">
              <a:defRPr/>
            </a:pPr>
            <a:r>
              <a:rPr lang="ru-RU" sz="2000" dirty="0" smtClean="0">
                <a:latin typeface="Times New Roman" panose="02020603050405020304" pitchFamily="18" charset="0"/>
                <a:cs typeface="Times New Roman" panose="02020603050405020304" pitchFamily="18" charset="0"/>
              </a:rPr>
              <a:t>Есть три модели поведения системы при возникновении рассогласования между значениями записей в базах данных реплицируемых серверов в СУБД ЛИНТЕР. Если такая ситуация возникла во время выполнения операции (</a:t>
            </a:r>
            <a:r>
              <a:rPr lang="ru-RU" sz="2000" dirty="0" err="1" smtClean="0">
                <a:latin typeface="Times New Roman" panose="02020603050405020304" pitchFamily="18" charset="0"/>
                <a:cs typeface="Times New Roman" panose="02020603050405020304" pitchFamily="18" charset="0"/>
              </a:rPr>
              <a:t>update</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delete</a:t>
            </a:r>
            <a:r>
              <a:rPr lang="ru-RU" sz="2000" dirty="0" smtClean="0">
                <a:latin typeface="Times New Roman" panose="02020603050405020304" pitchFamily="18" charset="0"/>
                <a:cs typeface="Times New Roman" panose="02020603050405020304" pitchFamily="18" charset="0"/>
              </a:rPr>
              <a:t>), можно предпринять следующие действия:</a:t>
            </a:r>
          </a:p>
          <a:p>
            <a:pPr>
              <a:spcBef>
                <a:spcPts val="600"/>
              </a:spcBef>
              <a:defRPr/>
            </a:pPr>
            <a:r>
              <a:rPr lang="ru-RU" sz="2000" b="1" dirty="0" smtClean="0">
                <a:latin typeface="Times New Roman" panose="02020603050405020304" pitchFamily="18" charset="0"/>
                <a:cs typeface="Times New Roman" panose="02020603050405020304" pitchFamily="18" charset="0"/>
              </a:rPr>
              <a:t>IGNORE OLD VALUE</a:t>
            </a:r>
            <a:r>
              <a:rPr lang="ru-RU" sz="2000" dirty="0" smtClean="0">
                <a:latin typeface="Times New Roman" panose="02020603050405020304" pitchFamily="18" charset="0"/>
                <a:cs typeface="Times New Roman" panose="02020603050405020304" pitchFamily="18" charset="0"/>
              </a:rPr>
              <a:t> – игнорировать несовпадение старого значения.</a:t>
            </a:r>
          </a:p>
          <a:p>
            <a:pPr>
              <a:spcBef>
                <a:spcPts val="600"/>
              </a:spcBef>
              <a:defRPr/>
            </a:pPr>
            <a:r>
              <a:rPr lang="ru-RU" sz="2000" b="1" dirty="0" smtClean="0">
                <a:latin typeface="Times New Roman" panose="02020603050405020304" pitchFamily="18" charset="0"/>
                <a:cs typeface="Times New Roman" panose="02020603050405020304" pitchFamily="18" charset="0"/>
              </a:rPr>
              <a:t>CHECK OLD VALUE</a:t>
            </a:r>
            <a:r>
              <a:rPr lang="ru-RU" sz="2000" dirty="0" smtClean="0">
                <a:latin typeface="Times New Roman" panose="02020603050405020304" pitchFamily="18" charset="0"/>
                <a:cs typeface="Times New Roman" panose="02020603050405020304" pitchFamily="18" charset="0"/>
              </a:rPr>
              <a:t> – обязательно проверить старое состояние и вернуть ошибку, если нет полного совпадения.</a:t>
            </a:r>
          </a:p>
          <a:p>
            <a:pPr>
              <a:spcBef>
                <a:spcPts val="600"/>
              </a:spcBef>
              <a:defRPr/>
            </a:pPr>
            <a:r>
              <a:rPr lang="ru-RU" sz="2000" b="1" dirty="0" smtClean="0">
                <a:latin typeface="Times New Roman" panose="02020603050405020304" pitchFamily="18" charset="0"/>
                <a:cs typeface="Times New Roman" panose="02020603050405020304" pitchFamily="18" charset="0"/>
              </a:rPr>
              <a:t>CORRECT NUMBERS</a:t>
            </a:r>
            <a:r>
              <a:rPr lang="ru-RU" sz="2000" dirty="0" smtClean="0">
                <a:latin typeface="Times New Roman" panose="02020603050405020304" pitchFamily="18" charset="0"/>
                <a:cs typeface="Times New Roman" panose="02020603050405020304" pitchFamily="18" charset="0"/>
              </a:rPr>
              <a:t> – если не совпадают числовые значения, сохранить разницу между старым и новым значением.</a:t>
            </a:r>
          </a:p>
          <a:p>
            <a:pPr marL="0" indent="0">
              <a:defRPr/>
            </a:pPr>
            <a:r>
              <a:rPr lang="ru-RU" sz="2000" dirty="0" smtClean="0">
                <a:latin typeface="Times New Roman" panose="02020603050405020304" pitchFamily="18" charset="0"/>
                <a:cs typeface="Times New Roman" panose="02020603050405020304" pitchFamily="18" charset="0"/>
              </a:rPr>
              <a:t>Неразрешимые коллизии могут возникнуть при одновременной вставке во взаимно реплицируемые таблицы одинакового значения первичного ключа.</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684213" y="476250"/>
            <a:ext cx="7772400" cy="715963"/>
          </a:xfrm>
        </p:spPr>
        <p:txBody>
          <a:bodyPr anchor="b"/>
          <a:lstStyle/>
          <a:p>
            <a:pPr eaLnBrk="1" hangingPunct="1"/>
            <a:r>
              <a:rPr lang="ru-RU" altLang="ru-RU" sz="3600" smtClean="0">
                <a:latin typeface="Times New Roman" pitchFamily="18" charset="0"/>
              </a:rPr>
              <a:t>Сервер репликации </a:t>
            </a:r>
            <a:r>
              <a:rPr lang="ru-RU" altLang="ru-RU" sz="3600" smtClean="0">
                <a:latin typeface="Times New Roman" pitchFamily="18" charset="0"/>
                <a:cs typeface="Times New Roman" pitchFamily="18" charset="0"/>
              </a:rPr>
              <a:t>СУБД ЛИНТЕР</a:t>
            </a:r>
            <a:endParaRPr lang="ru-RU" altLang="ru-RU" sz="3600" smtClean="0">
              <a:latin typeface="Times New Roman" pitchFamily="18" charset="0"/>
            </a:endParaRPr>
          </a:p>
        </p:txBody>
      </p:sp>
      <p:sp>
        <p:nvSpPr>
          <p:cNvPr id="8195" name="Text Box 5"/>
          <p:cNvSpPr txBox="1">
            <a:spLocks noChangeArrowheads="1"/>
          </p:cNvSpPr>
          <p:nvPr/>
        </p:nvSpPr>
        <p:spPr bwMode="auto">
          <a:xfrm>
            <a:off x="684213" y="1196975"/>
            <a:ext cx="7848600"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marL="0" indent="0">
              <a:defRPr/>
            </a:pPr>
            <a:r>
              <a:rPr lang="ru-RU" dirty="0" smtClean="0">
                <a:latin typeface="Times New Roman" panose="02020603050405020304" pitchFamily="18" charset="0"/>
                <a:cs typeface="Times New Roman" panose="02020603050405020304" pitchFamily="18" charset="0"/>
              </a:rPr>
              <a:t>В системе асинхронной репликации участвуют два или более серверов, на каждом из которых работает ЛИНТЕР и два процесса репликации, </a:t>
            </a:r>
            <a:r>
              <a:rPr lang="ru-RU" b="1" dirty="0" err="1" smtClean="0">
                <a:latin typeface="Times New Roman" panose="02020603050405020304" pitchFamily="18" charset="0"/>
                <a:cs typeface="Times New Roman" panose="02020603050405020304" pitchFamily="18" charset="0"/>
              </a:rPr>
              <a:t>In</a:t>
            </a:r>
            <a:r>
              <a:rPr lang="ru-RU" dirty="0" smtClean="0">
                <a:latin typeface="Times New Roman" panose="02020603050405020304" pitchFamily="18" charset="0"/>
                <a:cs typeface="Times New Roman" panose="02020603050405020304" pitchFamily="18" charset="0"/>
              </a:rPr>
              <a:t> и </a:t>
            </a:r>
            <a:r>
              <a:rPr lang="ru-RU" b="1" dirty="0" err="1" smtClean="0">
                <a:latin typeface="Times New Roman" panose="02020603050405020304" pitchFamily="18" charset="0"/>
                <a:cs typeface="Times New Roman" panose="02020603050405020304" pitchFamily="18" charset="0"/>
              </a:rPr>
              <a:t>Out</a:t>
            </a:r>
            <a:r>
              <a:rPr lang="ru-RU" dirty="0" smtClean="0">
                <a:latin typeface="Times New Roman" panose="02020603050405020304" pitchFamily="18" charset="0"/>
                <a:cs typeface="Times New Roman" panose="02020603050405020304" pitchFamily="18" charset="0"/>
              </a:rPr>
              <a:t> (они представляют собой отдельные потоки в </a:t>
            </a:r>
            <a:r>
              <a:rPr lang="ru-RU" dirty="0" err="1" smtClean="0">
                <a:latin typeface="Times New Roman" panose="02020603050405020304" pitchFamily="18" charset="0"/>
                <a:cs typeface="Times New Roman" panose="02020603050405020304" pitchFamily="18" charset="0"/>
              </a:rPr>
              <a:t>Windows</a:t>
            </a:r>
            <a:r>
              <a:rPr lang="ru-RU" dirty="0" smtClean="0">
                <a:latin typeface="Times New Roman" panose="02020603050405020304" pitchFamily="18" charset="0"/>
                <a:cs typeface="Times New Roman" panose="02020603050405020304" pitchFamily="18" charset="0"/>
              </a:rPr>
              <a:t> или процессы в UNIX). Объектами репликации являются таблицы базы данных, список которых вместе с правилами и адресами рассылки хранится в БД.</a:t>
            </a:r>
          </a:p>
          <a:p>
            <a:pPr marL="0" indent="0">
              <a:defRPr/>
            </a:pPr>
            <a:r>
              <a:rPr lang="ru-RU" dirty="0" smtClean="0">
                <a:latin typeface="Times New Roman" panose="02020603050405020304" pitchFamily="18" charset="0"/>
                <a:cs typeface="Times New Roman" panose="02020603050405020304" pitchFamily="18" charset="0"/>
              </a:rPr>
              <a:t>Сервер репликации (СР) представляет собой специальный процесс, который получает данные об измененных данных от СУБД ЛИНТЕР и сохраняет эти данные в очередях репликации в хранилище данных репликации (ХДР), которое представляет собой соответствующим образом «урезанное» ядро. Оно же будет использоваться процессами </a:t>
            </a:r>
            <a:r>
              <a:rPr lang="ru-RU" dirty="0" err="1" smtClean="0">
                <a:latin typeface="Times New Roman" panose="02020603050405020304" pitchFamily="18" charset="0"/>
                <a:cs typeface="Times New Roman" panose="02020603050405020304" pitchFamily="18" charset="0"/>
              </a:rPr>
              <a:t>In</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Out</a:t>
            </a:r>
            <a:r>
              <a:rPr lang="ru-RU" dirty="0" smtClean="0">
                <a:latin typeface="Times New Roman" panose="02020603050405020304" pitchFamily="18" charset="0"/>
                <a:cs typeface="Times New Roman" panose="02020603050405020304" pitchFamily="18" charset="0"/>
              </a:rPr>
              <a:t> для получения данных, подлежащих репликации и рассылке.</a:t>
            </a:r>
          </a:p>
          <a:p>
            <a:pPr>
              <a:defRPr/>
            </a:pPr>
            <a:r>
              <a:rPr lang="ru-RU" b="1" dirty="0" smtClean="0"/>
              <a:t>Функции компонентов:</a:t>
            </a:r>
            <a:endParaRPr lang="ru-RU" dirty="0" smtClean="0"/>
          </a:p>
          <a:p>
            <a:pPr>
              <a:defRPr/>
            </a:pPr>
            <a:r>
              <a:rPr lang="ru-RU" b="1" dirty="0" smtClean="0">
                <a:latin typeface="Times New Roman" panose="02020603050405020304" pitchFamily="18" charset="0"/>
                <a:cs typeface="Times New Roman" panose="02020603050405020304" pitchFamily="18" charset="0"/>
              </a:rPr>
              <a:t>ЛИНТЕР</a:t>
            </a:r>
            <a:r>
              <a:rPr lang="ru-RU" dirty="0" smtClean="0">
                <a:latin typeface="Times New Roman" panose="02020603050405020304" pitchFamily="18" charset="0"/>
                <a:cs typeface="Times New Roman" panose="02020603050405020304" pitchFamily="18" charset="0"/>
              </a:rPr>
              <a:t> – основное ядро, работает независимо от остальных компонентов. Должно обеспечивать только одну дополнительную функцию: выдавать для СР измененные записи.</a:t>
            </a:r>
          </a:p>
          <a:p>
            <a:pPr>
              <a:defRPr/>
            </a:pPr>
            <a:r>
              <a:rPr lang="ru-RU" b="1" dirty="0" smtClean="0">
                <a:latin typeface="Times New Roman" panose="02020603050405020304" pitchFamily="18" charset="0"/>
                <a:cs typeface="Times New Roman" panose="02020603050405020304" pitchFamily="18" charset="0"/>
              </a:rPr>
              <a:t>Сервер репликации</a:t>
            </a:r>
            <a:r>
              <a:rPr lang="ru-RU" dirty="0" smtClean="0">
                <a:latin typeface="Times New Roman" panose="02020603050405020304" pitchFamily="18" charset="0"/>
                <a:cs typeface="Times New Roman" panose="02020603050405020304" pitchFamily="18" charset="0"/>
              </a:rPr>
              <a:t> – запускается отдельно и независимо от СУБД, он в свою очередь запускает ХДР, </a:t>
            </a:r>
            <a:r>
              <a:rPr lang="ru-RU" dirty="0" err="1" smtClean="0">
                <a:latin typeface="Times New Roman" panose="02020603050405020304" pitchFamily="18" charset="0"/>
                <a:cs typeface="Times New Roman" panose="02020603050405020304" pitchFamily="18" charset="0"/>
              </a:rPr>
              <a:t>In</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Out</a:t>
            </a:r>
            <a:r>
              <a:rPr lang="ru-RU" dirty="0" smtClean="0">
                <a:latin typeface="Times New Roman" panose="02020603050405020304" pitchFamily="18" charset="0"/>
                <a:cs typeface="Times New Roman" panose="02020603050405020304" pitchFamily="18" charset="0"/>
              </a:rPr>
              <a:t>; формирует структуру данных в ХДР, запрашивает и получает данные от ЛИНТЕР, сохраняет их в ХДР, формирует очередь рассылки в ХДР.</a:t>
            </a:r>
          </a:p>
        </p:txBody>
      </p:sp>
      <p:sp>
        <p:nvSpPr>
          <p:cNvPr id="56324" name="Rectangle 4"/>
          <p:cNvSpPr>
            <a:spLocks noChangeArrowheads="1"/>
          </p:cNvSpPr>
          <p:nvPr/>
        </p:nvSpPr>
        <p:spPr bwMode="auto">
          <a:xfrm>
            <a:off x="0" y="2509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684213" y="476250"/>
            <a:ext cx="7772400" cy="715963"/>
          </a:xfrm>
        </p:spPr>
        <p:txBody>
          <a:bodyPr anchor="b"/>
          <a:lstStyle/>
          <a:p>
            <a:pPr eaLnBrk="1" hangingPunct="1"/>
            <a:r>
              <a:rPr lang="ru-RU" altLang="ru-RU" sz="3600" smtClean="0">
                <a:latin typeface="Times New Roman" pitchFamily="18" charset="0"/>
              </a:rPr>
              <a:t>Сервер репликации </a:t>
            </a:r>
            <a:r>
              <a:rPr lang="ru-RU" altLang="ru-RU" sz="3600" smtClean="0">
                <a:latin typeface="Times New Roman" pitchFamily="18" charset="0"/>
                <a:cs typeface="Times New Roman" pitchFamily="18" charset="0"/>
              </a:rPr>
              <a:t>СУБД ЛИНТЕР</a:t>
            </a:r>
            <a:endParaRPr lang="ru-RU" altLang="ru-RU" sz="3600" smtClean="0">
              <a:latin typeface="Times New Roman" pitchFamily="18" charset="0"/>
            </a:endParaRPr>
          </a:p>
        </p:txBody>
      </p:sp>
      <p:sp>
        <p:nvSpPr>
          <p:cNvPr id="8195" name="Text Box 5"/>
          <p:cNvSpPr txBox="1">
            <a:spLocks noChangeArrowheads="1"/>
          </p:cNvSpPr>
          <p:nvPr/>
        </p:nvSpPr>
        <p:spPr bwMode="auto">
          <a:xfrm>
            <a:off x="395288" y="1196975"/>
            <a:ext cx="856932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a:defRPr/>
            </a:pPr>
            <a:r>
              <a:rPr lang="ru-RU" b="1" dirty="0" smtClean="0"/>
              <a:t>Функции компонентов (продолжение):</a:t>
            </a:r>
            <a:endParaRPr lang="ru-RU" dirty="0" smtClean="0"/>
          </a:p>
          <a:p>
            <a:pPr>
              <a:defRPr/>
            </a:pPr>
            <a:r>
              <a:rPr lang="ru-RU" b="1" dirty="0" smtClean="0">
                <a:latin typeface="Times New Roman" panose="02020603050405020304" pitchFamily="18" charset="0"/>
                <a:cs typeface="Times New Roman" panose="02020603050405020304" pitchFamily="18" charset="0"/>
              </a:rPr>
              <a:t>Хранилище данных репликации</a:t>
            </a:r>
            <a:r>
              <a:rPr lang="ru-RU" dirty="0" smtClean="0">
                <a:latin typeface="Times New Roman" panose="02020603050405020304" pitchFamily="18" charset="0"/>
                <a:cs typeface="Times New Roman" panose="02020603050405020304" pitchFamily="18" charset="0"/>
              </a:rPr>
              <a:t> – это ЛИНТЕР, который хранит данные для рассылки. К этим данным имеют доступ СР, процессы </a:t>
            </a:r>
            <a:r>
              <a:rPr lang="ru-RU" dirty="0" err="1" smtClean="0">
                <a:latin typeface="Times New Roman" panose="02020603050405020304" pitchFamily="18" charset="0"/>
                <a:cs typeface="Times New Roman" panose="02020603050405020304" pitchFamily="18" charset="0"/>
              </a:rPr>
              <a:t>In</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Out</a:t>
            </a:r>
            <a:r>
              <a:rPr lang="ru-RU" dirty="0" smtClean="0">
                <a:latin typeface="Times New Roman" panose="02020603050405020304" pitchFamily="18" charset="0"/>
                <a:cs typeface="Times New Roman" panose="02020603050405020304" pitchFamily="18" charset="0"/>
              </a:rPr>
              <a:t> и мониторы.</a:t>
            </a:r>
          </a:p>
          <a:p>
            <a:pPr>
              <a:defRPr/>
            </a:pPr>
            <a:r>
              <a:rPr lang="ru-RU" b="1" dirty="0" smtClean="0">
                <a:latin typeface="Times New Roman" panose="02020603050405020304" pitchFamily="18" charset="0"/>
                <a:cs typeface="Times New Roman" panose="02020603050405020304" pitchFamily="18" charset="0"/>
              </a:rPr>
              <a:t>Процесс </a:t>
            </a:r>
            <a:r>
              <a:rPr lang="ru-RU" b="1" dirty="0" err="1" smtClean="0">
                <a:latin typeface="Times New Roman" panose="02020603050405020304" pitchFamily="18" charset="0"/>
                <a:cs typeface="Times New Roman" panose="02020603050405020304" pitchFamily="18" charset="0"/>
              </a:rPr>
              <a:t>In</a:t>
            </a:r>
            <a:r>
              <a:rPr lang="ru-RU" dirty="0" smtClean="0">
                <a:latin typeface="Times New Roman" panose="02020603050405020304" pitchFamily="18" charset="0"/>
                <a:cs typeface="Times New Roman" panose="02020603050405020304" pitchFamily="18" charset="0"/>
              </a:rPr>
              <a:t> – получает от удаленного </a:t>
            </a:r>
            <a:r>
              <a:rPr lang="ru-RU" dirty="0" err="1" smtClean="0">
                <a:latin typeface="Times New Roman" panose="02020603050405020304" pitchFamily="18" charset="0"/>
                <a:cs typeface="Times New Roman" panose="02020603050405020304" pitchFamily="18" charset="0"/>
              </a:rPr>
              <a:t>Out</a:t>
            </a:r>
            <a:r>
              <a:rPr lang="ru-RU" dirty="0" smtClean="0">
                <a:latin typeface="Times New Roman" panose="02020603050405020304" pitchFamily="18" charset="0"/>
                <a:cs typeface="Times New Roman" panose="02020603050405020304" pitchFamily="18" charset="0"/>
              </a:rPr>
              <a:t> информацию об измененных записях, после получения информации о подтверждении транзакции выполняет транзакцию, отсылая код возврата отправителю. Получаемые данные хранятся в ХДР в виде приемной очереди.</a:t>
            </a:r>
          </a:p>
          <a:p>
            <a:pPr>
              <a:defRPr/>
            </a:pPr>
            <a:r>
              <a:rPr lang="ru-RU" b="1" dirty="0" smtClean="0">
                <a:latin typeface="Times New Roman" panose="02020603050405020304" pitchFamily="18" charset="0"/>
                <a:cs typeface="Times New Roman" panose="02020603050405020304" pitchFamily="18" charset="0"/>
              </a:rPr>
              <a:t>Процесс </a:t>
            </a:r>
            <a:r>
              <a:rPr lang="ru-RU" b="1" dirty="0" err="1" smtClean="0">
                <a:latin typeface="Times New Roman" panose="02020603050405020304" pitchFamily="18" charset="0"/>
                <a:cs typeface="Times New Roman" panose="02020603050405020304" pitchFamily="18" charset="0"/>
              </a:rPr>
              <a:t>Out</a:t>
            </a:r>
            <a:r>
              <a:rPr lang="ru-RU" dirty="0" smtClean="0">
                <a:latin typeface="Times New Roman" panose="02020603050405020304" pitchFamily="18" charset="0"/>
                <a:cs typeface="Times New Roman" panose="02020603050405020304" pitchFamily="18" charset="0"/>
              </a:rPr>
              <a:t> – ожидает завершения транзакций (хранящихся в ХДР) и рассылает данные по назначению. Получает и заносит в ХДР коды возврата от удаленных серверов.</a:t>
            </a:r>
          </a:p>
          <a:p>
            <a:pPr marL="0" indent="0">
              <a:defRPr/>
            </a:pPr>
            <a:r>
              <a:rPr lang="ru-RU" dirty="0" smtClean="0">
                <a:latin typeface="Times New Roman" panose="02020603050405020304" pitchFamily="18" charset="0"/>
                <a:cs typeface="Times New Roman" panose="02020603050405020304" pitchFamily="18" charset="0"/>
              </a:rPr>
              <a:t>Элемент очереди рассылки включает в себя полную информацию о старом и новом состояниях записи, адрес назначения, номер канала, производящего операцию, номер транзакции и время операции. Эта информация заносится в таблицу очереди рассылки на сервере репликации. В качестве первичного ключа этой таблицы используется время операции.</a:t>
            </a:r>
          </a:p>
          <a:p>
            <a:pPr marL="0" indent="0">
              <a:defRPr/>
            </a:pPr>
            <a:r>
              <a:rPr lang="ru-RU" dirty="0" smtClean="0">
                <a:latin typeface="Times New Roman" panose="02020603050405020304" pitchFamily="18" charset="0"/>
                <a:cs typeface="Times New Roman" panose="02020603050405020304" pitchFamily="18" charset="0"/>
              </a:rPr>
              <a:t>Процесс </a:t>
            </a:r>
            <a:r>
              <a:rPr lang="ru-RU" b="1" dirty="0" err="1" smtClean="0">
                <a:latin typeface="Times New Roman" panose="02020603050405020304" pitchFamily="18" charset="0"/>
                <a:cs typeface="Times New Roman" panose="02020603050405020304" pitchFamily="18" charset="0"/>
              </a:rPr>
              <a:t>In</a:t>
            </a:r>
            <a:r>
              <a:rPr lang="ru-RU" dirty="0" smtClean="0">
                <a:latin typeface="Times New Roman" panose="02020603050405020304" pitchFamily="18" charset="0"/>
                <a:cs typeface="Times New Roman" panose="02020603050405020304" pitchFamily="18" charset="0"/>
              </a:rPr>
              <a:t> получает данные и помещает их в приемную очередь, структура которой похожа на структуру таблицы очереди рассылки. После этого он формирует ответ, уведомляющий отправителя о нормальном приеме. Одновременно (возможно, с контролем над загруженностью ЛИНТЕР) происходит собственно репликация, коды завершения сохраняются в таблице приемной очереди.</a:t>
            </a:r>
          </a:p>
        </p:txBody>
      </p:sp>
      <p:sp>
        <p:nvSpPr>
          <p:cNvPr id="57348" name="Rectangle 4"/>
          <p:cNvSpPr>
            <a:spLocks noChangeArrowheads="1"/>
          </p:cNvSpPr>
          <p:nvPr/>
        </p:nvSpPr>
        <p:spPr bwMode="auto">
          <a:xfrm>
            <a:off x="0" y="2509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a:off x="684213" y="476250"/>
            <a:ext cx="7772400" cy="715963"/>
          </a:xfrm>
        </p:spPr>
        <p:txBody>
          <a:bodyPr anchor="b"/>
          <a:lstStyle/>
          <a:p>
            <a:pPr eaLnBrk="1" hangingPunct="1"/>
            <a:r>
              <a:rPr lang="ru-RU" altLang="ru-RU" sz="3600" smtClean="0">
                <a:latin typeface="Times New Roman" pitchFamily="18" charset="0"/>
              </a:rPr>
              <a:t>Сервер репликации </a:t>
            </a:r>
            <a:r>
              <a:rPr lang="ru-RU" altLang="ru-RU" sz="3600" smtClean="0">
                <a:latin typeface="Times New Roman" pitchFamily="18" charset="0"/>
                <a:cs typeface="Times New Roman" pitchFamily="18" charset="0"/>
              </a:rPr>
              <a:t>СУБД ЛИНТЕР</a:t>
            </a:r>
            <a:endParaRPr lang="ru-RU" altLang="ru-RU" sz="3600" smtClean="0">
              <a:latin typeface="Times New Roman" pitchFamily="18" charset="0"/>
            </a:endParaRPr>
          </a:p>
        </p:txBody>
      </p:sp>
      <p:sp>
        <p:nvSpPr>
          <p:cNvPr id="58371" name="Text Box 5"/>
          <p:cNvSpPr txBox="1">
            <a:spLocks noChangeArrowheads="1"/>
          </p:cNvSpPr>
          <p:nvPr/>
        </p:nvSpPr>
        <p:spPr bwMode="auto">
          <a:xfrm>
            <a:off x="684213" y="1196975"/>
            <a:ext cx="7848600"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r>
              <a:rPr lang="ru-RU" altLang="ru-RU">
                <a:latin typeface="Times New Roman" pitchFamily="18" charset="0"/>
                <a:cs typeface="Times New Roman" pitchFamily="18" charset="0"/>
              </a:rPr>
              <a:t>В качестве идентификатора кортежа используется первичный ключ (для очереди рассылки это OPER_DATE (дата операции, она уникальна), на приемной очереди это уже не первичный ключ, там идентификация происходит по OPER_DATE и SERVER_SRC (передающий сервер)), описание которого передается от Out к In и сохраняется в таблицах сервера репликации.</a:t>
            </a:r>
          </a:p>
          <a:p>
            <a:r>
              <a:rPr lang="ru-RU" altLang="ru-RU">
                <a:latin typeface="Times New Roman" pitchFamily="18" charset="0"/>
                <a:cs typeface="Times New Roman" pitchFamily="18" charset="0"/>
              </a:rPr>
              <a:t>Если один из процессов (ЛИНТЕР или СР) завершается некорректно, этот процесс стартует заново, восстанавливается и работа продолжается. Повторное прохождение одного и того же блока отслеживается с помощью времени операции (OPER_DATE).</a:t>
            </a:r>
          </a:p>
          <a:p>
            <a:r>
              <a:rPr lang="ru-RU" altLang="ru-RU">
                <a:latin typeface="Times New Roman" pitchFamily="18" charset="0"/>
                <a:cs typeface="Times New Roman" pitchFamily="18" charset="0"/>
              </a:rPr>
              <a:t>В качестве протоколов проделанной работы используются эти же очереди с соответствующими кодами завершения и создаваемый компонентами log-файл.</a:t>
            </a:r>
          </a:p>
          <a:p>
            <a:r>
              <a:rPr lang="ru-RU" altLang="ru-RU">
                <a:latin typeface="Times New Roman" pitchFamily="18" charset="0"/>
                <a:cs typeface="Times New Roman" pitchFamily="18" charset="0"/>
              </a:rPr>
              <a:t>При необходимости администратор системы может запустить процедуру очистки очередей сервера репликации, при этом будут удалены все уже реплицированные записи, возможно, до указанной администратором даты.</a:t>
            </a:r>
          </a:p>
        </p:txBody>
      </p:sp>
      <p:sp>
        <p:nvSpPr>
          <p:cNvPr id="58372" name="Rectangle 4"/>
          <p:cNvSpPr>
            <a:spLocks noChangeArrowheads="1"/>
          </p:cNvSpPr>
          <p:nvPr/>
        </p:nvSpPr>
        <p:spPr bwMode="auto">
          <a:xfrm>
            <a:off x="0" y="2509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684213" y="476250"/>
            <a:ext cx="7772400" cy="715963"/>
          </a:xfrm>
        </p:spPr>
        <p:txBody>
          <a:bodyPr anchor="b"/>
          <a:lstStyle/>
          <a:p>
            <a:pPr eaLnBrk="1" hangingPunct="1"/>
            <a:r>
              <a:rPr lang="ru-RU" altLang="ru-RU" sz="3600" smtClean="0">
                <a:latin typeface="Times New Roman" pitchFamily="18" charset="0"/>
              </a:rPr>
              <a:t>Достоинства репликации в ЛИНТЕР</a:t>
            </a:r>
          </a:p>
        </p:txBody>
      </p:sp>
      <p:sp>
        <p:nvSpPr>
          <p:cNvPr id="59395" name="Text Box 5"/>
          <p:cNvSpPr txBox="1">
            <a:spLocks noChangeArrowheads="1"/>
          </p:cNvSpPr>
          <p:nvPr/>
        </p:nvSpPr>
        <p:spPr bwMode="auto">
          <a:xfrm>
            <a:off x="684213" y="1196975"/>
            <a:ext cx="7848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a:buFont typeface="Arial" charset="0"/>
              <a:buChar char="•"/>
            </a:pPr>
            <a:r>
              <a:rPr lang="ru-RU" altLang="ru-RU" sz="2000">
                <a:latin typeface="Times New Roman" pitchFamily="18" charset="0"/>
                <a:cs typeface="Times New Roman" pitchFamily="18" charset="0"/>
              </a:rPr>
              <a:t>Хорошая масштабируемость (стремящуюся к прямо пропорциональной зависимости от количества серверов, участвующих в процессе репликации в случае отсутствия изменяющих запросов).</a:t>
            </a:r>
          </a:p>
          <a:p>
            <a:pPr>
              <a:buFont typeface="Arial" charset="0"/>
              <a:buChar char="•"/>
            </a:pPr>
            <a:r>
              <a:rPr lang="ru-RU" altLang="ru-RU" sz="2000">
                <a:latin typeface="Times New Roman" pitchFamily="18" charset="0"/>
                <a:cs typeface="Times New Roman" pitchFamily="18" charset="0"/>
              </a:rPr>
              <a:t>Высокая скорость выполнения запросов: в идеальном случае, если количество одновременно работающих клиентов равно или меньше, чем серверов в системе репликации – достигается предельное значение быстродействия: один клиент – один компьютер.</a:t>
            </a:r>
          </a:p>
          <a:p>
            <a:pPr>
              <a:buFont typeface="Arial" charset="0"/>
              <a:buChar char="•"/>
            </a:pPr>
            <a:r>
              <a:rPr lang="ru-RU" altLang="ru-RU" sz="2000">
                <a:latin typeface="Times New Roman" pitchFamily="18" charset="0"/>
                <a:cs typeface="Times New Roman" pitchFamily="18" charset="0"/>
              </a:rPr>
              <a:t>Хорошая отказоустойчивость: отказ одного или нескольких серверов не приведет к остановке всей системы, а лишь немного замедлит работу, так как клиенты временно будут перераспределены между оставшимися серверами. Отказавший сервер может быть запущен в любой момент и сам произведет все необходимые действия для синхронизации с остальными.</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684213" y="332656"/>
            <a:ext cx="7772400" cy="715963"/>
          </a:xfrm>
        </p:spPr>
        <p:txBody>
          <a:bodyPr anchor="b"/>
          <a:lstStyle/>
          <a:p>
            <a:pPr algn="ctr" eaLnBrk="1" hangingPunct="1"/>
            <a:r>
              <a:rPr lang="ru-RU" altLang="ru-RU" sz="3600" dirty="0" smtClean="0">
                <a:latin typeface="Times New Roman" pitchFamily="18" charset="0"/>
              </a:rPr>
              <a:t>Репликация в </a:t>
            </a:r>
            <a:r>
              <a:rPr lang="en-US" altLang="ru-RU" sz="3600" dirty="0" smtClean="0">
                <a:latin typeface="Times New Roman" pitchFamily="18" charset="0"/>
              </a:rPr>
              <a:t>MySQL</a:t>
            </a:r>
            <a:endParaRPr lang="ru-RU" altLang="ru-RU" sz="3600" dirty="0" smtClean="0">
              <a:latin typeface="Times New Roman" pitchFamily="18" charset="0"/>
            </a:endParaRPr>
          </a:p>
        </p:txBody>
      </p:sp>
      <p:sp>
        <p:nvSpPr>
          <p:cNvPr id="12291" name="Text Box 5"/>
          <p:cNvSpPr txBox="1">
            <a:spLocks noChangeArrowheads="1"/>
          </p:cNvSpPr>
          <p:nvPr/>
        </p:nvSpPr>
        <p:spPr bwMode="auto">
          <a:xfrm>
            <a:off x="395288" y="1124744"/>
            <a:ext cx="8424862"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marL="0" indent="0" eaLnBrk="1" hangingPunct="1"/>
            <a:r>
              <a:rPr kumimoji="1" lang="en-US" altLang="ru-RU" sz="1600" b="1" dirty="0">
                <a:latin typeface="Times New Roman" pitchFamily="18" charset="0"/>
                <a:cs typeface="Times New Roman" pitchFamily="18" charset="0"/>
              </a:rPr>
              <a:t>Master-slave</a:t>
            </a:r>
            <a:r>
              <a:rPr kumimoji="1" lang="ru-RU" altLang="ru-RU" sz="1600" b="1" dirty="0">
                <a:latin typeface="Times New Roman" pitchFamily="18" charset="0"/>
                <a:cs typeface="Times New Roman" pitchFamily="18" charset="0"/>
              </a:rPr>
              <a:t> с </a:t>
            </a:r>
            <a:r>
              <a:rPr kumimoji="1" lang="ru-RU" altLang="ru-RU" sz="1600" b="1" dirty="0" smtClean="0">
                <a:latin typeface="Times New Roman" pitchFamily="18" charset="0"/>
                <a:cs typeface="Times New Roman" pitchFamily="18" charset="0"/>
              </a:rPr>
              <a:t>синхронным </a:t>
            </a:r>
            <a:r>
              <a:rPr kumimoji="1" lang="ru-RU" altLang="ru-RU" sz="1600" b="1" dirty="0">
                <a:latin typeface="Times New Roman" pitchFamily="18" charset="0"/>
                <a:cs typeface="Times New Roman" pitchFamily="18" charset="0"/>
              </a:rPr>
              <a:t>тиражированием </a:t>
            </a:r>
            <a:r>
              <a:rPr kumimoji="1" lang="ru-RU" altLang="ru-RU" sz="1600" b="1" dirty="0" smtClean="0">
                <a:latin typeface="Times New Roman" pitchFamily="18" charset="0"/>
                <a:cs typeface="Times New Roman" pitchFamily="18" charset="0"/>
              </a:rPr>
              <a:t>изменений</a:t>
            </a:r>
            <a:endParaRPr lang="ru-RU" sz="1600" dirty="0" smtClean="0">
              <a:latin typeface="Times New Roman" panose="02020603050405020304" pitchFamily="18" charset="0"/>
              <a:cs typeface="Times New Roman" panose="02020603050405020304" pitchFamily="18" charset="0"/>
            </a:endParaRPr>
          </a:p>
          <a:p>
            <a:pPr marL="0" indent="0"/>
            <a:r>
              <a:rPr lang="ru-RU" sz="1600" dirty="0" smtClean="0">
                <a:latin typeface="Times New Roman" panose="02020603050405020304" pitchFamily="18" charset="0"/>
                <a:cs typeface="Times New Roman" panose="02020603050405020304" pitchFamily="18" charset="0"/>
              </a:rPr>
              <a:t>Все изменения над всеми репликами выполняются в рамках одной транзакции.</a:t>
            </a:r>
          </a:p>
          <a:p>
            <a:pPr marL="0" indent="0"/>
            <a:r>
              <a:rPr lang="ru-RU" sz="1600" dirty="0" smtClean="0">
                <a:latin typeface="Times New Roman" panose="02020603050405020304" pitchFamily="18" charset="0"/>
                <a:cs typeface="Times New Roman" panose="02020603050405020304" pitchFamily="18" charset="0"/>
              </a:rPr>
              <a:t>При этом все </a:t>
            </a:r>
            <a:r>
              <a:rPr lang="ru-RU" sz="1600" dirty="0">
                <a:latin typeface="Times New Roman" panose="02020603050405020304" pitchFamily="18" charset="0"/>
                <a:cs typeface="Times New Roman" panose="02020603050405020304" pitchFamily="18" charset="0"/>
              </a:rPr>
              <a:t>реплики </a:t>
            </a:r>
            <a:r>
              <a:rPr lang="ru-RU" sz="1600" dirty="0" smtClean="0">
                <a:latin typeface="Times New Roman" panose="02020603050405020304" pitchFamily="18" charset="0"/>
                <a:cs typeface="Times New Roman" panose="02020603050405020304" pitchFamily="18" charset="0"/>
              </a:rPr>
              <a:t>должны зафиксировать </a:t>
            </a:r>
            <a:r>
              <a:rPr lang="ru-RU" sz="1600" dirty="0">
                <a:latin typeface="Times New Roman" panose="02020603050405020304" pitchFamily="18" charset="0"/>
                <a:cs typeface="Times New Roman" panose="02020603050405020304" pitchFamily="18" charset="0"/>
              </a:rPr>
              <a:t>транзакцию до того, как источник </a:t>
            </a:r>
            <a:r>
              <a:rPr lang="ru-RU" sz="1600" dirty="0" smtClean="0">
                <a:latin typeface="Times New Roman" panose="02020603050405020304" pitchFamily="18" charset="0"/>
                <a:cs typeface="Times New Roman" panose="02020603050405020304" pitchFamily="18" charset="0"/>
              </a:rPr>
              <a:t>(</a:t>
            </a:r>
            <a:r>
              <a:rPr lang="en-US" sz="1600" dirty="0" smtClean="0">
                <a:latin typeface="Times New Roman" panose="02020603050405020304" pitchFamily="18" charset="0"/>
                <a:cs typeface="Times New Roman" panose="02020603050405020304" pitchFamily="18" charset="0"/>
              </a:rPr>
              <a:t>master</a:t>
            </a:r>
            <a:r>
              <a:rPr lang="ru-RU" sz="1600" dirty="0" smtClean="0">
                <a:latin typeface="Times New Roman" panose="02020603050405020304" pitchFamily="18" charset="0"/>
                <a:cs typeface="Times New Roman" panose="02020603050405020304" pitchFamily="18" charset="0"/>
              </a:rPr>
              <a:t>) вернется </a:t>
            </a:r>
            <a:r>
              <a:rPr lang="ru-RU" sz="1600" dirty="0">
                <a:latin typeface="Times New Roman" panose="02020603050405020304" pitchFamily="18" charset="0"/>
                <a:cs typeface="Times New Roman" panose="02020603050405020304" pitchFamily="18" charset="0"/>
              </a:rPr>
              <a:t>в сеанс, который выполнил </a:t>
            </a:r>
            <a:r>
              <a:rPr lang="ru-RU" sz="1600" dirty="0" smtClean="0">
                <a:latin typeface="Times New Roman" panose="02020603050405020304" pitchFamily="18" charset="0"/>
                <a:cs typeface="Times New Roman" panose="02020603050405020304" pitchFamily="18" charset="0"/>
              </a:rPr>
              <a:t>транзакцию.</a:t>
            </a:r>
          </a:p>
          <a:p>
            <a:pPr marL="0" indent="0"/>
            <a:r>
              <a:rPr lang="ru-RU" sz="1600" dirty="0" smtClean="0">
                <a:latin typeface="Times New Roman" panose="02020603050405020304" pitchFamily="18" charset="0"/>
                <a:cs typeface="Times New Roman" panose="02020603050405020304" pitchFamily="18" charset="0"/>
              </a:rPr>
              <a:t>Недостаток: может </a:t>
            </a:r>
            <a:r>
              <a:rPr lang="ru-RU" sz="1600" dirty="0">
                <a:latin typeface="Times New Roman" panose="02020603050405020304" pitchFamily="18" charset="0"/>
                <a:cs typeface="Times New Roman" panose="02020603050405020304" pitchFamily="18" charset="0"/>
              </a:rPr>
              <a:t>возникнуть большая задержка для завершения транзакции</a:t>
            </a:r>
            <a:r>
              <a:rPr lang="ru-RU" sz="1600" dirty="0" smtClean="0">
                <a:latin typeface="Times New Roman" panose="02020603050405020304" pitchFamily="18" charset="0"/>
                <a:cs typeface="Times New Roman" panose="02020603050405020304" pitchFamily="18" charset="0"/>
              </a:rPr>
              <a:t>.</a:t>
            </a:r>
          </a:p>
          <a:p>
            <a:pPr marL="0" indent="0"/>
            <a:endParaRPr lang="ru-RU" sz="1600" dirty="0">
              <a:latin typeface="Times New Roman" panose="02020603050405020304" pitchFamily="18" charset="0"/>
              <a:cs typeface="Times New Roman" panose="02020603050405020304" pitchFamily="18" charset="0"/>
            </a:endParaRPr>
          </a:p>
          <a:p>
            <a:pPr marL="0" indent="0"/>
            <a:r>
              <a:rPr kumimoji="1" lang="en-US" altLang="ru-RU" sz="1600" b="1" dirty="0">
                <a:latin typeface="Times New Roman" pitchFamily="18" charset="0"/>
                <a:cs typeface="Times New Roman" pitchFamily="18" charset="0"/>
              </a:rPr>
              <a:t>Master-slave</a:t>
            </a:r>
            <a:r>
              <a:rPr kumimoji="1" lang="ru-RU" altLang="ru-RU" sz="1600" b="1" dirty="0">
                <a:latin typeface="Times New Roman" pitchFamily="18" charset="0"/>
                <a:cs typeface="Times New Roman" pitchFamily="18" charset="0"/>
              </a:rPr>
              <a:t> с </a:t>
            </a:r>
            <a:r>
              <a:rPr kumimoji="1" lang="ru-RU" altLang="ru-RU" sz="1600" b="1" dirty="0" err="1" smtClean="0">
                <a:latin typeface="Times New Roman" pitchFamily="18" charset="0"/>
                <a:cs typeface="Times New Roman" pitchFamily="18" charset="0"/>
              </a:rPr>
              <a:t>полусинхронным</a:t>
            </a:r>
            <a:r>
              <a:rPr kumimoji="1" lang="ru-RU" altLang="ru-RU" sz="1600" b="1" dirty="0" smtClean="0">
                <a:latin typeface="Times New Roman" pitchFamily="18" charset="0"/>
                <a:cs typeface="Times New Roman" pitchFamily="18" charset="0"/>
              </a:rPr>
              <a:t> </a:t>
            </a:r>
            <a:r>
              <a:rPr kumimoji="1" lang="ru-RU" altLang="ru-RU" sz="1600" b="1" dirty="0">
                <a:latin typeface="Times New Roman" pitchFamily="18" charset="0"/>
                <a:cs typeface="Times New Roman" pitchFamily="18" charset="0"/>
              </a:rPr>
              <a:t>тиражированием изменений</a:t>
            </a:r>
            <a:endParaRPr lang="ru-RU" sz="1600" dirty="0">
              <a:latin typeface="Times New Roman" panose="02020603050405020304" pitchFamily="18" charset="0"/>
              <a:cs typeface="Times New Roman" panose="02020603050405020304" pitchFamily="18" charset="0"/>
            </a:endParaRPr>
          </a:p>
          <a:p>
            <a:pPr marL="0" indent="0"/>
            <a:r>
              <a:rPr lang="ru-RU" sz="1600" dirty="0" smtClean="0">
                <a:latin typeface="Times New Roman" panose="02020603050405020304" pitchFamily="18" charset="0"/>
                <a:cs typeface="Times New Roman" panose="02020603050405020304" pitchFamily="18" charset="0"/>
              </a:rPr>
              <a:t>Источник </a:t>
            </a:r>
            <a:r>
              <a:rPr lang="ru-RU" sz="1600" dirty="0">
                <a:latin typeface="Times New Roman" panose="02020603050405020304" pitchFamily="18" charset="0"/>
                <a:cs typeface="Times New Roman" panose="02020603050405020304" pitchFamily="18" charset="0"/>
              </a:rPr>
              <a:t>ожидает, пока хотя бы одна реплика не получит и не зарегистрирует события (необходимое количество реплик можно настроить), а затем фиксирует транзакцию. Источник не ожидает, пока все реплики подтвердят получение, и для этого требуется только подтверждение от реплик, а не </a:t>
            </a:r>
            <a:r>
              <a:rPr lang="ru-RU" sz="1600" dirty="0" smtClean="0">
                <a:latin typeface="Times New Roman" panose="02020603050405020304" pitchFamily="18" charset="0"/>
                <a:cs typeface="Times New Roman" panose="02020603050405020304" pitchFamily="18" charset="0"/>
              </a:rPr>
              <a:t>выполнение </a:t>
            </a:r>
            <a:r>
              <a:rPr lang="ru-RU" sz="1600" dirty="0">
                <a:latin typeface="Times New Roman" panose="02020603050405020304" pitchFamily="18" charset="0"/>
                <a:cs typeface="Times New Roman" panose="02020603050405020304" pitchFamily="18" charset="0"/>
              </a:rPr>
              <a:t>и </a:t>
            </a:r>
            <a:r>
              <a:rPr lang="ru-RU" sz="1600" dirty="0" smtClean="0">
                <a:latin typeface="Times New Roman" panose="02020603050405020304" pitchFamily="18" charset="0"/>
                <a:cs typeface="Times New Roman" panose="02020603050405020304" pitchFamily="18" charset="0"/>
              </a:rPr>
              <a:t>фиксация транзакции </a:t>
            </a:r>
            <a:r>
              <a:rPr lang="ru-RU" sz="1600" dirty="0">
                <a:latin typeface="Times New Roman" panose="02020603050405020304" pitchFamily="18" charset="0"/>
                <a:cs typeface="Times New Roman" panose="02020603050405020304" pitchFamily="18" charset="0"/>
              </a:rPr>
              <a:t>на стороне реплики</a:t>
            </a:r>
            <a:r>
              <a:rPr lang="ru-RU" sz="1600" dirty="0" smtClean="0">
                <a:latin typeface="Times New Roman" panose="02020603050405020304" pitchFamily="18" charset="0"/>
                <a:cs typeface="Times New Roman" panose="02020603050405020304" pitchFamily="18" charset="0"/>
              </a:rPr>
              <a:t>.</a:t>
            </a:r>
            <a:endParaRPr lang="en-US" sz="1600" dirty="0" smtClean="0">
              <a:latin typeface="Times New Roman" panose="02020603050405020304" pitchFamily="18" charset="0"/>
              <a:cs typeface="Times New Roman" panose="02020603050405020304" pitchFamily="18" charset="0"/>
            </a:endParaRPr>
          </a:p>
          <a:p>
            <a:pPr marL="0" indent="0"/>
            <a:r>
              <a:rPr lang="ru-RU" sz="1600" b="1" dirty="0" smtClean="0">
                <a:latin typeface="Times New Roman" panose="02020603050405020304" pitchFamily="18" charset="0"/>
                <a:cs typeface="Times New Roman" panose="02020603050405020304" pitchFamily="18" charset="0"/>
              </a:rPr>
              <a:t>Сравнение </a:t>
            </a:r>
            <a:r>
              <a:rPr lang="ru-RU" sz="1600" b="1" dirty="0" err="1" smtClean="0">
                <a:latin typeface="Times New Roman" panose="02020603050405020304" pitchFamily="18" charset="0"/>
                <a:cs typeface="Times New Roman" panose="02020603050405020304" pitchFamily="18" charset="0"/>
              </a:rPr>
              <a:t>полусинхронной</a:t>
            </a:r>
            <a:r>
              <a:rPr lang="ru-RU" sz="1600" b="1" dirty="0" smtClean="0">
                <a:latin typeface="Times New Roman" panose="02020603050405020304" pitchFamily="18" charset="0"/>
                <a:cs typeface="Times New Roman" panose="02020603050405020304" pitchFamily="18" charset="0"/>
              </a:rPr>
              <a:t> репликации </a:t>
            </a:r>
            <a:r>
              <a:rPr lang="ru-RU" sz="1600" b="1" dirty="0">
                <a:latin typeface="Times New Roman" panose="02020603050405020304" pitchFamily="18" charset="0"/>
                <a:cs typeface="Times New Roman" panose="02020603050405020304" pitchFamily="18" charset="0"/>
              </a:rPr>
              <a:t>с асинхронной </a:t>
            </a:r>
            <a:r>
              <a:rPr lang="ru-RU" sz="1600" b="1" dirty="0" smtClean="0">
                <a:latin typeface="Times New Roman" panose="02020603050405020304" pitchFamily="18" charset="0"/>
                <a:cs typeface="Times New Roman" panose="02020603050405020304" pitchFamily="18" charset="0"/>
              </a:rPr>
              <a:t>и синхронной:</a:t>
            </a:r>
          </a:p>
          <a:p>
            <a:pPr marL="0" indent="0"/>
            <a:r>
              <a:rPr lang="ru-RU" sz="1600" dirty="0" smtClean="0">
                <a:latin typeface="Times New Roman" panose="02020603050405020304" pitchFamily="18" charset="0"/>
                <a:cs typeface="Times New Roman" panose="02020603050405020304" pitchFamily="18" charset="0"/>
              </a:rPr>
              <a:t>По сравнению с асинхронной репликацией </a:t>
            </a:r>
            <a:r>
              <a:rPr lang="ru-RU" sz="1600" dirty="0" err="1" smtClean="0">
                <a:latin typeface="Times New Roman" panose="02020603050405020304" pitchFamily="18" charset="0"/>
                <a:cs typeface="Times New Roman" panose="02020603050405020304" pitchFamily="18" charset="0"/>
              </a:rPr>
              <a:t>полусинхронная</a:t>
            </a:r>
            <a:r>
              <a:rPr lang="ru-RU" sz="1600" dirty="0" smtClean="0">
                <a:latin typeface="Times New Roman" panose="02020603050405020304" pitchFamily="18" charset="0"/>
                <a:cs typeface="Times New Roman" panose="02020603050405020304" pitchFamily="18" charset="0"/>
              </a:rPr>
              <a:t> репликация обеспечивает улучшенную целостность данных, поскольку при успешном возврате фиксации известно, что данные существуют по крайней мере в двух местах. До тех пор, пока </a:t>
            </a:r>
            <a:r>
              <a:rPr lang="ru-RU" sz="1600" dirty="0" err="1" smtClean="0">
                <a:latin typeface="Times New Roman" panose="02020603050405020304" pitchFamily="18" charset="0"/>
                <a:cs typeface="Times New Roman" panose="02020603050405020304" pitchFamily="18" charset="0"/>
              </a:rPr>
              <a:t>полусинхронный</a:t>
            </a:r>
            <a:r>
              <a:rPr lang="ru-RU" sz="1600" dirty="0" smtClean="0">
                <a:latin typeface="Times New Roman" panose="02020603050405020304" pitchFamily="18" charset="0"/>
                <a:cs typeface="Times New Roman" panose="02020603050405020304" pitchFamily="18" charset="0"/>
              </a:rPr>
              <a:t> источник не получит подтверждение от требуемого количества реплик, транзакция удерживается и не фиксируется.</a:t>
            </a:r>
          </a:p>
          <a:p>
            <a:pPr marL="0" indent="0"/>
            <a:r>
              <a:rPr lang="ru-RU" sz="1600" dirty="0" smtClean="0">
                <a:latin typeface="Times New Roman" panose="02020603050405020304" pitchFamily="18" charset="0"/>
                <a:cs typeface="Times New Roman" panose="02020603050405020304" pitchFamily="18" charset="0"/>
              </a:rPr>
              <a:t>По </a:t>
            </a:r>
            <a:r>
              <a:rPr lang="ru-RU" sz="1600" dirty="0">
                <a:latin typeface="Times New Roman" panose="02020603050405020304" pitchFamily="18" charset="0"/>
                <a:cs typeface="Times New Roman" panose="02020603050405020304" pitchFamily="18" charset="0"/>
              </a:rPr>
              <a:t>сравнению с полностью синхронной репликацией </a:t>
            </a:r>
            <a:r>
              <a:rPr lang="ru-RU" sz="1600" dirty="0" err="1">
                <a:latin typeface="Times New Roman" panose="02020603050405020304" pitchFamily="18" charset="0"/>
                <a:cs typeface="Times New Roman" panose="02020603050405020304" pitchFamily="18" charset="0"/>
              </a:rPr>
              <a:t>полусинхронная</a:t>
            </a:r>
            <a:r>
              <a:rPr lang="ru-RU" sz="1600" dirty="0">
                <a:latin typeface="Times New Roman" panose="02020603050405020304" pitchFamily="18" charset="0"/>
                <a:cs typeface="Times New Roman" panose="02020603050405020304" pitchFamily="18" charset="0"/>
              </a:rPr>
              <a:t> репликация выполняется быстрее, потому что ее можно настроить таким образом, чтобы сбалансировать </a:t>
            </a:r>
            <a:r>
              <a:rPr lang="ru-RU" sz="1600" dirty="0" smtClean="0">
                <a:latin typeface="Times New Roman" panose="02020603050405020304" pitchFamily="18" charset="0"/>
                <a:cs typeface="Times New Roman" panose="02020603050405020304" pitchFamily="18" charset="0"/>
              </a:rPr>
              <a:t>требования </a:t>
            </a:r>
            <a:r>
              <a:rPr lang="ru-RU" sz="1600" dirty="0">
                <a:latin typeface="Times New Roman" panose="02020603050405020304" pitchFamily="18" charset="0"/>
                <a:cs typeface="Times New Roman" panose="02020603050405020304" pitchFamily="18" charset="0"/>
              </a:rPr>
              <a:t>к целостности данных (количество реплик, подтверждающих получение транзакции) со скоростью фиксации, которая медленнее из-за необходимости ждать реплик</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7116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pRg st="7" end="7"/>
                                            </p:txEl>
                                          </p:spTgt>
                                        </p:tgtEl>
                                        <p:attrNameLst>
                                          <p:attrName>style.visibility</p:attrName>
                                        </p:attrNameLst>
                                      </p:cBhvr>
                                      <p:to>
                                        <p:strVal val="visible"/>
                                      </p:to>
                                    </p:set>
                                    <p:anim calcmode="lin" valueType="num">
                                      <p:cBhvr additive="base">
                                        <p:cTn id="13" dur="500" fill="hold"/>
                                        <p:tgtEl>
                                          <p:spTgt spid="12291">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2291">
                                            <p:txEl>
                                              <p:pRg st="8" end="8"/>
                                            </p:txEl>
                                          </p:spTgt>
                                        </p:tgtEl>
                                        <p:attrNameLst>
                                          <p:attrName>style.visibility</p:attrName>
                                        </p:attrNameLst>
                                      </p:cBhvr>
                                      <p:to>
                                        <p:strVal val="visible"/>
                                      </p:to>
                                    </p:set>
                                    <p:animEffect transition="in" filter="fade">
                                      <p:cBhvr>
                                        <p:cTn id="19" dur="500"/>
                                        <p:tgtEl>
                                          <p:spTgt spid="12291">
                                            <p:txEl>
                                              <p:pRg st="8" end="8"/>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2291">
                                            <p:txEl>
                                              <p:pRg st="9" end="9"/>
                                            </p:txEl>
                                          </p:spTgt>
                                        </p:tgtEl>
                                        <p:attrNameLst>
                                          <p:attrName>style.visibility</p:attrName>
                                        </p:attrNameLst>
                                      </p:cBhvr>
                                      <p:to>
                                        <p:strVal val="visible"/>
                                      </p:to>
                                    </p:set>
                                    <p:animEffect transition="in" filter="fade">
                                      <p:cBhvr>
                                        <p:cTn id="24" dur="500"/>
                                        <p:tgtEl>
                                          <p:spTgt spid="1229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a:xfrm>
            <a:off x="684213" y="476250"/>
            <a:ext cx="7772400" cy="715963"/>
          </a:xfrm>
        </p:spPr>
        <p:txBody>
          <a:bodyPr anchor="b"/>
          <a:lstStyle/>
          <a:p>
            <a:pPr eaLnBrk="1" hangingPunct="1"/>
            <a:r>
              <a:rPr lang="ru-RU" altLang="ru-RU" sz="3600" smtClean="0">
                <a:latin typeface="Times New Roman" pitchFamily="18" charset="0"/>
              </a:rPr>
              <a:t>Недостатки репликации в ЛИНТЕР</a:t>
            </a:r>
          </a:p>
        </p:txBody>
      </p:sp>
      <p:sp>
        <p:nvSpPr>
          <p:cNvPr id="60419" name="Text Box 5"/>
          <p:cNvSpPr txBox="1">
            <a:spLocks noChangeArrowheads="1"/>
          </p:cNvSpPr>
          <p:nvPr/>
        </p:nvSpPr>
        <p:spPr bwMode="auto">
          <a:xfrm>
            <a:off x="684213" y="1196975"/>
            <a:ext cx="7848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a:buFont typeface="Arial" charset="0"/>
              <a:buChar char="•"/>
            </a:pPr>
            <a:r>
              <a:rPr lang="ru-RU" altLang="ru-RU" sz="2000">
                <a:latin typeface="Times New Roman" pitchFamily="18" charset="0"/>
                <a:cs typeface="Times New Roman" pitchFamily="18" charset="0"/>
              </a:rPr>
              <a:t>Падение эффективности в случае высокой динамики изменений – рассылка и параллельные изменения всех БД снижают скорость отработки поисковых запросов.</a:t>
            </a:r>
          </a:p>
          <a:p>
            <a:pPr>
              <a:buFont typeface="Arial" charset="0"/>
              <a:buChar char="•"/>
            </a:pPr>
            <a:r>
              <a:rPr lang="ru-RU" altLang="ru-RU" sz="2000">
                <a:latin typeface="Times New Roman" pitchFamily="18" charset="0"/>
                <a:cs typeface="Times New Roman" pitchFamily="18" charset="0"/>
              </a:rPr>
              <a:t>Временное рассогласование данных на серверах, которое практически исключает применение систем асинхронной репликации в приложениях, требующих абсолютной синхронности данных, получаемых разными клиентами.</a:t>
            </a:r>
          </a:p>
          <a:p>
            <a:pPr>
              <a:buFont typeface="Arial" charset="0"/>
              <a:buChar char="•"/>
            </a:pPr>
            <a:r>
              <a:rPr lang="ru-RU" altLang="ru-RU" sz="2000">
                <a:latin typeface="Times New Roman" pitchFamily="18" charset="0"/>
                <a:cs typeface="Times New Roman" pitchFamily="18" charset="0"/>
              </a:rPr>
              <a:t>Необходимость нетривиального администрирования, разрешение коллизий с одинаковыми первичными ключами или по какой-либо причине рассогласованными данными. Уменьшить вероятность неразрешимых коллизий (или даже исключить ее) можно на этапе проектирования приложения или, в ряде случаев, при создании самих баз данных на разных серверах (например, выделением для автоинкрементальных полей отдельных непересекающихся для каждого сервера диапазонов значений).</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685800" y="2174875"/>
            <a:ext cx="8062913" cy="1470025"/>
          </a:xfrm>
        </p:spPr>
        <p:txBody>
          <a:bodyPr/>
          <a:lstStyle/>
          <a:p>
            <a:pPr algn="r" eaLnBrk="1" hangingPunct="1"/>
            <a:r>
              <a:rPr lang="ru-RU" altLang="ru-RU" sz="5400" dirty="0" smtClean="0"/>
              <a:t>Репликация</a:t>
            </a:r>
            <a:r>
              <a:rPr lang="en-US" altLang="ru-RU" sz="5400" dirty="0" smtClean="0"/>
              <a:t> </a:t>
            </a:r>
            <a:r>
              <a:rPr lang="ru-RU" altLang="ru-RU" sz="5400" dirty="0" smtClean="0"/>
              <a:t>в </a:t>
            </a:r>
            <a:r>
              <a:rPr lang="en-US" altLang="ru-RU" sz="5400" dirty="0" smtClean="0"/>
              <a:t/>
            </a:r>
            <a:br>
              <a:rPr lang="en-US" altLang="ru-RU" sz="5400" dirty="0" smtClean="0"/>
            </a:br>
            <a:r>
              <a:rPr lang="ru-RU" altLang="ru-RU" sz="5400" dirty="0" smtClean="0"/>
              <a:t>СУБД </a:t>
            </a:r>
            <a:r>
              <a:rPr lang="en-US" altLang="ru-RU" sz="5400" dirty="0" smtClean="0"/>
              <a:t>MS SQL Server</a:t>
            </a:r>
            <a:endParaRPr lang="ru-RU" altLang="ru-RU" sz="5400" dirty="0" smtClean="0"/>
          </a:p>
        </p:txBody>
      </p:sp>
      <p:sp>
        <p:nvSpPr>
          <p:cNvPr id="53251" name="Rectangle 4"/>
          <p:cNvSpPr>
            <a:spLocks noGrp="1" noChangeArrowheads="1"/>
          </p:cNvSpPr>
          <p:nvPr>
            <p:ph type="subTitle" idx="1"/>
          </p:nvPr>
        </p:nvSpPr>
        <p:spPr/>
        <p:txBody>
          <a:bodyPr/>
          <a:lstStyle/>
          <a:p>
            <a:pPr eaLnBrk="1" hangingPunct="1"/>
            <a:r>
              <a:rPr lang="ru-RU" altLang="ru-RU" dirty="0" smtClean="0"/>
              <a:t>Общие сведения</a:t>
            </a:r>
          </a:p>
        </p:txBody>
      </p:sp>
    </p:spTree>
    <p:extLst>
      <p:ext uri="{BB962C8B-B14F-4D97-AF65-F5344CB8AC3E}">
        <p14:creationId xmlns:p14="http://schemas.microsoft.com/office/powerpoint/2010/main" val="32220795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684213" y="476250"/>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SQL Server</a:t>
            </a:r>
            <a:endParaRPr lang="ru-RU" altLang="ru-RU" sz="4000" dirty="0" smtClean="0">
              <a:latin typeface="Times New Roman" pitchFamily="18" charset="0"/>
              <a:cs typeface="Times New Roman" pitchFamily="18" charset="0"/>
            </a:endParaRPr>
          </a:p>
        </p:txBody>
      </p:sp>
      <p:sp>
        <p:nvSpPr>
          <p:cNvPr id="28675" name="Text Box 4"/>
          <p:cNvSpPr txBox="1">
            <a:spLocks noChangeArrowheads="1"/>
          </p:cNvSpPr>
          <p:nvPr/>
        </p:nvSpPr>
        <p:spPr bwMode="auto">
          <a:xfrm>
            <a:off x="250825" y="1268413"/>
            <a:ext cx="8497888" cy="531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a:t>Начиная с SQL Server 2000 эта СУБД поддерживает три типа репликации: </a:t>
            </a:r>
          </a:p>
          <a:p>
            <a:pPr eaLnBrk="1" hangingPunct="1">
              <a:spcBef>
                <a:spcPct val="50000"/>
              </a:spcBef>
              <a:buClrTx/>
              <a:buSzTx/>
              <a:buFont typeface="Wingdings" pitchFamily="2" charset="2"/>
              <a:buChar char="ü"/>
            </a:pPr>
            <a:r>
              <a:rPr lang="en-US" altLang="ru-RU" sz="1800" b="1"/>
              <a:t> </a:t>
            </a:r>
            <a:r>
              <a:rPr lang="ru-RU" altLang="ru-RU" sz="1800" b="1"/>
              <a:t>Репликация моментальных снимков (snapshot replication)</a:t>
            </a:r>
            <a:r>
              <a:rPr lang="ru-RU" altLang="ru-RU" sz="1800"/>
              <a:t> – это периодическая репликация целостного набора данных, зафиксированного по состоянию на определенный момент времени, с локального сервера на удаленные. Применяется для репликации в БД, где количество реплицируемых данных невелико, а источник данных статичен. Можно предоставлять удаленным серверам ограниченную возможность обновления реплицированных данных. </a:t>
            </a:r>
          </a:p>
          <a:p>
            <a:pPr eaLnBrk="1" hangingPunct="1">
              <a:spcBef>
                <a:spcPct val="50000"/>
              </a:spcBef>
              <a:buClrTx/>
              <a:buSzTx/>
              <a:buFont typeface="Wingdings" pitchFamily="2" charset="2"/>
              <a:buChar char="ü"/>
            </a:pPr>
            <a:r>
              <a:rPr lang="en-US" altLang="ru-RU" sz="1800" b="1"/>
              <a:t> </a:t>
            </a:r>
            <a:r>
              <a:rPr lang="ru-RU" altLang="ru-RU" sz="1800" b="1"/>
              <a:t>Репликация транзакций (transactional replication)</a:t>
            </a:r>
            <a:r>
              <a:rPr lang="ru-RU" altLang="ru-RU" sz="1800"/>
              <a:t> – это репликация начального моментального снимка данных на удаленные серверы, а также репликация отдельных транзакций, работающих на локальном сервере и выполняющих последовательные изменения данных в начальном моментальном снимке. Эти реплицированные транзакции выполняются над реплицируемыми данными на каждом удаленном сервере для синхронизации данных на удаленном сервере с данными локального сервера. Используется при необходимости постоянного обновления данных на удаленных серверах. Можно предоставлять удаленным серверам ограниченную возможность обновления реплицированных данных. </a:t>
            </a:r>
          </a:p>
        </p:txBody>
      </p:sp>
    </p:spTree>
    <p:extLst>
      <p:ext uri="{BB962C8B-B14F-4D97-AF65-F5344CB8AC3E}">
        <p14:creationId xmlns:p14="http://schemas.microsoft.com/office/powerpoint/2010/main" val="17205896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684213" y="476250"/>
            <a:ext cx="8208962" cy="715963"/>
          </a:xfrm>
        </p:spPr>
        <p:txBody>
          <a:bodyPr anchor="b"/>
          <a:lstStyle/>
          <a:p>
            <a:pPr algn="ctr" eaLnBrk="1" hangingPunct="1"/>
            <a:r>
              <a:rPr lang="ru-RU" altLang="ru-RU" sz="4000" dirty="0" smtClean="0">
                <a:latin typeface="Times New Roman" pitchFamily="18" charset="0"/>
              </a:rPr>
              <a:t>Репликация</a:t>
            </a:r>
            <a:r>
              <a:rPr lang="ru-RU" altLang="ru-RU" sz="4000" dirty="0" smtClean="0">
                <a:latin typeface="Times New Roman" pitchFamily="18" charset="0"/>
                <a:cs typeface="Times New Roman" pitchFamily="18" charset="0"/>
              </a:rPr>
              <a:t> в СУБД </a:t>
            </a:r>
            <a:r>
              <a:rPr lang="en-US" altLang="ru-RU" sz="4000" dirty="0" smtClean="0">
                <a:latin typeface="Times New Roman" pitchFamily="18" charset="0"/>
                <a:cs typeface="Times New Roman" pitchFamily="18" charset="0"/>
              </a:rPr>
              <a:t>SQL Server</a:t>
            </a:r>
            <a:endParaRPr lang="ru-RU" altLang="ru-RU" sz="4000" dirty="0" smtClean="0">
              <a:latin typeface="Times New Roman" pitchFamily="18" charset="0"/>
              <a:cs typeface="Times New Roman" pitchFamily="18" charset="0"/>
            </a:endParaRPr>
          </a:p>
        </p:txBody>
      </p:sp>
      <p:sp>
        <p:nvSpPr>
          <p:cNvPr id="29699" name="Text Box 3"/>
          <p:cNvSpPr txBox="1">
            <a:spLocks noChangeArrowheads="1"/>
          </p:cNvSpPr>
          <p:nvPr/>
        </p:nvSpPr>
        <p:spPr bwMode="auto">
          <a:xfrm>
            <a:off x="107950" y="1125538"/>
            <a:ext cx="8893175" cy="574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 typeface="Wingdings" pitchFamily="2" charset="2"/>
              <a:buChar char="ü"/>
            </a:pPr>
            <a:r>
              <a:rPr lang="en-US" altLang="ru-RU" sz="1800" b="1"/>
              <a:t> </a:t>
            </a:r>
            <a:r>
              <a:rPr lang="ru-RU" altLang="ru-RU" sz="1800" b="1"/>
              <a:t>Репликация сведением (merge replication) </a:t>
            </a:r>
            <a:r>
              <a:rPr lang="ru-RU" altLang="ru-RU" sz="1800"/>
              <a:t>– это репликация начального моментального снимка данных на удаленные серверы, а также репликация изменений, происходящих на каком/либо удаленном сервере, обратно на локальный сервер с целью синхронизации, разрешения конфликтов и повторной репликации на удаленные серверы. Используется в случае, когда многочисленным изменениям подвергаются одни и те же данные, либо когда удаленные независимые компьютеры работают автономно, например, как в случае автономного пользователя.</a:t>
            </a:r>
          </a:p>
          <a:p>
            <a:pPr eaLnBrk="1" hangingPunct="1">
              <a:spcBef>
                <a:spcPct val="0"/>
              </a:spcBef>
              <a:buClrTx/>
              <a:buSzTx/>
              <a:buFontTx/>
              <a:buNone/>
            </a:pPr>
            <a:r>
              <a:rPr lang="ru-RU" altLang="ru-RU" sz="1800" b="1"/>
              <a:t>Терминология репликации</a:t>
            </a:r>
            <a:endParaRPr lang="ru-RU" altLang="ru-RU" sz="1800"/>
          </a:p>
          <a:p>
            <a:pPr eaLnBrk="1" hangingPunct="1">
              <a:spcBef>
                <a:spcPct val="0"/>
              </a:spcBef>
              <a:buClrTx/>
              <a:buSzTx/>
              <a:buFontTx/>
              <a:buNone/>
            </a:pPr>
            <a:r>
              <a:rPr lang="ru-RU" altLang="ru-RU" sz="1600"/>
              <a:t>Средства репликации SQL Server используют терминологию издательской деятельности для названий процессов и компонентов репликации. Сервер, реплицирующий сохраненную информацию на другие серверы, называется издателем (publisher). Реплицируемая информация состоит из одной или нескольких публикаций (publications). Каждая публикация представляет собой логически согласованный набор данных отдельной БД и состоит из одной или нескольких статей (articles). Статья может быть одним или несколькими объектами следующего типа:</a:t>
            </a:r>
          </a:p>
          <a:p>
            <a:pPr eaLnBrk="1" hangingPunct="1">
              <a:spcBef>
                <a:spcPct val="0"/>
              </a:spcBef>
              <a:buClrTx/>
              <a:buSzTx/>
              <a:buFont typeface="Wingdings" pitchFamily="2" charset="2"/>
              <a:buChar char="§"/>
            </a:pPr>
            <a:r>
              <a:rPr lang="ru-RU" altLang="ru-RU" sz="1600"/>
              <a:t>часть или целая таблица (с фильтрацией по столбцам и/или по строкам);</a:t>
            </a:r>
          </a:p>
          <a:p>
            <a:pPr eaLnBrk="1" hangingPunct="1">
              <a:spcBef>
                <a:spcPct val="0"/>
              </a:spcBef>
              <a:buClrTx/>
              <a:buSzTx/>
              <a:buFont typeface="Wingdings" pitchFamily="2" charset="2"/>
              <a:buChar char="§"/>
            </a:pPr>
            <a:r>
              <a:rPr lang="ru-RU" altLang="ru-RU" sz="1600"/>
              <a:t>хранимая процедура или определение представления;</a:t>
            </a:r>
          </a:p>
          <a:p>
            <a:pPr eaLnBrk="1" hangingPunct="1">
              <a:spcBef>
                <a:spcPct val="0"/>
              </a:spcBef>
              <a:buClrTx/>
              <a:buSzTx/>
              <a:buFont typeface="Wingdings" pitchFamily="2" charset="2"/>
              <a:buChar char="§"/>
            </a:pPr>
            <a:r>
              <a:rPr lang="ru-RU" altLang="ru-RU" sz="1600"/>
              <a:t>выполнение хранимой процедуры;</a:t>
            </a:r>
          </a:p>
          <a:p>
            <a:pPr eaLnBrk="1" hangingPunct="1">
              <a:spcBef>
                <a:spcPct val="0"/>
              </a:spcBef>
              <a:buClrTx/>
              <a:buSzTx/>
              <a:buFont typeface="Wingdings" pitchFamily="2" charset="2"/>
              <a:buChar char="§"/>
            </a:pPr>
            <a:r>
              <a:rPr lang="ru-RU" altLang="ru-RU" sz="1600"/>
              <a:t>представление;</a:t>
            </a:r>
          </a:p>
          <a:p>
            <a:pPr eaLnBrk="1" hangingPunct="1">
              <a:spcBef>
                <a:spcPct val="0"/>
              </a:spcBef>
              <a:buClrTx/>
              <a:buSzTx/>
              <a:buFont typeface="Wingdings" pitchFamily="2" charset="2"/>
              <a:buChar char="§"/>
            </a:pPr>
            <a:r>
              <a:rPr lang="ru-RU" altLang="ru-RU" sz="1600"/>
              <a:t>индексированное представление;</a:t>
            </a:r>
          </a:p>
          <a:p>
            <a:pPr eaLnBrk="1" hangingPunct="1">
              <a:spcBef>
                <a:spcPct val="0"/>
              </a:spcBef>
              <a:buClrTx/>
              <a:buSzTx/>
              <a:buFont typeface="Wingdings" pitchFamily="2" charset="2"/>
              <a:buChar char="§"/>
            </a:pPr>
            <a:r>
              <a:rPr lang="ru-RU" altLang="ru-RU" sz="1600"/>
              <a:t>пользовательская функция.</a:t>
            </a:r>
          </a:p>
        </p:txBody>
      </p:sp>
    </p:spTree>
    <p:extLst>
      <p:ext uri="{BB962C8B-B14F-4D97-AF65-F5344CB8AC3E}">
        <p14:creationId xmlns:p14="http://schemas.microsoft.com/office/powerpoint/2010/main" val="7230788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684213" y="476250"/>
            <a:ext cx="8208962" cy="715963"/>
          </a:xfrm>
        </p:spPr>
        <p:txBody>
          <a:bodyPr anchor="b"/>
          <a:lstStyle/>
          <a:p>
            <a:pPr algn="ctr" eaLnBrk="1" hangingPunct="1"/>
            <a:r>
              <a:rPr lang="ru-RU" altLang="ru-RU" sz="4000" dirty="0" smtClean="0">
                <a:latin typeface="Times New Roman" pitchFamily="18" charset="0"/>
              </a:rPr>
              <a:t>Репликация </a:t>
            </a:r>
            <a:r>
              <a:rPr lang="ru-RU" altLang="ru-RU" sz="4000" dirty="0" smtClean="0">
                <a:latin typeface="Times New Roman" pitchFamily="18" charset="0"/>
                <a:cs typeface="Times New Roman" pitchFamily="18" charset="0"/>
              </a:rPr>
              <a:t>в СУБД </a:t>
            </a:r>
            <a:r>
              <a:rPr lang="en-US" altLang="ru-RU" sz="4000" dirty="0" smtClean="0">
                <a:latin typeface="Times New Roman" pitchFamily="18" charset="0"/>
                <a:cs typeface="Times New Roman" pitchFamily="18" charset="0"/>
              </a:rPr>
              <a:t>SQL Server</a:t>
            </a:r>
            <a:endParaRPr lang="ru-RU" altLang="ru-RU" sz="4000" dirty="0" smtClean="0">
              <a:latin typeface="Times New Roman" pitchFamily="18" charset="0"/>
              <a:cs typeface="Times New Roman" pitchFamily="18" charset="0"/>
            </a:endParaRPr>
          </a:p>
        </p:txBody>
      </p:sp>
      <p:sp>
        <p:nvSpPr>
          <p:cNvPr id="30723" name="Text Box 4"/>
          <p:cNvSpPr txBox="1">
            <a:spLocks noChangeArrowheads="1"/>
          </p:cNvSpPr>
          <p:nvPr/>
        </p:nvSpPr>
        <p:spPr bwMode="auto">
          <a:xfrm>
            <a:off x="250825" y="1220788"/>
            <a:ext cx="8713788" cy="434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b="1"/>
              <a:t>Терминология (продолжение)</a:t>
            </a:r>
          </a:p>
          <a:p>
            <a:pPr eaLnBrk="1" hangingPunct="1">
              <a:spcBef>
                <a:spcPct val="50000"/>
              </a:spcBef>
              <a:buClrTx/>
              <a:buSzTx/>
              <a:buFontTx/>
              <a:buNone/>
            </a:pPr>
            <a:r>
              <a:rPr lang="ru-RU" altLang="ru-RU" sz="1800"/>
              <a:t>В процессе репликации каждый издатель взаимодействует с распространителем (distributor). Последний сохраняет публикуемые БД, историю событий и метаданные. Роль распространителя зависит от типа репликации. При этом распространитель может быть локальным (тот же экземпляр SQL Server) или удаленным (отдельный экземпляр SQL Server).</a:t>
            </a:r>
            <a:br>
              <a:rPr lang="ru-RU" altLang="ru-RU" sz="1800"/>
            </a:br>
            <a:r>
              <a:rPr lang="ru-RU" altLang="ru-RU" sz="1800"/>
              <a:t>Серверы, получающие реплицируемую информацию, называются подписчиками (subscribers). Они получают избранные публикации – подписки (subscriptions) – от одного или нескольких издателей. В зависимости от типа репликации, подписчикам может быть разрешено изменять реплицируемую информацию, а также реплицировать измененную информацию обратно издателю. Подписчики могут быть авторизованы, или могут быть анонимными (анонимная подписка используется при публикации данных в Интернете).</a:t>
            </a:r>
            <a:br>
              <a:rPr lang="ru-RU" altLang="ru-RU" sz="1800"/>
            </a:br>
            <a:r>
              <a:rPr lang="ru-RU" altLang="ru-RU" sz="1800"/>
              <a:t>Для больших публикаций использование анонимных серверов может повысить производительность системы.</a:t>
            </a:r>
          </a:p>
        </p:txBody>
      </p:sp>
    </p:spTree>
    <p:extLst>
      <p:ext uri="{BB962C8B-B14F-4D97-AF65-F5344CB8AC3E}">
        <p14:creationId xmlns:p14="http://schemas.microsoft.com/office/powerpoint/2010/main" val="2679625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684213" y="476250"/>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SQL Server</a:t>
            </a:r>
            <a:endParaRPr lang="ru-RU" altLang="ru-RU" sz="4000" dirty="0" smtClean="0">
              <a:latin typeface="Times New Roman" pitchFamily="18" charset="0"/>
              <a:cs typeface="Times New Roman" pitchFamily="18" charset="0"/>
            </a:endParaRPr>
          </a:p>
        </p:txBody>
      </p:sp>
      <p:sp>
        <p:nvSpPr>
          <p:cNvPr id="31747" name="Text Box 3"/>
          <p:cNvSpPr txBox="1">
            <a:spLocks noChangeArrowheads="1"/>
          </p:cNvSpPr>
          <p:nvPr/>
        </p:nvSpPr>
        <p:spPr bwMode="auto">
          <a:xfrm>
            <a:off x="468313" y="1125538"/>
            <a:ext cx="8532812"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b="1"/>
              <a:t>Агенты репликации</a:t>
            </a:r>
            <a:r>
              <a:rPr lang="ru-RU" altLang="ru-RU" sz="1800"/>
              <a:t> (replication agents) автоматизируют процесс репликации. Как правило, агент репликации – это задание службы SQL Server Agent, сконфигурированное администратором для выполнения специфических задач по расписанию. </a:t>
            </a:r>
          </a:p>
          <a:p>
            <a:pPr eaLnBrk="1" hangingPunct="1">
              <a:spcBef>
                <a:spcPct val="0"/>
              </a:spcBef>
              <a:buClrTx/>
              <a:buSzTx/>
              <a:buFontTx/>
              <a:buNone/>
            </a:pPr>
            <a:r>
              <a:rPr lang="ru-RU" altLang="ru-RU" sz="1800"/>
              <a:t>Существует некоторое число агентов репликации для различных задач репликации. Каждый агент сконфигурирован так для запуска по определенному расписанию. Различные типы репликации используют один или несколько таких агентов.</a:t>
            </a:r>
          </a:p>
          <a:p>
            <a:pPr eaLnBrk="1" hangingPunct="1">
              <a:spcBef>
                <a:spcPct val="0"/>
              </a:spcBef>
              <a:buClrTx/>
              <a:buSzTx/>
              <a:buFont typeface="Wingdings" pitchFamily="2" charset="2"/>
              <a:buChar char="ü"/>
            </a:pPr>
            <a:r>
              <a:rPr lang="en-US" altLang="ru-RU" sz="1800" b="1"/>
              <a:t> </a:t>
            </a:r>
            <a:r>
              <a:rPr lang="ru-RU" altLang="ru-RU" sz="1800" b="1"/>
              <a:t>Агент Snapshot</a:t>
            </a:r>
            <a:r>
              <a:rPr lang="ru-RU" altLang="ru-RU" sz="1800"/>
              <a:t> создает исходную мгновенную копию каждой реплицируемой публикации, включая информацию о схеме. Его используют все типы репликации. Можно иметь один такой агент на каждую публикацию.</a:t>
            </a:r>
          </a:p>
          <a:p>
            <a:pPr eaLnBrk="1" hangingPunct="1">
              <a:spcBef>
                <a:spcPct val="0"/>
              </a:spcBef>
              <a:buClrTx/>
              <a:buSzTx/>
              <a:buFont typeface="Wingdings" pitchFamily="2" charset="2"/>
              <a:buChar char="ü"/>
            </a:pPr>
            <a:r>
              <a:rPr lang="en-US" altLang="ru-RU" sz="1800" b="1"/>
              <a:t> </a:t>
            </a:r>
            <a:r>
              <a:rPr lang="ru-RU" altLang="ru-RU" sz="1800" b="1"/>
              <a:t>Агент Distribution</a:t>
            </a:r>
            <a:r>
              <a:rPr lang="ru-RU" altLang="ru-RU" sz="1800"/>
              <a:t> передает моментальный снимок данных и последующие изменения от распространителя подписчикам. Этот агент используется при репликации моментальных снимков и репликации транзакций. По умолчанию для всех подписок на отдельную публикацию используется один агент Distribution. Такой агент называется разделяемым (shared). Однако можно настроить систему так, чтобы у каждого подписчика был личный, независимый (independent), агент Distribution.</a:t>
            </a:r>
          </a:p>
        </p:txBody>
      </p:sp>
    </p:spTree>
    <p:extLst>
      <p:ext uri="{BB962C8B-B14F-4D97-AF65-F5344CB8AC3E}">
        <p14:creationId xmlns:p14="http://schemas.microsoft.com/office/powerpoint/2010/main" val="12513894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684213" y="476250"/>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SQL Server</a:t>
            </a:r>
            <a:endParaRPr lang="ru-RU" altLang="ru-RU" sz="4000" dirty="0" smtClean="0">
              <a:latin typeface="Times New Roman" pitchFamily="18" charset="0"/>
              <a:cs typeface="Times New Roman" pitchFamily="18" charset="0"/>
            </a:endParaRPr>
          </a:p>
        </p:txBody>
      </p:sp>
      <p:sp>
        <p:nvSpPr>
          <p:cNvPr id="32771" name="Text Box 3"/>
          <p:cNvSpPr txBox="1">
            <a:spLocks noChangeArrowheads="1"/>
          </p:cNvSpPr>
          <p:nvPr/>
        </p:nvSpPr>
        <p:spPr bwMode="auto">
          <a:xfrm>
            <a:off x="323850" y="1125538"/>
            <a:ext cx="8677275" cy="558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 typeface="Wingdings" pitchFamily="2" charset="2"/>
              <a:buChar char="ü"/>
            </a:pPr>
            <a:r>
              <a:rPr lang="en-US" altLang="ru-RU" sz="1800" b="1"/>
              <a:t> </a:t>
            </a:r>
            <a:r>
              <a:rPr lang="ru-RU" altLang="ru-RU" sz="1800" b="1"/>
              <a:t>Агент Log Reader</a:t>
            </a:r>
            <a:r>
              <a:rPr lang="ru-RU" altLang="ru-RU" sz="1800"/>
              <a:t> перемещает транзакции, помеченные для репликации, из журнала транзакций с сервера/издателя на сервер/распространитель. Этот агент используется при репликации транзакций. Каждая из помеченных для репликации БД будет иметь один агент Log Reader, запускающийся на распространителе и подключающийся к издателю.</a:t>
            </a:r>
          </a:p>
          <a:p>
            <a:pPr eaLnBrk="1" hangingPunct="1">
              <a:spcBef>
                <a:spcPct val="0"/>
              </a:spcBef>
              <a:buClrTx/>
              <a:buSzTx/>
              <a:buFont typeface="Wingdings" pitchFamily="2" charset="2"/>
              <a:buChar char="ü"/>
            </a:pPr>
            <a:r>
              <a:rPr lang="en-US" altLang="ru-RU" sz="1800" b="1"/>
              <a:t> </a:t>
            </a:r>
            <a:r>
              <a:rPr lang="ru-RU" altLang="ru-RU" sz="1800" b="1"/>
              <a:t>Агент Queue Reader </a:t>
            </a:r>
            <a:r>
              <a:rPr lang="ru-RU" altLang="ru-RU" sz="1800"/>
              <a:t>вносит в публикацию изменения, сделанные подписчиками в автономном режиме. Репликация мгновенных снимков и репликация транзакций используют этот агент в случае, если разрешена очередь обновлений. Агент запускается на распространителе, и существует только один экземпляр такого агента, обслуживающий всех издателей и публикации для конкретного распространителя.</a:t>
            </a:r>
          </a:p>
          <a:p>
            <a:pPr eaLnBrk="1" hangingPunct="1">
              <a:spcBef>
                <a:spcPct val="0"/>
              </a:spcBef>
              <a:buClrTx/>
              <a:buSzTx/>
              <a:buFont typeface="Wingdings" pitchFamily="2" charset="2"/>
              <a:buChar char="ü"/>
            </a:pPr>
            <a:r>
              <a:rPr lang="en-US" altLang="ru-RU" sz="1800" b="1"/>
              <a:t> </a:t>
            </a:r>
            <a:r>
              <a:rPr lang="ru-RU" altLang="ru-RU" sz="1800" b="1"/>
              <a:t>Агент Merge</a:t>
            </a:r>
            <a:r>
              <a:rPr lang="ru-RU" altLang="ru-RU" sz="1800"/>
              <a:t> передает моментальный снимок данных от распространителя подписчикам. Он также перемещает и контролирует изменения в реплицируемых данных между издателем и подписчиками. Этот агент дезактивирует подписки, информация которых не обновлялась в течение максимального срока хранения публикации (по умолчанию – 14 дней). Этот агент используется в случае репликации сведением. Каждая подписка на объединенную публикацию имеет свой объединяющий агент, который синхронизирует данные между сервером, публикующим данные, и серверами/подписчиками.</a:t>
            </a:r>
          </a:p>
        </p:txBody>
      </p:sp>
    </p:spTree>
    <p:extLst>
      <p:ext uri="{BB962C8B-B14F-4D97-AF65-F5344CB8AC3E}">
        <p14:creationId xmlns:p14="http://schemas.microsoft.com/office/powerpoint/2010/main" val="29027697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684213" y="476250"/>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SQL Server</a:t>
            </a:r>
            <a:endParaRPr lang="ru-RU" altLang="ru-RU" sz="4000" dirty="0" smtClean="0">
              <a:latin typeface="Times New Roman" pitchFamily="18" charset="0"/>
              <a:cs typeface="Times New Roman" pitchFamily="18" charset="0"/>
            </a:endParaRPr>
          </a:p>
        </p:txBody>
      </p:sp>
      <p:sp>
        <p:nvSpPr>
          <p:cNvPr id="33795" name="Text Box 3"/>
          <p:cNvSpPr txBox="1">
            <a:spLocks noChangeArrowheads="1"/>
          </p:cNvSpPr>
          <p:nvPr/>
        </p:nvSpPr>
        <p:spPr bwMode="auto">
          <a:xfrm>
            <a:off x="107950" y="1125538"/>
            <a:ext cx="8893175" cy="558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 typeface="Wingdings" pitchFamily="2" charset="2"/>
              <a:buChar char="ü"/>
            </a:pPr>
            <a:r>
              <a:rPr lang="en-US" altLang="ru-RU" sz="1800" b="1"/>
              <a:t> </a:t>
            </a:r>
            <a:r>
              <a:rPr lang="ru-RU" altLang="ru-RU" sz="1800" b="1"/>
              <a:t>Агент History Clean Up</a:t>
            </a:r>
            <a:r>
              <a:rPr lang="ru-RU" altLang="ru-RU" sz="1800"/>
              <a:t> удаляет журнал событий агента из БД распространения, и используется для управления размером этой БД. Все типы репликации используют этот агент. По умолчанию он запускается каждые 10 минут.</a:t>
            </a:r>
          </a:p>
          <a:p>
            <a:pPr eaLnBrk="1" hangingPunct="1">
              <a:spcBef>
                <a:spcPct val="0"/>
              </a:spcBef>
              <a:buClrTx/>
              <a:buSzTx/>
              <a:buFont typeface="Wingdings" pitchFamily="2" charset="2"/>
              <a:buChar char="ü"/>
            </a:pPr>
            <a:r>
              <a:rPr lang="en-US" altLang="ru-RU" sz="1800" b="1"/>
              <a:t> </a:t>
            </a:r>
            <a:r>
              <a:rPr lang="ru-RU" altLang="ru-RU" sz="1800" b="1"/>
              <a:t>Агент Distribution Clean Up</a:t>
            </a:r>
            <a:r>
              <a:rPr lang="ru-RU" altLang="ru-RU" sz="1800"/>
              <a:t> удаляет реплицированные транзакции из БД распространения, и отключает неактивных подписчиков, данные которых не обновлялись в течение максимального периода хранения распространяемых данных (по умолчанию – 72 часа). Если разрешены анонимные подписки, реплицированные транзакции не удаляются до истечения максимального периода хранения. Репликация моментальных снимков и репликация транзакций используют этот агент. По умолчанию он запускается каждые 10 минут.</a:t>
            </a:r>
          </a:p>
          <a:p>
            <a:pPr eaLnBrk="1" hangingPunct="1">
              <a:spcBef>
                <a:spcPct val="0"/>
              </a:spcBef>
              <a:buClrTx/>
              <a:buSzTx/>
              <a:buFont typeface="Wingdings" pitchFamily="2" charset="2"/>
              <a:buChar char="ü"/>
            </a:pPr>
            <a:r>
              <a:rPr lang="en-US" altLang="ru-RU" sz="1800" b="1"/>
              <a:t> </a:t>
            </a:r>
            <a:r>
              <a:rPr lang="ru-RU" altLang="ru-RU" sz="1800" b="1"/>
              <a:t>Агент Expired Subscription Clean Up</a:t>
            </a:r>
            <a:r>
              <a:rPr lang="ru-RU" altLang="ru-RU" sz="1800"/>
              <a:t> выявляет и удаляет подписки с истекшим сроком хранения. Все типы репликации используют этот агент. По умолчанию он запускается один раз в день.</a:t>
            </a:r>
          </a:p>
          <a:p>
            <a:pPr eaLnBrk="1" hangingPunct="1">
              <a:spcBef>
                <a:spcPct val="0"/>
              </a:spcBef>
              <a:buClrTx/>
              <a:buSzTx/>
              <a:buFont typeface="Wingdings" pitchFamily="2" charset="2"/>
              <a:buChar char="ü"/>
            </a:pPr>
            <a:r>
              <a:rPr lang="en-US" altLang="ru-RU" sz="1800" b="1"/>
              <a:t> </a:t>
            </a:r>
            <a:r>
              <a:rPr lang="ru-RU" altLang="ru-RU" sz="1800" b="1"/>
              <a:t>Агент Reinitialize Subscriptions Having Data Validation Failures</a:t>
            </a:r>
            <a:r>
              <a:rPr lang="ru-RU" altLang="ru-RU" sz="1800"/>
              <a:t> повторно инициализирует все подписки, имеющие ошибки при проверке согласованности данных. По умолчанию этот агент запускается вручную.</a:t>
            </a:r>
          </a:p>
          <a:p>
            <a:pPr eaLnBrk="1" hangingPunct="1">
              <a:spcBef>
                <a:spcPct val="0"/>
              </a:spcBef>
              <a:buClrTx/>
              <a:buSzTx/>
              <a:buFont typeface="Wingdings" pitchFamily="2" charset="2"/>
              <a:buChar char="ü"/>
            </a:pPr>
            <a:r>
              <a:rPr lang="en-US" altLang="ru-RU" sz="1800" b="1"/>
              <a:t> </a:t>
            </a:r>
            <a:r>
              <a:rPr lang="ru-RU" altLang="ru-RU" sz="1800" b="1"/>
              <a:t>Агент Replication Agents Checkup</a:t>
            </a:r>
            <a:r>
              <a:rPr lang="ru-RU" altLang="ru-RU" sz="1800"/>
              <a:t> являет неактивных агентов репликации и заносит соответствующие записи в журнал приложений Windows. По умолчанию он запускается каждые 10 минут.</a:t>
            </a:r>
          </a:p>
        </p:txBody>
      </p:sp>
    </p:spTree>
    <p:extLst>
      <p:ext uri="{BB962C8B-B14F-4D97-AF65-F5344CB8AC3E}">
        <p14:creationId xmlns:p14="http://schemas.microsoft.com/office/powerpoint/2010/main" val="20373301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684213" y="476250"/>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SQL Server</a:t>
            </a:r>
            <a:endParaRPr lang="ru-RU" altLang="ru-RU" sz="4000" dirty="0" smtClean="0">
              <a:latin typeface="Times New Roman" pitchFamily="18" charset="0"/>
              <a:cs typeface="Times New Roman" pitchFamily="18" charset="0"/>
            </a:endParaRPr>
          </a:p>
        </p:txBody>
      </p:sp>
      <p:sp>
        <p:nvSpPr>
          <p:cNvPr id="34819" name="Text Box 3"/>
          <p:cNvSpPr txBox="1">
            <a:spLocks noChangeArrowheads="1"/>
          </p:cNvSpPr>
          <p:nvPr/>
        </p:nvSpPr>
        <p:spPr bwMode="auto">
          <a:xfrm>
            <a:off x="107950" y="1125538"/>
            <a:ext cx="8893175" cy="531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Репликация моментальных снимков</a:t>
            </a:r>
            <a:endParaRPr lang="ru-RU" altLang="ru-RU" sz="1800"/>
          </a:p>
          <a:p>
            <a:pPr eaLnBrk="1" hangingPunct="1">
              <a:spcBef>
                <a:spcPct val="0"/>
              </a:spcBef>
              <a:buClrTx/>
              <a:buSzTx/>
              <a:buFontTx/>
              <a:buNone/>
            </a:pPr>
            <a:r>
              <a:rPr lang="ru-RU" altLang="ru-RU" sz="1800"/>
              <a:t>При репликации моментальных снимков агент Snapshot периодически (по заданному расписанию) копирует все помеченные для репликации данные с сервера/издателя в папку моментальных снимков распространителя. Агент Distribution периодически копирует все данные из папки моментальных снимков на каждый сервер/подписчик и, используя эти данные, полностью обновляет на нем публикацию. Агент Snapshot выполняется на распространителе, а агент Distribution может выполняться как на распространителе, так и на каждом сервере/подписчике. Оба агента записывают информацию журналов событий и журнала ошибок в БД распространения.</a:t>
            </a:r>
            <a:br>
              <a:rPr lang="ru-RU" altLang="ru-RU" sz="1800"/>
            </a:br>
            <a:r>
              <a:rPr lang="ru-RU" altLang="ru-RU" sz="1800"/>
              <a:t>При репликации моментальных снимков подписчикам можно разрешить обновлять реплицированную информацию немедленно (Immediate Updating) и/или в порядке очереди (Queued Updating). Возможность обновления подписки (Updatable Subscription) полезна, когда подписчикам требуется изредка изменять последнюю. Если же подписку изменяют часто, лучше использовать репликацию сведением. Кроме того, в случае с обновляемыми подписками все обновления являются частью транзакции. Это означает, что обновление либо целиком подтверждается, либо откатывается, если происходит конфликт. При репликации сведением конфликты разрешаются построчно.</a:t>
            </a:r>
          </a:p>
        </p:txBody>
      </p:sp>
    </p:spTree>
    <p:extLst>
      <p:ext uri="{BB962C8B-B14F-4D97-AF65-F5344CB8AC3E}">
        <p14:creationId xmlns:p14="http://schemas.microsoft.com/office/powerpoint/2010/main" val="12566179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684213" y="476250"/>
            <a:ext cx="8208962" cy="715963"/>
          </a:xfrm>
        </p:spPr>
        <p:txBody>
          <a:bodyPr anchor="b"/>
          <a:lstStyle/>
          <a:p>
            <a:pPr algn="ctr" eaLnBrk="1" hangingPunct="1"/>
            <a:r>
              <a:rPr lang="ru-RU" altLang="ru-RU" sz="4000" dirty="0" smtClean="0">
                <a:latin typeface="Times New Roman" pitchFamily="18" charset="0"/>
              </a:rPr>
              <a:t>Репликация </a:t>
            </a:r>
            <a:r>
              <a:rPr lang="ru-RU" altLang="ru-RU" sz="4000" dirty="0" smtClean="0">
                <a:latin typeface="Times New Roman" pitchFamily="18" charset="0"/>
                <a:cs typeface="Times New Roman" pitchFamily="18" charset="0"/>
              </a:rPr>
              <a:t>в СУБД </a:t>
            </a:r>
            <a:r>
              <a:rPr lang="en-US" altLang="ru-RU" sz="4000" dirty="0" smtClean="0">
                <a:latin typeface="Times New Roman" pitchFamily="18" charset="0"/>
                <a:cs typeface="Times New Roman" pitchFamily="18" charset="0"/>
              </a:rPr>
              <a:t>SQL Server</a:t>
            </a:r>
            <a:endParaRPr lang="ru-RU" altLang="ru-RU" sz="4000" dirty="0" smtClean="0">
              <a:latin typeface="Times New Roman" pitchFamily="18" charset="0"/>
              <a:cs typeface="Times New Roman" pitchFamily="18" charset="0"/>
            </a:endParaRPr>
          </a:p>
        </p:txBody>
      </p:sp>
      <p:sp>
        <p:nvSpPr>
          <p:cNvPr id="35843" name="Text Box 3"/>
          <p:cNvSpPr txBox="1">
            <a:spLocks noChangeArrowheads="1"/>
          </p:cNvSpPr>
          <p:nvPr/>
        </p:nvSpPr>
        <p:spPr bwMode="auto">
          <a:xfrm>
            <a:off x="250825" y="1331913"/>
            <a:ext cx="3168650" cy="476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 typeface="Wingdings" pitchFamily="2" charset="2"/>
              <a:buNone/>
            </a:pPr>
            <a:r>
              <a:rPr lang="ru-RU" altLang="ru-RU" sz="1800" b="1"/>
              <a:t>Репликация моментальных снимков</a:t>
            </a:r>
            <a:r>
              <a:rPr lang="ru-RU" altLang="ru-RU" sz="1800"/>
              <a:t> больше всего подходит для работы с не слишком интенсивно изменяемыми данными, для небольших публикаций, которые могут обновляться полностью без существенного увеличения нагрузки на сеть, а также для данных, которые не нужно постоянно поддерживать в актуальном состоянии (допустим, архивные данные об объемах продаж).</a:t>
            </a:r>
          </a:p>
        </p:txBody>
      </p:sp>
      <p:pic>
        <p:nvPicPr>
          <p:cNvPr id="35844" name="Picture 4" descr="298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00" y="1460500"/>
            <a:ext cx="5400675" cy="456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6930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684213" y="476250"/>
            <a:ext cx="7772400" cy="715963"/>
          </a:xfrm>
        </p:spPr>
        <p:txBody>
          <a:bodyPr anchor="b"/>
          <a:lstStyle/>
          <a:p>
            <a:pPr algn="ctr" eaLnBrk="1" hangingPunct="1"/>
            <a:r>
              <a:rPr lang="ru-RU" altLang="ru-RU" sz="3600" dirty="0" smtClean="0">
                <a:latin typeface="Times New Roman" pitchFamily="18" charset="0"/>
              </a:rPr>
              <a:t>Репликация в </a:t>
            </a:r>
            <a:r>
              <a:rPr lang="en-US" altLang="ru-RU" sz="3600" dirty="0" smtClean="0">
                <a:latin typeface="Times New Roman" pitchFamily="18" charset="0"/>
              </a:rPr>
              <a:t>MySQL</a:t>
            </a:r>
            <a:endParaRPr lang="ru-RU" altLang="ru-RU" sz="3600" dirty="0" smtClean="0">
              <a:latin typeface="Times New Roman" pitchFamily="18" charset="0"/>
            </a:endParaRPr>
          </a:p>
        </p:txBody>
      </p:sp>
      <p:sp>
        <p:nvSpPr>
          <p:cNvPr id="12291" name="Text Box 5"/>
          <p:cNvSpPr txBox="1">
            <a:spLocks noChangeArrowheads="1"/>
          </p:cNvSpPr>
          <p:nvPr/>
        </p:nvSpPr>
        <p:spPr bwMode="auto">
          <a:xfrm>
            <a:off x="395288" y="1239138"/>
            <a:ext cx="8424862"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marL="0" indent="0" eaLnBrk="1" hangingPunct="1"/>
            <a:r>
              <a:rPr lang="ru-RU" sz="1600" dirty="0">
                <a:latin typeface="Times New Roman" panose="02020603050405020304" pitchFamily="18" charset="0"/>
                <a:cs typeface="Times New Roman" panose="02020603050405020304" pitchFamily="18" charset="0"/>
              </a:rPr>
              <a:t>Ф</a:t>
            </a:r>
            <a:r>
              <a:rPr lang="ru-RU" sz="1600" dirty="0" smtClean="0">
                <a:latin typeface="Times New Roman" panose="02020603050405020304" pitchFamily="18" charset="0"/>
                <a:cs typeface="Times New Roman" panose="02020603050405020304" pitchFamily="18" charset="0"/>
              </a:rPr>
              <a:t>ормат записи изменений в двоичный журнал: </a:t>
            </a:r>
          </a:p>
          <a:p>
            <a:pPr marL="285750" indent="-285750" eaLnBrk="1" hangingPunct="1">
              <a:buFont typeface="Arial" panose="020B0604020202020204" pitchFamily="34" charset="0"/>
              <a:buChar char="•"/>
            </a:pPr>
            <a:r>
              <a:rPr lang="ru-RU" sz="1600" dirty="0" err="1" smtClean="0">
                <a:latin typeface="Times New Roman" panose="02020603050405020304" pitchFamily="18" charset="0"/>
                <a:cs typeface="Times New Roman" panose="02020603050405020304" pitchFamily="18" charset="0"/>
              </a:rPr>
              <a:t>statement-based</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(SBR</a:t>
            </a:r>
            <a:r>
              <a:rPr lang="ru-RU" sz="1600" dirty="0" smtClean="0">
                <a:latin typeface="Times New Roman" panose="02020603050405020304" pitchFamily="18" charset="0"/>
                <a:cs typeface="Times New Roman" panose="02020603050405020304" pitchFamily="18" charset="0"/>
              </a:rPr>
              <a:t>)</a:t>
            </a:r>
            <a:r>
              <a:rPr lang="en-US" sz="1600" dirty="0" smtClean="0">
                <a:latin typeface="Times New Roman" panose="02020603050405020304" pitchFamily="18" charset="0"/>
                <a:cs typeface="Times New Roman" panose="02020603050405020304" pitchFamily="18" charset="0"/>
              </a:rPr>
              <a:t> </a:t>
            </a:r>
            <a:r>
              <a:rPr kumimoji="1" lang="ru-RU" altLang="ru-RU" sz="1600" dirty="0">
                <a:latin typeface="Times New Roman" pitchFamily="18" charset="0"/>
                <a:cs typeface="Times New Roman" panose="02020603050405020304" pitchFamily="18" charset="0"/>
              </a:rPr>
              <a:t>–</a:t>
            </a:r>
            <a:r>
              <a:rPr kumimoji="1" lang="en-US" altLang="ru-RU" sz="1600" dirty="0">
                <a:latin typeface="Times New Roman" pitchFamily="18" charset="0"/>
                <a:cs typeface="Times New Roman" pitchFamily="18" charset="0"/>
              </a:rPr>
              <a:t> </a:t>
            </a:r>
            <a:r>
              <a:rPr kumimoji="1" lang="ru-RU" altLang="ru-RU" sz="1600" dirty="0" smtClean="0">
                <a:latin typeface="Times New Roman" pitchFamily="18" charset="0"/>
                <a:cs typeface="Times New Roman" pitchFamily="18" charset="0"/>
              </a:rPr>
              <a:t>команда изменения данных;</a:t>
            </a:r>
            <a:endParaRPr lang="ru-RU" sz="1600" dirty="0" smtClean="0">
              <a:latin typeface="Times New Roman" panose="02020603050405020304" pitchFamily="18" charset="0"/>
              <a:cs typeface="Times New Roman" panose="02020603050405020304" pitchFamily="18" charset="0"/>
            </a:endParaRPr>
          </a:p>
          <a:p>
            <a:pPr marL="285750" indent="-285750" eaLnBrk="1" hangingPunct="1">
              <a:buFont typeface="Arial" panose="020B0604020202020204" pitchFamily="34" charset="0"/>
              <a:buChar char="•"/>
            </a:pPr>
            <a:r>
              <a:rPr lang="ru-RU" sz="1600" dirty="0" err="1" smtClean="0">
                <a:latin typeface="Times New Roman" panose="02020603050405020304" pitchFamily="18" charset="0"/>
                <a:cs typeface="Times New Roman" panose="02020603050405020304" pitchFamily="18" charset="0"/>
              </a:rPr>
              <a:t>row-based</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(RBR</a:t>
            </a:r>
            <a:r>
              <a:rPr lang="ru-RU" sz="1600" dirty="0" smtClean="0">
                <a:latin typeface="Times New Roman" panose="02020603050405020304" pitchFamily="18" charset="0"/>
                <a:cs typeface="Times New Roman" panose="02020603050405020304" pitchFamily="18" charset="0"/>
              </a:rPr>
              <a:t>) </a:t>
            </a:r>
            <a:r>
              <a:rPr kumimoji="1" lang="ru-RU" altLang="ru-RU" sz="1600" dirty="0">
                <a:latin typeface="Times New Roman" pitchFamily="18" charset="0"/>
                <a:cs typeface="Times New Roman" panose="02020603050405020304" pitchFamily="18" charset="0"/>
              </a:rPr>
              <a:t>–</a:t>
            </a:r>
            <a:r>
              <a:rPr kumimoji="1" lang="en-US" altLang="ru-RU" sz="1600" dirty="0">
                <a:latin typeface="Times New Roman" pitchFamily="18" charset="0"/>
                <a:cs typeface="Times New Roman" pitchFamily="18" charset="0"/>
              </a:rPr>
              <a:t> </a:t>
            </a:r>
            <a:r>
              <a:rPr kumimoji="1" lang="ru-RU" altLang="ru-RU" sz="1600" dirty="0" smtClean="0">
                <a:latin typeface="Times New Roman" pitchFamily="18" charset="0"/>
                <a:cs typeface="Times New Roman" pitchFamily="18" charset="0"/>
              </a:rPr>
              <a:t>старые/новые версии строки таблицы;</a:t>
            </a:r>
            <a:endParaRPr lang="ru-RU" sz="1600" dirty="0" smtClean="0">
              <a:latin typeface="Times New Roman" panose="02020603050405020304" pitchFamily="18" charset="0"/>
              <a:cs typeface="Times New Roman" panose="02020603050405020304" pitchFamily="18" charset="0"/>
            </a:endParaRPr>
          </a:p>
          <a:p>
            <a:pPr marL="285750" indent="-285750" eaLnBrk="1" hangingPunct="1">
              <a:buFont typeface="Arial" panose="020B0604020202020204" pitchFamily="34" charset="0"/>
              <a:buChar char="•"/>
            </a:pPr>
            <a:r>
              <a:rPr lang="ru-RU" sz="1600" dirty="0" err="1" smtClean="0">
                <a:latin typeface="Times New Roman" panose="02020603050405020304" pitchFamily="18" charset="0"/>
                <a:cs typeface="Times New Roman" panose="02020603050405020304" pitchFamily="18" charset="0"/>
              </a:rPr>
              <a:t>mixed</a:t>
            </a:r>
            <a:r>
              <a:rPr lang="ru-RU" sz="1600" dirty="0" smtClean="0">
                <a:latin typeface="Times New Roman" panose="02020603050405020304" pitchFamily="18" charset="0"/>
                <a:cs typeface="Times New Roman" panose="02020603050405020304" pitchFamily="18" charset="0"/>
              </a:rPr>
              <a:t> </a:t>
            </a:r>
            <a:r>
              <a:rPr kumimoji="1" lang="ru-RU" altLang="ru-RU" sz="1600" dirty="0">
                <a:latin typeface="Times New Roman" pitchFamily="18" charset="0"/>
                <a:cs typeface="Times New Roman" panose="02020603050405020304" pitchFamily="18" charset="0"/>
              </a:rPr>
              <a:t>–</a:t>
            </a:r>
            <a:r>
              <a:rPr kumimoji="1" lang="en-US" altLang="ru-RU" sz="1600" dirty="0">
                <a:latin typeface="Times New Roman" pitchFamily="18" charset="0"/>
                <a:cs typeface="Times New Roman" pitchFamily="18" charset="0"/>
              </a:rPr>
              <a:t> </a:t>
            </a:r>
            <a:r>
              <a:rPr kumimoji="1" lang="ru-RU" altLang="ru-RU" sz="1600" dirty="0" smtClean="0">
                <a:latin typeface="Times New Roman" pitchFamily="18" charset="0"/>
                <a:cs typeface="Times New Roman" pitchFamily="18" charset="0"/>
              </a:rPr>
              <a:t>смешанный формат, форма записи зависит от команды.</a:t>
            </a:r>
            <a:endParaRPr lang="ru-RU" sz="1600" dirty="0">
              <a:latin typeface="Times New Roman" panose="02020603050405020304" pitchFamily="18" charset="0"/>
              <a:cs typeface="Times New Roman" panose="02020603050405020304" pitchFamily="18" charset="0"/>
            </a:endParaRPr>
          </a:p>
          <a:p>
            <a:endParaRPr lang="ru-RU" sz="1600" dirty="0" smtClean="0">
              <a:latin typeface="Times New Roman" panose="02020603050405020304" pitchFamily="18" charset="0"/>
              <a:cs typeface="Times New Roman" panose="02020603050405020304" pitchFamily="18" charset="0"/>
            </a:endParaRPr>
          </a:p>
          <a:p>
            <a:pPr marL="0" indent="0"/>
            <a:r>
              <a:rPr lang="ru-RU" sz="1600" dirty="0" smtClean="0">
                <a:latin typeface="Times New Roman" panose="02020603050405020304" pitchFamily="18" charset="0"/>
                <a:cs typeface="Times New Roman" panose="02020603050405020304" pitchFamily="18" charset="0"/>
              </a:rPr>
              <a:t>Простой </a:t>
            </a:r>
            <a:r>
              <a:rPr lang="ru-RU" sz="1600" dirty="0">
                <a:latin typeface="Times New Roman" panose="02020603050405020304" pitchFamily="18" charset="0"/>
                <a:cs typeface="Times New Roman" panose="02020603050405020304" pitchFamily="18" charset="0"/>
              </a:rPr>
              <a:t>запрос «</a:t>
            </a:r>
            <a:r>
              <a:rPr lang="ru-RU" sz="1600" dirty="0" smtClean="0">
                <a:latin typeface="Times New Roman" panose="02020603050405020304" pitchFamily="18" charset="0"/>
                <a:cs typeface="Times New Roman" panose="02020603050405020304" pitchFamily="18" charset="0"/>
              </a:rPr>
              <a:t>обновить </a:t>
            </a:r>
            <a:r>
              <a:rPr lang="ru-RU" sz="1600" dirty="0">
                <a:latin typeface="Times New Roman" panose="02020603050405020304" pitchFamily="18" charset="0"/>
                <a:cs typeface="Times New Roman" panose="02020603050405020304" pitchFamily="18" charset="0"/>
              </a:rPr>
              <a:t>одну </a:t>
            </a:r>
            <a:r>
              <a:rPr lang="ru-RU" sz="1600" dirty="0" smtClean="0">
                <a:latin typeface="Times New Roman" panose="02020603050405020304" pitchFamily="18" charset="0"/>
                <a:cs typeface="Times New Roman" panose="02020603050405020304" pitchFamily="18" charset="0"/>
              </a:rPr>
              <a:t>запись»:</a:t>
            </a:r>
          </a:p>
          <a:p>
            <a:pPr marL="0" indent="0"/>
            <a:endParaRPr lang="ru-RU" sz="1600" dirty="0" smtClean="0">
              <a:latin typeface="Times New Roman" panose="02020603050405020304" pitchFamily="18" charset="0"/>
              <a:cs typeface="Times New Roman" panose="02020603050405020304" pitchFamily="18" charset="0"/>
            </a:endParaRPr>
          </a:p>
          <a:p>
            <a:pPr marL="0" indent="0"/>
            <a:r>
              <a:rPr lang="ru-RU" sz="1600" dirty="0" smtClean="0">
                <a:latin typeface="Times New Roman" panose="02020603050405020304" pitchFamily="18" charset="0"/>
                <a:cs typeface="Times New Roman" panose="02020603050405020304" pitchFamily="18" charset="0"/>
              </a:rPr>
              <a:t>UPDATE </a:t>
            </a:r>
            <a:r>
              <a:rPr lang="ru-RU" sz="1600" dirty="0" err="1">
                <a:latin typeface="Times New Roman" panose="02020603050405020304" pitchFamily="18" charset="0"/>
                <a:cs typeface="Times New Roman" panose="02020603050405020304" pitchFamily="18" charset="0"/>
              </a:rPr>
              <a:t>users</a:t>
            </a:r>
            <a:r>
              <a:rPr lang="ru-RU" sz="1600" dirty="0">
                <a:latin typeface="Times New Roman" panose="02020603050405020304" pitchFamily="18" charset="0"/>
                <a:cs typeface="Times New Roman" panose="02020603050405020304" pitchFamily="18" charset="0"/>
              </a:rPr>
              <a:t> SET x=123 WHERE </a:t>
            </a:r>
            <a:r>
              <a:rPr lang="ru-RU" sz="1600" dirty="0" err="1" smtClean="0">
                <a:latin typeface="Times New Roman" panose="02020603050405020304" pitchFamily="18" charset="0"/>
                <a:cs typeface="Times New Roman" panose="02020603050405020304" pitchFamily="18" charset="0"/>
              </a:rPr>
              <a:t>id</a:t>
            </a:r>
            <a:r>
              <a:rPr lang="ru-RU" sz="1600" dirty="0" smtClean="0">
                <a:latin typeface="Times New Roman" panose="02020603050405020304" pitchFamily="18" charset="0"/>
                <a:cs typeface="Times New Roman" panose="02020603050405020304" pitchFamily="18" charset="0"/>
              </a:rPr>
              <a:t>=456</a:t>
            </a:r>
            <a:r>
              <a:rPr lang="en-US" sz="1600" dirty="0" smtClean="0">
                <a:latin typeface="Times New Roman" panose="02020603050405020304" pitchFamily="18" charset="0"/>
                <a:cs typeface="Times New Roman" panose="02020603050405020304" pitchFamily="18" charset="0"/>
              </a:rPr>
              <a:t>;</a:t>
            </a:r>
            <a:endParaRPr lang="ru-RU" sz="1600" dirty="0" smtClean="0">
              <a:latin typeface="Times New Roman" panose="02020603050405020304" pitchFamily="18" charset="0"/>
              <a:cs typeface="Times New Roman" panose="02020603050405020304" pitchFamily="18" charset="0"/>
            </a:endParaRPr>
          </a:p>
          <a:p>
            <a:pPr marL="0" indent="0"/>
            <a:endParaRPr lang="ru-RU" sz="1600" dirty="0" smtClean="0">
              <a:latin typeface="Times New Roman" panose="02020603050405020304" pitchFamily="18" charset="0"/>
              <a:cs typeface="Times New Roman" panose="02020603050405020304" pitchFamily="18" charset="0"/>
            </a:endParaRPr>
          </a:p>
          <a:p>
            <a:pPr marL="0" indent="0"/>
            <a:r>
              <a:rPr lang="ru-RU" sz="1600" dirty="0" smtClean="0">
                <a:solidFill>
                  <a:schemeClr val="accent1">
                    <a:lumMod val="50000"/>
                  </a:schemeClr>
                </a:solidFill>
                <a:latin typeface="Times New Roman" panose="02020603050405020304" pitchFamily="18" charset="0"/>
                <a:cs typeface="Times New Roman" panose="02020603050405020304" pitchFamily="18" charset="0"/>
              </a:rPr>
              <a:t>Вопрос: что </a:t>
            </a:r>
            <a:r>
              <a:rPr lang="ru-RU" sz="1600" dirty="0">
                <a:solidFill>
                  <a:schemeClr val="accent1">
                    <a:lumMod val="50000"/>
                  </a:schemeClr>
                </a:solidFill>
                <a:latin typeface="Times New Roman" panose="02020603050405020304" pitchFamily="18" charset="0"/>
                <a:cs typeface="Times New Roman" panose="02020603050405020304" pitchFamily="18" charset="0"/>
              </a:rPr>
              <a:t>записать в </a:t>
            </a:r>
            <a:r>
              <a:rPr lang="ru-RU" sz="1600" dirty="0" err="1">
                <a:solidFill>
                  <a:schemeClr val="accent1">
                    <a:lumMod val="50000"/>
                  </a:schemeClr>
                </a:solidFill>
                <a:latin typeface="Times New Roman" panose="02020603050405020304" pitchFamily="18" charset="0"/>
                <a:cs typeface="Times New Roman" panose="02020603050405020304" pitchFamily="18" charset="0"/>
              </a:rPr>
              <a:t>binary</a:t>
            </a:r>
            <a:r>
              <a:rPr lang="ru-RU" sz="1600" dirty="0">
                <a:solidFill>
                  <a:schemeClr val="accent1">
                    <a:lumMod val="50000"/>
                  </a:schemeClr>
                </a:solidFill>
                <a:latin typeface="Times New Roman" panose="02020603050405020304" pitchFamily="18" charset="0"/>
                <a:cs typeface="Times New Roman" panose="02020603050405020304" pitchFamily="18" charset="0"/>
              </a:rPr>
              <a:t> </a:t>
            </a:r>
            <a:r>
              <a:rPr lang="ru-RU" sz="1600" dirty="0" err="1">
                <a:solidFill>
                  <a:schemeClr val="accent1">
                    <a:lumMod val="50000"/>
                  </a:schemeClr>
                </a:solidFill>
                <a:latin typeface="Times New Roman" panose="02020603050405020304" pitchFamily="18" charset="0"/>
                <a:cs typeface="Times New Roman" panose="02020603050405020304" pitchFamily="18" charset="0"/>
              </a:rPr>
              <a:t>log</a:t>
            </a:r>
            <a:r>
              <a:rPr lang="ru-RU" sz="1600" dirty="0" smtClean="0">
                <a:solidFill>
                  <a:schemeClr val="accent1">
                    <a:lumMod val="50000"/>
                  </a:schemeClr>
                </a:solidFill>
                <a:latin typeface="Times New Roman" panose="02020603050405020304" pitchFamily="18" charset="0"/>
                <a:cs typeface="Times New Roman" panose="02020603050405020304" pitchFamily="18" charset="0"/>
              </a:rPr>
              <a:t>?</a:t>
            </a:r>
          </a:p>
          <a:p>
            <a:pPr marL="0" indent="0"/>
            <a:endParaRPr lang="ru-RU" sz="1600" dirty="0" smtClean="0">
              <a:latin typeface="Times New Roman" panose="02020603050405020304" pitchFamily="18" charset="0"/>
              <a:cs typeface="Times New Roman" panose="02020603050405020304" pitchFamily="18" charset="0"/>
            </a:endParaRPr>
          </a:p>
          <a:p>
            <a:pPr marL="0" indent="0"/>
            <a:r>
              <a:rPr lang="ru-RU" sz="1600" dirty="0" smtClean="0">
                <a:latin typeface="Times New Roman" panose="02020603050405020304" pitchFamily="18" charset="0"/>
                <a:cs typeface="Times New Roman" panose="02020603050405020304" pitchFamily="18" charset="0"/>
              </a:rPr>
              <a:t>Другой запрос:</a:t>
            </a:r>
          </a:p>
          <a:p>
            <a:pPr marL="0" indent="0"/>
            <a:endParaRPr lang="ru-RU" sz="1600" dirty="0" smtClean="0">
              <a:latin typeface="Times New Roman" panose="02020603050405020304" pitchFamily="18" charset="0"/>
              <a:cs typeface="Times New Roman" panose="02020603050405020304" pitchFamily="18" charset="0"/>
            </a:endParaRPr>
          </a:p>
          <a:p>
            <a:pPr marL="0" indent="0"/>
            <a:r>
              <a:rPr lang="ru-RU" sz="1600" dirty="0" smtClean="0">
                <a:latin typeface="Times New Roman" panose="02020603050405020304" pitchFamily="18" charset="0"/>
                <a:cs typeface="Times New Roman" panose="02020603050405020304" pitchFamily="18" charset="0"/>
              </a:rPr>
              <a:t>UPDATE </a:t>
            </a:r>
            <a:r>
              <a:rPr lang="ru-RU" sz="1600" dirty="0" err="1">
                <a:latin typeface="Times New Roman" panose="02020603050405020304" pitchFamily="18" charset="0"/>
                <a:cs typeface="Times New Roman" panose="02020603050405020304" pitchFamily="18" charset="0"/>
              </a:rPr>
              <a:t>users</a:t>
            </a:r>
            <a:r>
              <a:rPr lang="ru-RU" sz="1600" dirty="0">
                <a:latin typeface="Times New Roman" panose="02020603050405020304" pitchFamily="18" charset="0"/>
                <a:cs typeface="Times New Roman" panose="02020603050405020304" pitchFamily="18" charset="0"/>
              </a:rPr>
              <a:t> SET </a:t>
            </a:r>
            <a:r>
              <a:rPr lang="ru-RU" sz="1600" dirty="0" err="1" smtClean="0">
                <a:latin typeface="Times New Roman" panose="02020603050405020304" pitchFamily="18" charset="0"/>
                <a:cs typeface="Times New Roman" panose="02020603050405020304" pitchFamily="18" charset="0"/>
              </a:rPr>
              <a:t>bonus</a:t>
            </a:r>
            <a:r>
              <a:rPr lang="ru-RU" sz="1600" dirty="0" smtClean="0">
                <a:latin typeface="Times New Roman" panose="02020603050405020304" pitchFamily="18" charset="0"/>
                <a:cs typeface="Times New Roman" panose="02020603050405020304" pitchFamily="18" charset="0"/>
              </a:rPr>
              <a:t>=bonus+100;</a:t>
            </a:r>
          </a:p>
          <a:p>
            <a:pPr marL="0" indent="0"/>
            <a:endParaRPr lang="ru-RU" sz="1600" dirty="0" smtClean="0">
              <a:latin typeface="Times New Roman" panose="02020603050405020304" pitchFamily="18" charset="0"/>
              <a:cs typeface="Times New Roman" panose="02020603050405020304" pitchFamily="18" charset="0"/>
            </a:endParaRPr>
          </a:p>
          <a:p>
            <a:pPr marL="0" indent="0"/>
            <a:r>
              <a:rPr lang="ru-RU" sz="1600" dirty="0" smtClean="0">
                <a:latin typeface="Times New Roman" panose="02020603050405020304" pitchFamily="18" charset="0"/>
                <a:cs typeface="Times New Roman" panose="02020603050405020304" pitchFamily="18" charset="0"/>
              </a:rPr>
              <a:t>Третий вариант: «отключить всех пользователей, </a:t>
            </a:r>
            <a:r>
              <a:rPr lang="ru-RU" sz="1600" dirty="0">
                <a:latin typeface="Times New Roman" panose="02020603050405020304" pitchFamily="18" charset="0"/>
                <a:cs typeface="Times New Roman" panose="02020603050405020304" pitchFamily="18" charset="0"/>
              </a:rPr>
              <a:t>которые </a:t>
            </a:r>
            <a:r>
              <a:rPr lang="ru-RU" sz="1600" dirty="0" smtClean="0">
                <a:latin typeface="Times New Roman" panose="02020603050405020304" pitchFamily="18" charset="0"/>
                <a:cs typeface="Times New Roman" panose="02020603050405020304" pitchFamily="18" charset="0"/>
              </a:rPr>
              <a:t>давно не подключались к БД»:</a:t>
            </a:r>
          </a:p>
          <a:p>
            <a:pPr marL="0" indent="0"/>
            <a:endParaRPr lang="ru-RU" sz="1600" dirty="0" smtClean="0">
              <a:latin typeface="Times New Roman" panose="02020603050405020304" pitchFamily="18" charset="0"/>
              <a:cs typeface="Times New Roman" panose="02020603050405020304" pitchFamily="18" charset="0"/>
            </a:endParaRPr>
          </a:p>
          <a:p>
            <a:pPr marL="0" indent="0"/>
            <a:r>
              <a:rPr lang="ru-RU" sz="1600" dirty="0" smtClean="0">
                <a:latin typeface="Times New Roman" panose="02020603050405020304" pitchFamily="18" charset="0"/>
                <a:cs typeface="Times New Roman" panose="02020603050405020304" pitchFamily="18" charset="0"/>
              </a:rPr>
              <a:t>UPDATE </a:t>
            </a:r>
            <a:r>
              <a:rPr lang="ru-RU" sz="1600" dirty="0" err="1">
                <a:latin typeface="Times New Roman" panose="02020603050405020304" pitchFamily="18" charset="0"/>
                <a:cs typeface="Times New Roman" panose="02020603050405020304" pitchFamily="18" charset="0"/>
              </a:rPr>
              <a:t>users</a:t>
            </a:r>
            <a:r>
              <a:rPr lang="ru-RU" sz="1600" dirty="0">
                <a:latin typeface="Times New Roman" panose="02020603050405020304" pitchFamily="18" charset="0"/>
                <a:cs typeface="Times New Roman" panose="02020603050405020304" pitchFamily="18" charset="0"/>
              </a:rPr>
              <a:t> SET </a:t>
            </a:r>
            <a:r>
              <a:rPr lang="ru-RU" sz="1600" dirty="0" err="1">
                <a:latin typeface="Times New Roman" panose="02020603050405020304" pitchFamily="18" charset="0"/>
                <a:cs typeface="Times New Roman" panose="02020603050405020304" pitchFamily="18" charset="0"/>
              </a:rPr>
              <a:t>disabled</a:t>
            </a:r>
            <a:r>
              <a:rPr lang="ru-RU" sz="1600" dirty="0">
                <a:latin typeface="Times New Roman" panose="02020603050405020304" pitchFamily="18" charset="0"/>
                <a:cs typeface="Times New Roman" panose="02020603050405020304" pitchFamily="18" charset="0"/>
              </a:rPr>
              <a:t>=1 </a:t>
            </a:r>
            <a:endParaRPr lang="ru-RU" sz="1600" dirty="0" smtClean="0">
              <a:latin typeface="Times New Roman" panose="02020603050405020304" pitchFamily="18" charset="0"/>
              <a:cs typeface="Times New Roman" panose="02020603050405020304" pitchFamily="18" charset="0"/>
            </a:endParaRPr>
          </a:p>
          <a:p>
            <a:pPr marL="0" indent="0"/>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WHERE </a:t>
            </a:r>
            <a:r>
              <a:rPr lang="ru-RU" sz="1600" dirty="0" err="1">
                <a:latin typeface="Times New Roman" panose="02020603050405020304" pitchFamily="18" charset="0"/>
                <a:cs typeface="Times New Roman" panose="02020603050405020304" pitchFamily="18" charset="0"/>
              </a:rPr>
              <a:t>last_login</a:t>
            </a:r>
            <a:r>
              <a:rPr lang="ru-RU" sz="1600" dirty="0">
                <a:latin typeface="Times New Roman" panose="02020603050405020304" pitchFamily="18" charset="0"/>
                <a:cs typeface="Times New Roman" panose="02020603050405020304" pitchFamily="18" charset="0"/>
              </a:rPr>
              <a:t> &lt; UNIX_TIMESTAMP(NOW())-</a:t>
            </a:r>
            <a:r>
              <a:rPr lang="ru-RU" sz="1600" dirty="0" smtClean="0">
                <a:latin typeface="Times New Roman" panose="02020603050405020304" pitchFamily="18" charset="0"/>
                <a:cs typeface="Times New Roman" panose="02020603050405020304" pitchFamily="18" charset="0"/>
              </a:rPr>
              <a:t>100*86400;</a:t>
            </a:r>
            <a:endParaRPr lang="ru-RU" sz="1600" dirty="0">
              <a:latin typeface="Times New Roman" panose="02020603050405020304" pitchFamily="18" charset="0"/>
              <a:cs typeface="Times New Roman" panose="02020603050405020304" pitchFamily="18" charset="0"/>
            </a:endParaRPr>
          </a:p>
          <a:p>
            <a:pPr marL="0" indent="0" eaLnBrk="1" hangingPunct="1"/>
            <a:endParaRPr kumimoji="1" lang="ru-RU" altLang="ru-RU" sz="1600" dirty="0" smtClean="0">
              <a:latin typeface="Times New Roman" pitchFamily="18" charset="0"/>
              <a:cs typeface="Times New Roman" pitchFamily="18" charset="0"/>
            </a:endParaRPr>
          </a:p>
          <a:p>
            <a:pPr marL="0" indent="0" eaLnBrk="1" hangingPunct="1"/>
            <a:r>
              <a:rPr kumimoji="1" lang="ru-RU" altLang="ru-RU" sz="1600" dirty="0" smtClean="0">
                <a:latin typeface="Times New Roman" pitchFamily="18" charset="0"/>
                <a:cs typeface="Times New Roman" pitchFamily="18" charset="0"/>
              </a:rPr>
              <a:t>А еще могут быть запросы типа </a:t>
            </a:r>
            <a:r>
              <a:rPr kumimoji="1" lang="en-US" altLang="ru-RU" sz="1600" dirty="0" smtClean="0">
                <a:latin typeface="Times New Roman" pitchFamily="18" charset="0"/>
                <a:cs typeface="Times New Roman" pitchFamily="18" charset="0"/>
              </a:rPr>
              <a:t>UPDATE … WHERE (SELECT…)</a:t>
            </a:r>
            <a:r>
              <a:rPr kumimoji="1" lang="ru-RU" altLang="ru-RU" sz="1600" dirty="0" smtClean="0">
                <a:latin typeface="Times New Roman" pitchFamily="18" charset="0"/>
                <a:cs typeface="Times New Roman" pitchFamily="18" charset="0"/>
              </a:rPr>
              <a:t>, результаты которых зависят от данных в других таблицах…</a:t>
            </a:r>
          </a:p>
        </p:txBody>
      </p:sp>
    </p:spTree>
    <p:extLst>
      <p:ext uri="{BB962C8B-B14F-4D97-AF65-F5344CB8AC3E}">
        <p14:creationId xmlns:p14="http://schemas.microsoft.com/office/powerpoint/2010/main" val="2676400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1">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2291">
                                            <p:txEl>
                                              <p:pRg st="9" end="9"/>
                                            </p:txEl>
                                          </p:spTgt>
                                        </p:tgtEl>
                                        <p:attrNameLst>
                                          <p:attrName>style.visibility</p:attrName>
                                        </p:attrNameLst>
                                      </p:cBhvr>
                                      <p:to>
                                        <p:strVal val="visible"/>
                                      </p:to>
                                    </p:set>
                                    <p:animEffect transition="in" filter="fade">
                                      <p:cBhvr>
                                        <p:cTn id="13" dur="500"/>
                                        <p:tgtEl>
                                          <p:spTgt spid="12291">
                                            <p:txEl>
                                              <p:pRg st="9" end="9"/>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2291">
                                            <p:txEl>
                                              <p:pRg st="11" end="11"/>
                                            </p:txEl>
                                          </p:spTgt>
                                        </p:tgtEl>
                                        <p:attrNameLst>
                                          <p:attrName>style.visibility</p:attrName>
                                        </p:attrNameLst>
                                      </p:cBhvr>
                                      <p:to>
                                        <p:strVal val="visible"/>
                                      </p:to>
                                    </p:set>
                                    <p:animEffect transition="in" filter="fade">
                                      <p:cBhvr>
                                        <p:cTn id="18" dur="500"/>
                                        <p:tgtEl>
                                          <p:spTgt spid="12291">
                                            <p:txEl>
                                              <p:pRg st="11" end="1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2291">
                                            <p:txEl>
                                              <p:pRg st="13" end="13"/>
                                            </p:txEl>
                                          </p:spTgt>
                                        </p:tgtEl>
                                        <p:attrNameLst>
                                          <p:attrName>style.visibility</p:attrName>
                                        </p:attrNameLst>
                                      </p:cBhvr>
                                      <p:to>
                                        <p:strVal val="visible"/>
                                      </p:to>
                                    </p:set>
                                    <p:animEffect transition="in" filter="fade">
                                      <p:cBhvr>
                                        <p:cTn id="21" dur="500"/>
                                        <p:tgtEl>
                                          <p:spTgt spid="12291">
                                            <p:txEl>
                                              <p:pRg st="13" end="1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2291">
                                            <p:txEl>
                                              <p:pRg st="15" end="15"/>
                                            </p:txEl>
                                          </p:spTgt>
                                        </p:tgtEl>
                                        <p:attrNameLst>
                                          <p:attrName>style.visibility</p:attrName>
                                        </p:attrNameLst>
                                      </p:cBhvr>
                                      <p:to>
                                        <p:strVal val="visible"/>
                                      </p:to>
                                    </p:set>
                                    <p:animEffect transition="in" filter="fade">
                                      <p:cBhvr>
                                        <p:cTn id="26" dur="500"/>
                                        <p:tgtEl>
                                          <p:spTgt spid="12291">
                                            <p:txEl>
                                              <p:pRg st="15" end="1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12291">
                                            <p:txEl>
                                              <p:pRg st="17" end="17"/>
                                            </p:txEl>
                                          </p:spTgt>
                                        </p:tgtEl>
                                        <p:attrNameLst>
                                          <p:attrName>style.visibility</p:attrName>
                                        </p:attrNameLst>
                                      </p:cBhvr>
                                      <p:to>
                                        <p:strVal val="visible"/>
                                      </p:to>
                                    </p:set>
                                    <p:animEffect transition="in" filter="fade">
                                      <p:cBhvr>
                                        <p:cTn id="29" dur="500"/>
                                        <p:tgtEl>
                                          <p:spTgt spid="12291">
                                            <p:txEl>
                                              <p:pRg st="17" end="1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12291">
                                            <p:txEl>
                                              <p:pRg st="18" end="18"/>
                                            </p:txEl>
                                          </p:spTgt>
                                        </p:tgtEl>
                                        <p:attrNameLst>
                                          <p:attrName>style.visibility</p:attrName>
                                        </p:attrNameLst>
                                      </p:cBhvr>
                                      <p:to>
                                        <p:strVal val="visible"/>
                                      </p:to>
                                    </p:set>
                                    <p:animEffect transition="in" filter="fade">
                                      <p:cBhvr>
                                        <p:cTn id="32" dur="500"/>
                                        <p:tgtEl>
                                          <p:spTgt spid="12291">
                                            <p:txEl>
                                              <p:pRg st="18" end="1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291">
                                            <p:txEl>
                                              <p:pRg st="20" end="20"/>
                                            </p:txEl>
                                          </p:spTgt>
                                        </p:tgtEl>
                                        <p:attrNameLst>
                                          <p:attrName>style.visibility</p:attrName>
                                        </p:attrNameLst>
                                      </p:cBhvr>
                                      <p:to>
                                        <p:strVal val="visible"/>
                                      </p:to>
                                    </p:set>
                                    <p:anim calcmode="lin" valueType="num">
                                      <p:cBhvr additive="base">
                                        <p:cTn id="37" dur="500" fill="hold"/>
                                        <p:tgtEl>
                                          <p:spTgt spid="12291">
                                            <p:txEl>
                                              <p:pRg st="20" end="2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1">
                                            <p:txEl>
                                              <p:pRg st="20" end="2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684213" y="476250"/>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SQL Server</a:t>
            </a:r>
            <a:endParaRPr lang="ru-RU" altLang="ru-RU" sz="4000" dirty="0" smtClean="0">
              <a:latin typeface="Times New Roman" pitchFamily="18" charset="0"/>
              <a:cs typeface="Times New Roman" pitchFamily="18" charset="0"/>
            </a:endParaRPr>
          </a:p>
        </p:txBody>
      </p:sp>
      <p:sp>
        <p:nvSpPr>
          <p:cNvPr id="36867" name="Text Box 3"/>
          <p:cNvSpPr txBox="1">
            <a:spLocks noChangeArrowheads="1"/>
          </p:cNvSpPr>
          <p:nvPr/>
        </p:nvSpPr>
        <p:spPr bwMode="auto">
          <a:xfrm>
            <a:off x="250825" y="1331913"/>
            <a:ext cx="8642350"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Репликация моментальных снимков (продолжение)</a:t>
            </a:r>
            <a:endParaRPr lang="ru-RU" altLang="ru-RU" sz="1800"/>
          </a:p>
          <a:p>
            <a:pPr eaLnBrk="1" hangingPunct="1">
              <a:spcBef>
                <a:spcPct val="0"/>
              </a:spcBef>
              <a:buClrTx/>
              <a:buSzTx/>
              <a:buFont typeface="Wingdings" pitchFamily="2" charset="2"/>
              <a:buNone/>
            </a:pPr>
            <a:r>
              <a:rPr lang="ru-RU" altLang="ru-RU" sz="1800"/>
              <a:t>Если используется немедленное обновление подписки, при любой попытке подписчика обновить реплицированные данные он сам или издатель инициируют транзакцию с двухэтапным подтверждением (two/phase commit, 2PC). 2PC/транзакция включает этап подготовки и этап подтверждения, и выполняется под управлением службы MS DTC, запущенной на подписчике и выступающей в качестве диспетчера транзакций. На подготовительном этапе MS DTC координирует действия служб SQL Server, запущенных на издателе и подписчике и играющих роль диспетчеров ресурсов, чтобы гарантировать успешное выполнение транзакции в обеих БД. На этапе подтверждения MS DTC получает от диспетчеров ресурсов уведомления об успешной подготовке, затем диспетчерам передается команда подтверждения и транзакция подтверждается на сервере/издателе и сервере/подписчике. Если на издателе имеется конфликт (конфликтующее обновление еще не было тиражировано на сервер/подписчик), транзакция, инициированная подписчиком, завершается неудачно. 2PC/транзакция гарантирует отсутствие конфликтов, поскольку издатель выявляет все конфликты до подтверждения транзакции.</a:t>
            </a:r>
          </a:p>
        </p:txBody>
      </p:sp>
    </p:spTree>
    <p:extLst>
      <p:ext uri="{BB962C8B-B14F-4D97-AF65-F5344CB8AC3E}">
        <p14:creationId xmlns:p14="http://schemas.microsoft.com/office/powerpoint/2010/main" val="5077141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684213" y="476250"/>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SQL Server</a:t>
            </a:r>
            <a:endParaRPr lang="ru-RU" altLang="ru-RU" sz="4000" dirty="0" smtClean="0">
              <a:latin typeface="Times New Roman" pitchFamily="18" charset="0"/>
              <a:cs typeface="Times New Roman" pitchFamily="18" charset="0"/>
            </a:endParaRPr>
          </a:p>
        </p:txBody>
      </p:sp>
      <p:sp>
        <p:nvSpPr>
          <p:cNvPr id="37891" name="Text Box 3"/>
          <p:cNvSpPr txBox="1">
            <a:spLocks noChangeArrowheads="1"/>
          </p:cNvSpPr>
          <p:nvPr/>
        </p:nvSpPr>
        <p:spPr bwMode="auto">
          <a:xfrm>
            <a:off x="250825" y="1125538"/>
            <a:ext cx="8642350"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Репликация моментальных снимков (продолжение) </a:t>
            </a:r>
          </a:p>
          <a:p>
            <a:pPr eaLnBrk="1" hangingPunct="1">
              <a:spcBef>
                <a:spcPct val="0"/>
              </a:spcBef>
              <a:buClrTx/>
              <a:buSzTx/>
              <a:buFontTx/>
              <a:buNone/>
            </a:pPr>
            <a:r>
              <a:rPr lang="ru-RU" altLang="ru-RU" sz="1800"/>
              <a:t>Если используется очередь обновлений (Queued Updating), сделанные подписчиком изменения помещаются в очередь и периодически передаются издателю. Изменения могут быть выполнены при отсутствии соединения с издателем. Изменения, которые находятся в очереди, пересылаются на данный сервер, когда устанавливается соединение. Очередь может храниться либо в БД SQL Server, либо можно выбрать использование Microsoft Message Queuing при работе в среде Windows 2000.</a:t>
            </a:r>
          </a:p>
          <a:p>
            <a:pPr eaLnBrk="1" hangingPunct="1">
              <a:spcBef>
                <a:spcPct val="0"/>
              </a:spcBef>
              <a:buClrTx/>
              <a:buSzTx/>
              <a:buFontTx/>
              <a:buNone/>
            </a:pPr>
            <a:r>
              <a:rPr lang="ru-RU" altLang="ru-RU" sz="1800"/>
              <a:t>Так как обновления происходят не в реальном времени, то конфликты могут происходить, если другой подписчик или издатель изменили одни и те же данные. Конфликты разрешаются с использованием стратегии разрешения конфликтов, определяемой в момент создания публикации.</a:t>
            </a:r>
            <a:br>
              <a:rPr lang="ru-RU" altLang="ru-RU" sz="1800"/>
            </a:br>
            <a:r>
              <a:rPr lang="ru-RU" altLang="ru-RU" sz="1800"/>
              <a:t>Если используются оба варианта обновления подписок, очередь обновлений выступает в качестве страховки на случай отказа немедленного обновления (например, из/за сбоев в работе сети). Это полезно, когда между издателем и подписчиком существует постоянное соединение, но при этом необходимо убедиться, что подписчики могут совершать обновления в случае, если соединение разорвано.</a:t>
            </a:r>
          </a:p>
        </p:txBody>
      </p:sp>
    </p:spTree>
    <p:extLst>
      <p:ext uri="{BB962C8B-B14F-4D97-AF65-F5344CB8AC3E}">
        <p14:creationId xmlns:p14="http://schemas.microsoft.com/office/powerpoint/2010/main" val="166222180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684213" y="476250"/>
            <a:ext cx="8208962" cy="715963"/>
          </a:xfrm>
        </p:spPr>
        <p:txBody>
          <a:bodyPr anchor="b"/>
          <a:lstStyle/>
          <a:p>
            <a:pPr eaLnBrk="1" hangingPunct="1"/>
            <a:r>
              <a:rPr lang="ru-RU" altLang="ru-RU" sz="4000" smtClean="0">
                <a:latin typeface="Times New Roman" pitchFamily="18" charset="0"/>
                <a:cs typeface="Times New Roman" pitchFamily="18" charset="0"/>
              </a:rPr>
              <a:t>Репликация в СУБД </a:t>
            </a:r>
            <a:r>
              <a:rPr lang="en-US" altLang="ru-RU" sz="4000" smtClean="0">
                <a:latin typeface="Times New Roman" pitchFamily="18" charset="0"/>
                <a:cs typeface="Times New Roman" pitchFamily="18" charset="0"/>
              </a:rPr>
              <a:t>SQL Server</a:t>
            </a:r>
            <a:endParaRPr lang="ru-RU" altLang="ru-RU" sz="4000" smtClean="0">
              <a:latin typeface="Times New Roman" pitchFamily="18" charset="0"/>
              <a:cs typeface="Times New Roman" pitchFamily="18" charset="0"/>
            </a:endParaRPr>
          </a:p>
        </p:txBody>
      </p:sp>
      <p:sp>
        <p:nvSpPr>
          <p:cNvPr id="38915" name="Text Box 3"/>
          <p:cNvSpPr txBox="1">
            <a:spLocks noChangeArrowheads="1"/>
          </p:cNvSpPr>
          <p:nvPr/>
        </p:nvSpPr>
        <p:spPr bwMode="auto">
          <a:xfrm>
            <a:off x="250825" y="1125538"/>
            <a:ext cx="8642350" cy="558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Репликация транзакций</a:t>
            </a:r>
          </a:p>
          <a:p>
            <a:pPr eaLnBrk="1" hangingPunct="1">
              <a:spcBef>
                <a:spcPct val="0"/>
              </a:spcBef>
              <a:buClrTx/>
              <a:buSzTx/>
              <a:buFontTx/>
              <a:buNone/>
            </a:pPr>
            <a:r>
              <a:rPr lang="ru-RU" altLang="ru-RU" sz="1800"/>
              <a:t>При репликации транзакций агент Snapshot создает исходный моментальный снимок данных, помеченных для репликации, и копирует его с сервера/издателя в папку моментальных снимков распространителя. Агент Distribution направляет полученный снимок каждому подписчику. Агент Log Reader следит за изменениями данных, участвующих в репликации, и фиксирует каждое изменение журнала транзакций в БД распространения на сервере/распространителе. Агент Distribution отправляет каждое изменение всем подписчикам в первоначальном порядке выполнения этих изменений. Если хранимая процедура используется для обновления большого количества записей, можно реплицировать эту процедуру, а не каждую обновленную строку. Все три этих агента репликации заносят информацию о событиях и ошибках в БД распространения.</a:t>
            </a:r>
          </a:p>
          <a:p>
            <a:pPr eaLnBrk="1" hangingPunct="1">
              <a:spcBef>
                <a:spcPct val="0"/>
              </a:spcBef>
              <a:buClrTx/>
              <a:buSzTx/>
              <a:buFontTx/>
              <a:buNone/>
            </a:pPr>
            <a:r>
              <a:rPr lang="ru-RU" altLang="ru-RU" sz="1800"/>
              <a:t>Агент Distribution может работать постоянно, чтобы минимизировать задержку в обновлении данных между издателем и подписчиками, или может выполняться по заданному расписанию. Подписчики при наличии сетевого соединения с издателем могут получать изменения почти в реальном времени. После того как все подписчики получат реплицированные транзакции, агент Distribution Clean Up удаляет эти транзакции из БД распространения.</a:t>
            </a:r>
          </a:p>
        </p:txBody>
      </p:sp>
    </p:spTree>
    <p:extLst>
      <p:ext uri="{BB962C8B-B14F-4D97-AF65-F5344CB8AC3E}">
        <p14:creationId xmlns:p14="http://schemas.microsoft.com/office/powerpoint/2010/main" val="224176167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684213" y="476250"/>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SQL Server</a:t>
            </a:r>
            <a:endParaRPr lang="ru-RU" altLang="ru-RU" sz="4000" dirty="0" smtClean="0">
              <a:latin typeface="Times New Roman" pitchFamily="18" charset="0"/>
              <a:cs typeface="Times New Roman" pitchFamily="18" charset="0"/>
            </a:endParaRPr>
          </a:p>
        </p:txBody>
      </p:sp>
      <p:sp>
        <p:nvSpPr>
          <p:cNvPr id="39939" name="Text Box 3"/>
          <p:cNvSpPr txBox="1">
            <a:spLocks noChangeArrowheads="1"/>
          </p:cNvSpPr>
          <p:nvPr/>
        </p:nvSpPr>
        <p:spPr bwMode="auto">
          <a:xfrm>
            <a:off x="250825" y="1125538"/>
            <a:ext cx="3889375" cy="476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Репликация транзакций</a:t>
            </a:r>
          </a:p>
          <a:p>
            <a:pPr eaLnBrk="1" hangingPunct="1">
              <a:spcBef>
                <a:spcPct val="0"/>
              </a:spcBef>
              <a:buClrTx/>
              <a:buSzTx/>
              <a:buFontTx/>
              <a:buNone/>
            </a:pPr>
            <a:r>
              <a:rPr lang="ru-RU" altLang="ru-RU" sz="1800"/>
              <a:t>Если по окончании заданного периода хранения (по умолчанию – 72 часа) подписчик не получил реплицируемые транзакции, те удаляются из БД распространения и подписка дезактивируется. Это позволяет предотвратить чрезмерное увеличение размера БД распространения. Дезактивированная подписка может быть повторно активирована, и тогда подписчику с целью обновления его данных передается новый моментальный снимок.</a:t>
            </a:r>
          </a:p>
        </p:txBody>
      </p:sp>
      <p:pic>
        <p:nvPicPr>
          <p:cNvPr id="39940" name="Picture 4" descr="298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638" y="1460500"/>
            <a:ext cx="4859337" cy="405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1" name="Text Box 5"/>
          <p:cNvSpPr txBox="1">
            <a:spLocks noChangeArrowheads="1"/>
          </p:cNvSpPr>
          <p:nvPr/>
        </p:nvSpPr>
        <p:spPr bwMode="auto">
          <a:xfrm>
            <a:off x="250825" y="5883275"/>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a:t>Кроме того, репликацию транзакций, по аналогии со снимочной репликацией, можно настроить для поддержки обновляемых подписок.</a:t>
            </a:r>
          </a:p>
        </p:txBody>
      </p:sp>
    </p:spTree>
    <p:extLst>
      <p:ext uri="{BB962C8B-B14F-4D97-AF65-F5344CB8AC3E}">
        <p14:creationId xmlns:p14="http://schemas.microsoft.com/office/powerpoint/2010/main" val="392206622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684213" y="476250"/>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SQL Server</a:t>
            </a:r>
            <a:endParaRPr lang="ru-RU" altLang="ru-RU" sz="4000" dirty="0" smtClean="0">
              <a:latin typeface="Times New Roman" pitchFamily="18" charset="0"/>
              <a:cs typeface="Times New Roman" pitchFamily="18" charset="0"/>
            </a:endParaRPr>
          </a:p>
        </p:txBody>
      </p:sp>
      <p:sp>
        <p:nvSpPr>
          <p:cNvPr id="40963" name="Text Box 3"/>
          <p:cNvSpPr txBox="1">
            <a:spLocks noChangeArrowheads="1"/>
          </p:cNvSpPr>
          <p:nvPr/>
        </p:nvSpPr>
        <p:spPr bwMode="auto">
          <a:xfrm>
            <a:off x="250825" y="1125538"/>
            <a:ext cx="8353425" cy="476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Репликация сведением</a:t>
            </a:r>
            <a:endParaRPr lang="ru-RU" altLang="ru-RU" sz="1800"/>
          </a:p>
          <a:p>
            <a:pPr eaLnBrk="1" hangingPunct="1">
              <a:spcBef>
                <a:spcPct val="0"/>
              </a:spcBef>
              <a:buClrTx/>
              <a:buSzTx/>
              <a:buFontTx/>
              <a:buNone/>
            </a:pPr>
            <a:r>
              <a:rPr lang="ru-RU" altLang="ru-RU" sz="1800"/>
              <a:t>При репликации сведением агент Snapshot передает начальный моментальный снимок данных, участвующих в репликации, от издателя в папку моментальных копий распространителя. Агент Merge направляет полученный снимок каждому подписчику. Также он анализирует и объединяет изменения реплицируемых данных, выполняемые издателем и подписчиками. Если при объединении изменений происходит конфликт на издателе, агент Merge разрешает его, используя указанный администратором способ. Можно выбрать одно из существующих средств обнаружения конфликтов или создавать свое собственное.</a:t>
            </a:r>
            <a:br>
              <a:rPr lang="ru-RU" altLang="ru-RU" sz="1800"/>
            </a:br>
            <a:r>
              <a:rPr lang="ru-RU" altLang="ru-RU" sz="1800"/>
              <a:t>Оба агента заносят информацию о событиях и ошибках в БД распространения (это единственная функция БД распространения в случае репликации сведением). </a:t>
            </a:r>
          </a:p>
          <a:p>
            <a:pPr eaLnBrk="1" hangingPunct="1">
              <a:spcBef>
                <a:spcPct val="0"/>
              </a:spcBef>
              <a:buClrTx/>
              <a:buSzTx/>
              <a:buFontTx/>
              <a:buNone/>
            </a:pPr>
            <a:r>
              <a:rPr lang="ru-RU" altLang="ru-RU" sz="1800"/>
              <a:t>Чтобы различать записи отдельных копий реплицируемой таблицы и выявлять конфликты между записями, агент Merge использует специальный уникальный столбец реплицируемых таблиц. Если такого столбца нет, агент Snapshot добавляет его при создании публикации. </a:t>
            </a:r>
          </a:p>
        </p:txBody>
      </p:sp>
    </p:spTree>
    <p:extLst>
      <p:ext uri="{BB962C8B-B14F-4D97-AF65-F5344CB8AC3E}">
        <p14:creationId xmlns:p14="http://schemas.microsoft.com/office/powerpoint/2010/main" val="15628096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684213" y="476250"/>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SQL Server</a:t>
            </a:r>
            <a:endParaRPr lang="ru-RU" altLang="ru-RU" sz="4000" dirty="0" smtClean="0">
              <a:latin typeface="Times New Roman" pitchFamily="18" charset="0"/>
              <a:cs typeface="Times New Roman" pitchFamily="18" charset="0"/>
            </a:endParaRPr>
          </a:p>
        </p:txBody>
      </p:sp>
      <p:sp>
        <p:nvSpPr>
          <p:cNvPr id="41987" name="Text Box 3"/>
          <p:cNvSpPr txBox="1">
            <a:spLocks noChangeArrowheads="1"/>
          </p:cNvSpPr>
          <p:nvPr/>
        </p:nvSpPr>
        <p:spPr bwMode="auto">
          <a:xfrm>
            <a:off x="250825" y="1125538"/>
            <a:ext cx="8642350" cy="558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Репликация сведением</a:t>
            </a:r>
            <a:endParaRPr lang="ru-RU" altLang="ru-RU" sz="1800"/>
          </a:p>
          <a:p>
            <a:pPr eaLnBrk="1" hangingPunct="1">
              <a:spcBef>
                <a:spcPct val="0"/>
              </a:spcBef>
              <a:buClrTx/>
              <a:buSzTx/>
              <a:buFontTx/>
              <a:buNone/>
            </a:pPr>
            <a:r>
              <a:rPr lang="ru-RU" altLang="ru-RU" sz="1800"/>
              <a:t>При репликации сведением агент Snapshot передает начальный МС данных, участвующих в репликации, от издателя в папку моментальных копий распространителя. Агент Merge направляет полученный снимок каждому подписчику. Также он анализирует и объединяет изменения реплицируемых данных, выполняемые издателем и подписчиками. Если при объединении изменений происходит конфликт на издателе, агент Merge разрешает его, используя указанный администратором способ. Можно выбрать одно из существующих средств обнаружения конфликтов или создавать своё.</a:t>
            </a:r>
            <a:br>
              <a:rPr lang="ru-RU" altLang="ru-RU" sz="1800"/>
            </a:br>
            <a:r>
              <a:rPr lang="ru-RU" altLang="ru-RU" sz="1800"/>
              <a:t>Оба агента заносят информацию о событиях и ошибках в БД распространения. </a:t>
            </a:r>
          </a:p>
          <a:p>
            <a:pPr eaLnBrk="1" hangingPunct="1">
              <a:spcBef>
                <a:spcPct val="0"/>
              </a:spcBef>
              <a:buClrTx/>
              <a:buSzTx/>
              <a:buFontTx/>
              <a:buNone/>
            </a:pPr>
            <a:r>
              <a:rPr lang="ru-RU" altLang="ru-RU" sz="1800"/>
              <a:t>Чтобы различать записи отдельных копий реплицируемой таблицы и выявлять конфликты между записями, агент Merge использует специальный уникальный столбец реплицируемых таблиц. Если такого столбца нет, агент Snapshot добавляет его при создании публикации. </a:t>
            </a:r>
          </a:p>
          <a:p>
            <a:pPr eaLnBrk="1" hangingPunct="1">
              <a:spcBef>
                <a:spcPct val="0"/>
              </a:spcBef>
              <a:buClrTx/>
              <a:buSzTx/>
              <a:buFontTx/>
              <a:buNone/>
            </a:pPr>
            <a:r>
              <a:rPr lang="ru-RU" altLang="ru-RU" sz="1800"/>
              <a:t>Кроме того, при создании публикации агент Snapshot создает на издателе триггеры. Они ведут мониторинг реплицированных записей и заносят информацию об изменениях в системные таблицы сведения. Агент Merge также создает идентичные триггеры на каждом сервере/подписчике, когда передает ему начальный моментальный снимок. </a:t>
            </a:r>
          </a:p>
        </p:txBody>
      </p:sp>
    </p:spTree>
    <p:extLst>
      <p:ext uri="{BB962C8B-B14F-4D97-AF65-F5344CB8AC3E}">
        <p14:creationId xmlns:p14="http://schemas.microsoft.com/office/powerpoint/2010/main" val="32343026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684213" y="476250"/>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SQL Server</a:t>
            </a:r>
            <a:endParaRPr lang="ru-RU" altLang="ru-RU" sz="4000" dirty="0" smtClean="0">
              <a:latin typeface="Times New Roman" pitchFamily="18" charset="0"/>
              <a:cs typeface="Times New Roman" pitchFamily="18" charset="0"/>
            </a:endParaRPr>
          </a:p>
        </p:txBody>
      </p:sp>
      <p:sp>
        <p:nvSpPr>
          <p:cNvPr id="43011" name="Text Box 3"/>
          <p:cNvSpPr txBox="1">
            <a:spLocks noChangeArrowheads="1"/>
          </p:cNvSpPr>
          <p:nvPr/>
        </p:nvSpPr>
        <p:spPr bwMode="auto">
          <a:xfrm>
            <a:off x="250825" y="1125538"/>
            <a:ext cx="4249738" cy="558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Репликация сведением</a:t>
            </a:r>
            <a:endParaRPr lang="ru-RU" altLang="ru-RU" sz="1800"/>
          </a:p>
          <a:p>
            <a:pPr eaLnBrk="1" hangingPunct="1">
              <a:spcBef>
                <a:spcPct val="0"/>
              </a:spcBef>
              <a:buClrTx/>
              <a:buSzTx/>
              <a:buFontTx/>
              <a:buNone/>
            </a:pPr>
            <a:r>
              <a:rPr lang="ru-RU" altLang="ru-RU" sz="1800"/>
              <a:t>Агент Snapshot может работать постоянно, чтобы минимизировать задержку в обновлении данных между издателем и подписчиками, или может выполняться по заданному расписанию. Подписчики при наличии сетевого соединения с издателем могут получать изменения почти в реальном времени. Если по окончании заданного периода хранения (по умолчанию – 14 дней) подписчик не получил реплицируемые транзакции, подписка дезактивируется. Дезактивированная подписка может быть повторно активирована, и тогда подписчику с целью обновления его данных передается новый моментальный снимок.</a:t>
            </a:r>
          </a:p>
        </p:txBody>
      </p:sp>
      <p:pic>
        <p:nvPicPr>
          <p:cNvPr id="43012" name="Picture 4" descr="298_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6100" y="1412875"/>
            <a:ext cx="455295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777723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467544" y="476250"/>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SQL Server</a:t>
            </a:r>
            <a:endParaRPr lang="ru-RU" altLang="ru-RU" sz="4000" dirty="0" smtClean="0">
              <a:latin typeface="Times New Roman" pitchFamily="18" charset="0"/>
              <a:cs typeface="Times New Roman" pitchFamily="18" charset="0"/>
            </a:endParaRPr>
          </a:p>
        </p:txBody>
      </p:sp>
      <p:sp>
        <p:nvSpPr>
          <p:cNvPr id="44035" name="Text Box 3"/>
          <p:cNvSpPr txBox="1">
            <a:spLocks noChangeArrowheads="1"/>
          </p:cNvSpPr>
          <p:nvPr/>
        </p:nvSpPr>
        <p:spPr bwMode="auto">
          <a:xfrm>
            <a:off x="179388" y="1125538"/>
            <a:ext cx="8893175" cy="558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Выбор модели репликации</a:t>
            </a:r>
            <a:endParaRPr lang="ru-RU" altLang="ru-RU" sz="1800"/>
          </a:p>
          <a:p>
            <a:pPr eaLnBrk="1" hangingPunct="1">
              <a:spcBef>
                <a:spcPct val="0"/>
              </a:spcBef>
              <a:buClrTx/>
              <a:buSzTx/>
              <a:buFontTx/>
              <a:buNone/>
            </a:pPr>
            <a:r>
              <a:rPr lang="ru-RU" altLang="ru-RU" sz="1800"/>
              <a:t>Если применяется </a:t>
            </a:r>
            <a:r>
              <a:rPr lang="ru-RU" altLang="ru-RU" sz="1800" b="1"/>
              <a:t>репликация моментальных снимков </a:t>
            </a:r>
            <a:r>
              <a:rPr lang="ru-RU" altLang="ru-RU" sz="1800"/>
              <a:t>или </a:t>
            </a:r>
            <a:r>
              <a:rPr lang="ru-RU" altLang="ru-RU" sz="1800" b="1"/>
              <a:t>репликацию транзакций</a:t>
            </a:r>
            <a:r>
              <a:rPr lang="ru-RU" altLang="ru-RU" sz="1800"/>
              <a:t>, то приходится использовать удаленного распространителя. Он может предоставлять службы репликации одновременно нескольким издателям и подписчикам. Если объем реплицируемых данных невелик, распространителя и издателей нередко размещают на одном и том же компьютере. Вместо репликации данных нескольким подписчикам через подключение, имеющее низкую пропускную способность или высокую стоимость использования, можно опубликовать данные на удаленном подписчике, который распространит их другим подписчикам в своей области. Такой подписчик называется переиздающим (publishing subscriber, republisher).</a:t>
            </a:r>
            <a:br>
              <a:rPr lang="ru-RU" altLang="ru-RU" sz="1800"/>
            </a:br>
            <a:r>
              <a:rPr lang="ru-RU" altLang="ru-RU" sz="1800"/>
              <a:t>В случае </a:t>
            </a:r>
            <a:r>
              <a:rPr lang="ru-RU" altLang="ru-RU" sz="1800" b="1"/>
              <a:t>репликации сведением </a:t>
            </a:r>
            <a:r>
              <a:rPr lang="ru-RU" altLang="ru-RU" sz="1800"/>
              <a:t>центральный подписчик часто используется для объединения информации, поступающей от нескольких региональных издателей. Для этой модели необходимо горизонтальное разбиение данных, чтобы избежать возможных конфликтов, и обычно используется специальный столбец для идентификации данных, поступивших из отдельных регионов. Такая модель также может использоваться при репликации моментальных снимков и при репликации транзакций. Кроме того, так как репликация сведением накладывает ограничения на использование БД распространения, издатель и распространитель часто размещаются на одном и том же компьютере.</a:t>
            </a:r>
          </a:p>
        </p:txBody>
      </p:sp>
    </p:spTree>
    <p:extLst>
      <p:ext uri="{BB962C8B-B14F-4D97-AF65-F5344CB8AC3E}">
        <p14:creationId xmlns:p14="http://schemas.microsoft.com/office/powerpoint/2010/main" val="104348558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467544" y="476250"/>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PostgreSQL</a:t>
            </a:r>
            <a:endParaRPr lang="ru-RU" altLang="ru-RU" sz="4000" dirty="0" smtClean="0">
              <a:latin typeface="Times New Roman" pitchFamily="18" charset="0"/>
              <a:cs typeface="Times New Roman" pitchFamily="18" charset="0"/>
            </a:endParaRPr>
          </a:p>
        </p:txBody>
      </p:sp>
      <p:sp>
        <p:nvSpPr>
          <p:cNvPr id="44035" name="Text Box 3"/>
          <p:cNvSpPr txBox="1">
            <a:spLocks noChangeArrowheads="1"/>
          </p:cNvSpPr>
          <p:nvPr/>
        </p:nvSpPr>
        <p:spPr bwMode="auto">
          <a:xfrm>
            <a:off x="251520" y="1208823"/>
            <a:ext cx="8821043" cy="52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None/>
            </a:pPr>
            <a:r>
              <a:rPr lang="ru-RU" sz="1800" dirty="0" smtClean="0"/>
              <a:t>Репликация </a:t>
            </a:r>
            <a:r>
              <a:rPr lang="ru-RU" sz="1800" dirty="0"/>
              <a:t>на серверах СУБД </a:t>
            </a:r>
            <a:r>
              <a:rPr lang="ru-RU" sz="1800" dirty="0" err="1"/>
              <a:t>PostgreSQL</a:t>
            </a:r>
            <a:r>
              <a:rPr lang="ru-RU" sz="1800" dirty="0"/>
              <a:t> бывает </a:t>
            </a:r>
            <a:r>
              <a:rPr lang="ru-RU" sz="1800" dirty="0" smtClean="0"/>
              <a:t>физическая </a:t>
            </a:r>
            <a:r>
              <a:rPr lang="ru-RU" sz="1800" dirty="0"/>
              <a:t>и </a:t>
            </a:r>
            <a:r>
              <a:rPr lang="ru-RU" sz="1800" dirty="0" smtClean="0"/>
              <a:t>логическая:</a:t>
            </a:r>
          </a:p>
          <a:p>
            <a:pPr marL="285750" indent="-285750">
              <a:buFont typeface="Wingdings" panose="05000000000000000000" pitchFamily="2" charset="2"/>
              <a:buChar char="Ø"/>
            </a:pPr>
            <a:r>
              <a:rPr lang="ru-RU" sz="1800" dirty="0" smtClean="0"/>
              <a:t>При </a:t>
            </a:r>
            <a:r>
              <a:rPr lang="ru-RU" sz="1800" b="1" dirty="0"/>
              <a:t>физической</a:t>
            </a:r>
            <a:r>
              <a:rPr lang="ru-RU" sz="1800" dirty="0"/>
              <a:t> репликации </a:t>
            </a:r>
            <a:r>
              <a:rPr lang="ru-RU" sz="1800" dirty="0" smtClean="0"/>
              <a:t>на </a:t>
            </a:r>
            <a:r>
              <a:rPr lang="ru-RU" sz="1800" dirty="0"/>
              <a:t>сервер реплики передается поток WAL </a:t>
            </a:r>
            <a:r>
              <a:rPr lang="ru-RU" sz="1800" dirty="0" smtClean="0"/>
              <a:t>записей (</a:t>
            </a:r>
            <a:r>
              <a:rPr lang="en-US" sz="1800" dirty="0" smtClean="0"/>
              <a:t>WAL - </a:t>
            </a:r>
            <a:r>
              <a:rPr lang="en-GB" sz="1800" dirty="0"/>
              <a:t>write-ahead </a:t>
            </a:r>
            <a:r>
              <a:rPr lang="en-GB" sz="1800" dirty="0" smtClean="0"/>
              <a:t>log, </a:t>
            </a:r>
            <a:r>
              <a:rPr lang="ru-RU" sz="1800" dirty="0" smtClean="0"/>
              <a:t>журнал </a:t>
            </a:r>
            <a:r>
              <a:rPr lang="ru-RU" sz="1800" dirty="0" err="1"/>
              <a:t>предзаписи</a:t>
            </a:r>
            <a:r>
              <a:rPr lang="ru-RU" sz="1800" dirty="0"/>
              <a:t> транзакций</a:t>
            </a:r>
            <a:r>
              <a:rPr lang="ru-RU" sz="1800" dirty="0" smtClean="0"/>
              <a:t>).</a:t>
            </a:r>
            <a:endParaRPr lang="en-US" sz="1800" dirty="0" smtClean="0"/>
          </a:p>
          <a:p>
            <a:pPr marL="285750" indent="-285750">
              <a:buFont typeface="Arial" panose="020B0604020202020204" pitchFamily="34" charset="0"/>
              <a:buChar char="•"/>
            </a:pPr>
            <a:r>
              <a:rPr lang="ru-RU" sz="1800" dirty="0" smtClean="0"/>
              <a:t>Достоинства: </a:t>
            </a:r>
            <a:r>
              <a:rPr lang="ru-RU" sz="1800" dirty="0"/>
              <a:t>простота в конфигурировании и </a:t>
            </a:r>
            <a:r>
              <a:rPr lang="ru-RU" sz="1800" dirty="0" smtClean="0"/>
              <a:t>использовании; меньшее количество потребляемых ресурсов; репликация всех операций, в </a:t>
            </a:r>
            <a:r>
              <a:rPr lang="ru-RU" sz="1800" dirty="0" err="1" smtClean="0"/>
              <a:t>т.ч</a:t>
            </a:r>
            <a:r>
              <a:rPr lang="ru-RU" sz="1800" dirty="0" smtClean="0"/>
              <a:t>., </a:t>
            </a:r>
            <a:r>
              <a:rPr lang="en-US" sz="1800" dirty="0" smtClean="0"/>
              <a:t>DDL</a:t>
            </a:r>
            <a:r>
              <a:rPr lang="ru-RU" sz="1800" dirty="0" smtClean="0"/>
              <a:t>.</a:t>
            </a:r>
          </a:p>
          <a:p>
            <a:pPr marL="285750" indent="-285750">
              <a:buFont typeface="Arial" panose="020B0604020202020204" pitchFamily="34" charset="0"/>
              <a:buChar char="•"/>
            </a:pPr>
            <a:r>
              <a:rPr lang="ru-RU" sz="1800" dirty="0" smtClean="0"/>
              <a:t>Недостатки: реплицируется весь кластер БД; требуются </a:t>
            </a:r>
            <a:r>
              <a:rPr lang="ru-RU" sz="1800" dirty="0"/>
              <a:t>одинаковые версии </a:t>
            </a:r>
            <a:r>
              <a:rPr lang="ru-RU" sz="1800" dirty="0" err="1"/>
              <a:t>PostgreSQL</a:t>
            </a:r>
            <a:r>
              <a:rPr lang="ru-RU" sz="1800" dirty="0"/>
              <a:t> и операционной </a:t>
            </a:r>
            <a:r>
              <a:rPr lang="ru-RU" sz="1800" dirty="0" smtClean="0"/>
              <a:t>системы, одинаковая архитектура.</a:t>
            </a:r>
          </a:p>
          <a:p>
            <a:pPr marL="285750" indent="-285750">
              <a:buFont typeface="Wingdings" panose="05000000000000000000" pitchFamily="2" charset="2"/>
              <a:buChar char="Ø"/>
            </a:pPr>
            <a:r>
              <a:rPr lang="ru-RU" sz="1800" b="1" dirty="0"/>
              <a:t>Логическая</a:t>
            </a:r>
            <a:r>
              <a:rPr lang="ru-RU" sz="1800" dirty="0"/>
              <a:t> </a:t>
            </a:r>
            <a:r>
              <a:rPr lang="ru-RU" sz="1800" dirty="0" smtClean="0"/>
              <a:t>репликация: </a:t>
            </a:r>
            <a:r>
              <a:rPr lang="ru-RU" sz="1800" dirty="0"/>
              <a:t>поставщик публикует свои изменения, а подписчик получает и применяет эти изменения у себя. Особенности следующие:</a:t>
            </a:r>
          </a:p>
          <a:p>
            <a:pPr marL="285750" indent="-285750">
              <a:buFont typeface="Wingdings" panose="05000000000000000000" pitchFamily="2" charset="2"/>
              <a:buChar char="§"/>
            </a:pPr>
            <a:r>
              <a:rPr lang="ru-RU" sz="1800" dirty="0"/>
              <a:t>О</a:t>
            </a:r>
            <a:r>
              <a:rPr lang="ru-RU" sz="1800" dirty="0" smtClean="0"/>
              <a:t>ба </a:t>
            </a:r>
            <a:r>
              <a:rPr lang="ru-RU" sz="1800" dirty="0"/>
              <a:t>сервера могут быть и поставщиком и подписчиком, но на разные объекты. Например на в одном кластере опубликована одна табличка, а на другом — другая, и эти кластера подписаны друг на друга (на эти таблички). Это позволяет использовать двухсторонний </a:t>
            </a:r>
            <a:r>
              <a:rPr lang="ru-RU" sz="1800" dirty="0" smtClean="0"/>
              <a:t>обмен.</a:t>
            </a:r>
            <a:endParaRPr lang="ru-RU" sz="1800" dirty="0"/>
          </a:p>
          <a:p>
            <a:pPr marL="285750" indent="-285750">
              <a:buFont typeface="Wingdings" panose="05000000000000000000" pitchFamily="2" charset="2"/>
              <a:buChar char="§"/>
            </a:pPr>
            <a:r>
              <a:rPr lang="ru-RU" sz="1800" dirty="0" smtClean="0"/>
              <a:t>Репликация </a:t>
            </a:r>
            <a:r>
              <a:rPr lang="ru-RU" sz="1800" dirty="0"/>
              <a:t>возможна между разными </a:t>
            </a:r>
            <a:r>
              <a:rPr lang="ru-RU" sz="1800" dirty="0" smtClean="0"/>
              <a:t>ОС.</a:t>
            </a:r>
            <a:endParaRPr lang="ru-RU" sz="1800" dirty="0"/>
          </a:p>
          <a:p>
            <a:pPr marL="285750" indent="-285750">
              <a:buFont typeface="Wingdings" panose="05000000000000000000" pitchFamily="2" charset="2"/>
              <a:buChar char="§"/>
            </a:pPr>
            <a:r>
              <a:rPr lang="ru-RU" sz="1800" dirty="0" smtClean="0"/>
              <a:t>Возможна </a:t>
            </a:r>
            <a:r>
              <a:rPr lang="ru-RU" sz="1800" dirty="0"/>
              <a:t>выборочная репликация отдельных объектов кластера</a:t>
            </a:r>
            <a:r>
              <a:rPr lang="ru-RU" sz="1800" dirty="0" smtClean="0"/>
              <a:t>.</a:t>
            </a:r>
            <a:endParaRPr lang="en-US" sz="1800" dirty="0" smtClean="0"/>
          </a:p>
          <a:p>
            <a:pPr marL="285750" indent="-285750">
              <a:buFont typeface="Wingdings" panose="05000000000000000000" pitchFamily="2" charset="2"/>
              <a:buChar char="§"/>
            </a:pPr>
            <a:r>
              <a:rPr lang="ru-RU" sz="1800" dirty="0" smtClean="0"/>
              <a:t>Недостаток: реплицируются только команды </a:t>
            </a:r>
            <a:r>
              <a:rPr lang="en-US" sz="1800" dirty="0" smtClean="0"/>
              <a:t>DML.</a:t>
            </a:r>
            <a:endParaRPr lang="ru-RU" sz="1800" dirty="0"/>
          </a:p>
          <a:p>
            <a:pPr eaLnBrk="1" hangingPunct="1">
              <a:spcBef>
                <a:spcPct val="0"/>
              </a:spcBef>
              <a:buClrTx/>
              <a:buSzTx/>
              <a:buFontTx/>
              <a:buNone/>
            </a:pPr>
            <a:endParaRPr lang="ru-RU" altLang="ru-RU" sz="1800" dirty="0"/>
          </a:p>
        </p:txBody>
      </p:sp>
    </p:spTree>
    <p:extLst>
      <p:ext uri="{BB962C8B-B14F-4D97-AF65-F5344CB8AC3E}">
        <p14:creationId xmlns:p14="http://schemas.microsoft.com/office/powerpoint/2010/main" val="62878916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467544" y="480789"/>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PostgreSQL</a:t>
            </a:r>
            <a:endParaRPr lang="ru-RU" altLang="ru-RU" sz="4000" dirty="0" smtClean="0">
              <a:latin typeface="Times New Roman" pitchFamily="18" charset="0"/>
              <a:cs typeface="Times New Roman" pitchFamily="18" charset="0"/>
            </a:endParaRPr>
          </a:p>
        </p:txBody>
      </p:sp>
      <p:sp>
        <p:nvSpPr>
          <p:cNvPr id="44035" name="Text Box 3"/>
          <p:cNvSpPr txBox="1">
            <a:spLocks noChangeArrowheads="1"/>
          </p:cNvSpPr>
          <p:nvPr/>
        </p:nvSpPr>
        <p:spPr bwMode="auto">
          <a:xfrm>
            <a:off x="323528" y="1124744"/>
            <a:ext cx="8641084" cy="529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None/>
            </a:pPr>
            <a:r>
              <a:rPr lang="ru-RU" sz="1800" b="1" dirty="0" smtClean="0"/>
              <a:t>Физическая</a:t>
            </a:r>
            <a:r>
              <a:rPr lang="ru-RU" sz="1800" dirty="0" smtClean="0"/>
              <a:t> </a:t>
            </a:r>
            <a:r>
              <a:rPr lang="ru-RU" sz="1800" b="1" dirty="0" smtClean="0"/>
              <a:t>репликация </a:t>
            </a:r>
            <a:r>
              <a:rPr lang="ru-RU" sz="1800" dirty="0" smtClean="0"/>
              <a:t>(иногда называют потоковой репликацией </a:t>
            </a:r>
            <a:r>
              <a:rPr lang="ru-RU" sz="1800" dirty="0"/>
              <a:t>(</a:t>
            </a:r>
            <a:r>
              <a:rPr lang="ru-RU" sz="1800" dirty="0" err="1"/>
              <a:t>Streaming</a:t>
            </a:r>
            <a:r>
              <a:rPr lang="ru-RU" sz="1800" dirty="0"/>
              <a:t> </a:t>
            </a:r>
            <a:r>
              <a:rPr lang="ru-RU" sz="1800" dirty="0" err="1"/>
              <a:t>Replication</a:t>
            </a:r>
            <a:r>
              <a:rPr lang="ru-RU" sz="1800" dirty="0"/>
              <a:t>). </a:t>
            </a:r>
            <a:endParaRPr lang="ru-RU" sz="1800" dirty="0" smtClean="0"/>
          </a:p>
          <a:p>
            <a:pPr>
              <a:buNone/>
            </a:pPr>
            <a:r>
              <a:rPr lang="ru-RU" sz="1800" dirty="0" smtClean="0"/>
              <a:t>Есть</a:t>
            </a:r>
            <a:r>
              <a:rPr lang="ru-RU" sz="1800" dirty="0"/>
              <a:t> </a:t>
            </a:r>
            <a:r>
              <a:rPr lang="ru-RU" sz="1800" dirty="0" smtClean="0"/>
              <a:t>основной сервер </a:t>
            </a:r>
            <a:r>
              <a:rPr lang="ru-RU" sz="1800" dirty="0" err="1" smtClean="0"/>
              <a:t>PostgreSQL</a:t>
            </a:r>
            <a:r>
              <a:rPr lang="ru-RU" sz="1800" dirty="0" smtClean="0"/>
              <a:t>, от него на</a:t>
            </a:r>
            <a:r>
              <a:rPr lang="ru-RU" sz="1800" dirty="0"/>
              <a:t> реплики передается </a:t>
            </a:r>
            <a:r>
              <a:rPr lang="ru-RU" sz="1800" dirty="0" smtClean="0"/>
              <a:t>WAL, и</a:t>
            </a:r>
            <a:r>
              <a:rPr lang="ru-RU" sz="1800" dirty="0"/>
              <a:t> каждая реплика </a:t>
            </a:r>
            <a:r>
              <a:rPr lang="ru-RU" sz="1800" dirty="0" smtClean="0"/>
              <a:t>по</a:t>
            </a:r>
            <a:r>
              <a:rPr lang="ru-RU" sz="1800" dirty="0"/>
              <a:t> этому журналу изменяет свои данные. </a:t>
            </a:r>
            <a:endParaRPr lang="ru-RU" sz="1800" dirty="0" smtClean="0"/>
          </a:p>
          <a:p>
            <a:pPr>
              <a:buNone/>
            </a:pPr>
            <a:r>
              <a:rPr lang="ru-RU" sz="1800" dirty="0" smtClean="0"/>
              <a:t>Потоковая </a:t>
            </a:r>
            <a:r>
              <a:rPr lang="ru-RU" sz="1800" dirty="0"/>
              <a:t>репликация в </a:t>
            </a:r>
            <a:r>
              <a:rPr lang="ru-RU" sz="1800" dirty="0" err="1"/>
              <a:t>Postgres</a:t>
            </a:r>
            <a:r>
              <a:rPr lang="ru-RU" sz="1800" dirty="0"/>
              <a:t> </a:t>
            </a:r>
            <a:r>
              <a:rPr lang="ru-RU" sz="1800" dirty="0" smtClean="0"/>
              <a:t>бывает двух видов:</a:t>
            </a:r>
            <a:endParaRPr lang="ru-RU" sz="1800" dirty="0"/>
          </a:p>
          <a:p>
            <a:r>
              <a:rPr lang="ru-RU" sz="1800" b="1" dirty="0" smtClean="0"/>
              <a:t> Асинхронная </a:t>
            </a:r>
            <a:r>
              <a:rPr lang="ru-RU" sz="1800" b="1" dirty="0"/>
              <a:t>репликация. </a:t>
            </a:r>
            <a:r>
              <a:rPr lang="ru-RU" sz="1800" dirty="0"/>
              <a:t>В этом случае </a:t>
            </a:r>
            <a:r>
              <a:rPr lang="ru-RU" sz="1800" dirty="0" err="1"/>
              <a:t>PostgreSQL</a:t>
            </a:r>
            <a:r>
              <a:rPr lang="ru-RU" sz="1800" dirty="0"/>
              <a:t> сначала применит изменения на основном узле и только потом отправит записи из WAL на реплики. Преимущество такого способа — быстрое подтверждение транзакции, т.к. не нужно ждать пока все реплики применят изменения. Недостаток в том, что при падении основного сервера часть данных на репликах может потеряться, так как изменения не успели </a:t>
            </a:r>
            <a:r>
              <a:rPr lang="ru-RU" sz="1800" dirty="0" err="1"/>
              <a:t>продублироваться</a:t>
            </a:r>
            <a:r>
              <a:rPr lang="ru-RU" sz="1800" dirty="0"/>
              <a:t>.</a:t>
            </a:r>
          </a:p>
          <a:p>
            <a:r>
              <a:rPr lang="ru-RU" sz="1800" b="1" dirty="0" smtClean="0"/>
              <a:t> Синхронная </a:t>
            </a:r>
            <a:r>
              <a:rPr lang="ru-RU" sz="1800" b="1" dirty="0"/>
              <a:t>репликация.</a:t>
            </a:r>
            <a:r>
              <a:rPr lang="ru-RU" sz="1800" dirty="0"/>
              <a:t> В этом случае изменения сначала записываются в WAL хотя бы одной реплики и только после этого фиксируются на основном сервере. Преимущество — более надежный способ, при котором сложнее потерять данные. Недостаток — операции выполняются медленнее, потому что прежде чем подтвердить транзакцию, нужно сначала продублировать ее на реплике</a:t>
            </a:r>
            <a:r>
              <a:rPr lang="ru-RU" sz="1800" dirty="0" smtClean="0"/>
              <a:t>.</a:t>
            </a:r>
            <a:endParaRPr lang="ru-RU" sz="1800" dirty="0"/>
          </a:p>
        </p:txBody>
      </p:sp>
    </p:spTree>
    <p:extLst>
      <p:ext uri="{BB962C8B-B14F-4D97-AF65-F5344CB8AC3E}">
        <p14:creationId xmlns:p14="http://schemas.microsoft.com/office/powerpoint/2010/main" val="1964069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685800" y="2174875"/>
            <a:ext cx="8062913" cy="1470025"/>
          </a:xfrm>
        </p:spPr>
        <p:txBody>
          <a:bodyPr/>
          <a:lstStyle/>
          <a:p>
            <a:pPr algn="r" eaLnBrk="1" hangingPunct="1"/>
            <a:r>
              <a:rPr lang="ru-RU" altLang="ru-RU" sz="5400" dirty="0" smtClean="0"/>
              <a:t>Репликация </a:t>
            </a:r>
            <a:br>
              <a:rPr lang="ru-RU" altLang="ru-RU" sz="5400" dirty="0" smtClean="0"/>
            </a:br>
            <a:r>
              <a:rPr lang="ru-RU" altLang="ru-RU" sz="5400" dirty="0" smtClean="0"/>
              <a:t>в СУБД </a:t>
            </a:r>
            <a:r>
              <a:rPr lang="en-US" altLang="ru-RU" sz="5400" dirty="0" smtClean="0"/>
              <a:t>Oracle</a:t>
            </a:r>
            <a:endParaRPr lang="ru-RU" altLang="ru-RU" sz="5400" dirty="0" smtClean="0"/>
          </a:p>
        </p:txBody>
      </p:sp>
      <p:sp>
        <p:nvSpPr>
          <p:cNvPr id="53251" name="Rectangle 4"/>
          <p:cNvSpPr>
            <a:spLocks noGrp="1" noChangeArrowheads="1"/>
          </p:cNvSpPr>
          <p:nvPr>
            <p:ph type="subTitle" idx="1"/>
          </p:nvPr>
        </p:nvSpPr>
        <p:spPr/>
        <p:txBody>
          <a:bodyPr/>
          <a:lstStyle/>
          <a:p>
            <a:pPr eaLnBrk="1" hangingPunct="1"/>
            <a:r>
              <a:rPr lang="ru-RU" altLang="ru-RU" dirty="0" smtClean="0"/>
              <a:t>Общие сведения</a:t>
            </a:r>
            <a:r>
              <a:rPr lang="en-US" altLang="ru-RU" dirty="0" smtClean="0"/>
              <a:t> </a:t>
            </a:r>
            <a:r>
              <a:rPr lang="ru-RU" altLang="ru-RU" dirty="0" smtClean="0"/>
              <a:t>и примеры</a:t>
            </a:r>
          </a:p>
        </p:txBody>
      </p:sp>
    </p:spTree>
    <p:extLst>
      <p:ext uri="{BB962C8B-B14F-4D97-AF65-F5344CB8AC3E}">
        <p14:creationId xmlns:p14="http://schemas.microsoft.com/office/powerpoint/2010/main" val="196989808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467544" y="480789"/>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PostgreSQL</a:t>
            </a:r>
            <a:endParaRPr lang="ru-RU" altLang="ru-RU" sz="4000" dirty="0" smtClean="0">
              <a:latin typeface="Times New Roman" pitchFamily="18" charset="0"/>
              <a:cs typeface="Times New Roman" pitchFamily="18" charset="0"/>
            </a:endParaRPr>
          </a:p>
        </p:txBody>
      </p:sp>
      <p:sp>
        <p:nvSpPr>
          <p:cNvPr id="44035" name="Text Box 3"/>
          <p:cNvSpPr txBox="1">
            <a:spLocks noChangeArrowheads="1"/>
          </p:cNvSpPr>
          <p:nvPr/>
        </p:nvSpPr>
        <p:spPr bwMode="auto">
          <a:xfrm>
            <a:off x="323528" y="1124744"/>
            <a:ext cx="8820472"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None/>
            </a:pPr>
            <a:r>
              <a:rPr lang="ru-RU" sz="1800" b="1" dirty="0" smtClean="0"/>
              <a:t>Физическая</a:t>
            </a:r>
            <a:r>
              <a:rPr lang="ru-RU" sz="1800" dirty="0" smtClean="0"/>
              <a:t> </a:t>
            </a:r>
            <a:r>
              <a:rPr lang="ru-RU" sz="1800" b="1" dirty="0" smtClean="0"/>
              <a:t>репликация</a:t>
            </a:r>
          </a:p>
          <a:p>
            <a:pPr>
              <a:buNone/>
            </a:pPr>
            <a:r>
              <a:rPr lang="ru-RU" sz="1600" dirty="0"/>
              <a:t>Алгоритм создания такой репликации следующий:</a:t>
            </a:r>
          </a:p>
          <a:p>
            <a:r>
              <a:rPr lang="ru-RU" sz="1600" dirty="0" smtClean="0"/>
              <a:t> Сделать </a:t>
            </a:r>
            <a:r>
              <a:rPr lang="ru-RU" sz="1600" dirty="0"/>
              <a:t>резервную копию с помощью </a:t>
            </a:r>
            <a:r>
              <a:rPr lang="ru-RU" sz="1600" b="1" dirty="0" err="1"/>
              <a:t>pg_basebackup</a:t>
            </a:r>
            <a:r>
              <a:rPr lang="ru-RU" sz="1600" dirty="0"/>
              <a:t>. С помощью отдельных опций </a:t>
            </a:r>
            <a:r>
              <a:rPr lang="ru-RU" sz="1600" dirty="0" smtClean="0"/>
              <a:t>указать, </a:t>
            </a:r>
            <a:r>
              <a:rPr lang="ru-RU" sz="1600" dirty="0"/>
              <a:t>что копию нужно подготовить к дальнейшей репликации.</a:t>
            </a:r>
          </a:p>
          <a:p>
            <a:r>
              <a:rPr lang="ru-RU" sz="1600" dirty="0" smtClean="0"/>
              <a:t> Развернуть </a:t>
            </a:r>
            <a:r>
              <a:rPr lang="ru-RU" sz="1600" dirty="0"/>
              <a:t>полученную резервную копию на сервере репликации.</a:t>
            </a:r>
          </a:p>
          <a:p>
            <a:r>
              <a:rPr lang="ru-RU" sz="1600" dirty="0" smtClean="0"/>
              <a:t> Там же создать </a:t>
            </a:r>
            <a:r>
              <a:rPr lang="ru-RU" sz="1600" dirty="0"/>
              <a:t>специальный файл с настройками репликации (если были указаны нужные опции для команды </a:t>
            </a:r>
            <a:r>
              <a:rPr lang="ru-RU" sz="1600" b="1" dirty="0" err="1"/>
              <a:t>pg_basebackup</a:t>
            </a:r>
            <a:r>
              <a:rPr lang="ru-RU" sz="1600" dirty="0"/>
              <a:t>, то все необходимые файлы, нужные для репликации, создадутся </a:t>
            </a:r>
            <a:r>
              <a:rPr lang="ru-RU" sz="1600" dirty="0" smtClean="0"/>
              <a:t>автоматически):</a:t>
            </a:r>
            <a:endParaRPr lang="ru-RU" sz="1600" dirty="0"/>
          </a:p>
          <a:p>
            <a:pPr marL="285750" indent="-285750">
              <a:buFont typeface="Arial" panose="020B0604020202020204" pitchFamily="34" charset="0"/>
              <a:buChar char="•"/>
            </a:pPr>
            <a:r>
              <a:rPr lang="ru-RU" sz="1600" dirty="0" smtClean="0"/>
              <a:t>в </a:t>
            </a:r>
            <a:r>
              <a:rPr lang="ru-RU" sz="1600" dirty="0"/>
              <a:t>10 версии </a:t>
            </a:r>
            <a:r>
              <a:rPr lang="ru-RU" sz="1600" dirty="0" err="1"/>
              <a:t>PostgreSQL</a:t>
            </a:r>
            <a:r>
              <a:rPr lang="ru-RU" sz="1600" dirty="0"/>
              <a:t> </a:t>
            </a:r>
            <a:r>
              <a:rPr lang="ru-RU" sz="1600" dirty="0" smtClean="0"/>
              <a:t>создать </a:t>
            </a:r>
            <a:r>
              <a:rPr lang="ru-RU" sz="1600" dirty="0"/>
              <a:t>файл </a:t>
            </a:r>
            <a:r>
              <a:rPr lang="ru-RU" sz="1600" b="1" dirty="0" err="1"/>
              <a:t>recovery.conf</a:t>
            </a:r>
            <a:r>
              <a:rPr lang="ru-RU" sz="1600" dirty="0"/>
              <a:t>, </a:t>
            </a:r>
            <a:r>
              <a:rPr lang="ru-RU" sz="1600" dirty="0" smtClean="0"/>
              <a:t>указать </a:t>
            </a:r>
            <a:r>
              <a:rPr lang="ru-RU" sz="1600" dirty="0"/>
              <a:t>там </a:t>
            </a:r>
            <a:r>
              <a:rPr lang="ru-RU" sz="1600" b="1" dirty="0" err="1"/>
              <a:t>standby_mode</a:t>
            </a:r>
            <a:r>
              <a:rPr lang="ru-RU" sz="1600" b="1" dirty="0"/>
              <a:t> = </a:t>
            </a:r>
            <a:r>
              <a:rPr lang="ru-RU" sz="1600" b="1" dirty="0" err="1" smtClean="0"/>
              <a:t>on</a:t>
            </a:r>
            <a:r>
              <a:rPr lang="ru-RU" sz="1600" dirty="0" smtClean="0"/>
              <a:t>;</a:t>
            </a:r>
          </a:p>
          <a:p>
            <a:pPr marL="285750" indent="-285750">
              <a:buFont typeface="Arial" panose="020B0604020202020204" pitchFamily="34" charset="0"/>
              <a:buChar char="•"/>
            </a:pPr>
            <a:r>
              <a:rPr lang="ru-RU" sz="1600" dirty="0" smtClean="0"/>
              <a:t>начиная с 12 версии создать пустой файл </a:t>
            </a:r>
            <a:r>
              <a:rPr lang="ru-RU" sz="1600" b="1" dirty="0" err="1" smtClean="0"/>
              <a:t>standby.signal</a:t>
            </a:r>
            <a:r>
              <a:rPr lang="ru-RU" sz="1600" dirty="0"/>
              <a:t>.</a:t>
            </a:r>
            <a:endParaRPr lang="ru-RU" sz="1600" dirty="0" smtClean="0"/>
          </a:p>
          <a:p>
            <a:r>
              <a:rPr lang="ru-RU" sz="1600" dirty="0" smtClean="0"/>
              <a:t> Запустить </a:t>
            </a:r>
            <a:r>
              <a:rPr lang="ru-RU" sz="1600" dirty="0" err="1" smtClean="0"/>
              <a:t>PostgreSQL</a:t>
            </a:r>
            <a:r>
              <a:rPr lang="ru-RU" sz="1600" dirty="0" smtClean="0"/>
              <a:t> </a:t>
            </a:r>
            <a:r>
              <a:rPr lang="ru-RU" sz="1600" dirty="0"/>
              <a:t>на реплике, после чего начнётся процесс репликации. Сервер начнёт процесс восстановления из потока </a:t>
            </a:r>
            <a:r>
              <a:rPr lang="ru-RU" sz="1600" dirty="0" err="1"/>
              <a:t>wal</a:t>
            </a:r>
            <a:r>
              <a:rPr lang="ru-RU" sz="1600" dirty="0"/>
              <a:t> записей.</a:t>
            </a:r>
          </a:p>
          <a:p>
            <a:r>
              <a:rPr lang="ru-RU" sz="1600" dirty="0" smtClean="0"/>
              <a:t> Сервер </a:t>
            </a:r>
            <a:r>
              <a:rPr lang="ru-RU" sz="1600" dirty="0"/>
              <a:t>репликации может принимать запросы, но только на чтение. Этот сервер не генерирует </a:t>
            </a:r>
            <a:r>
              <a:rPr lang="ru-RU" sz="1600" dirty="0" err="1"/>
              <a:t>wal</a:t>
            </a:r>
            <a:r>
              <a:rPr lang="ru-RU" sz="1600" dirty="0"/>
              <a:t> записи, а продолжает их получать из потока по протоколу репликации с основного сервера.</a:t>
            </a:r>
          </a:p>
          <a:p>
            <a:r>
              <a:rPr lang="ru-RU" sz="1600" dirty="0" smtClean="0"/>
              <a:t> Журнальные </a:t>
            </a:r>
            <a:r>
              <a:rPr lang="ru-RU" sz="1600" dirty="0"/>
              <a:t>записи можно передавать по протоколу репликации или можно использовать архив WAL. Но обычно применяют первое.</a:t>
            </a:r>
          </a:p>
          <a:p>
            <a:r>
              <a:rPr lang="ru-RU" sz="1600" dirty="0" smtClean="0"/>
              <a:t> На </a:t>
            </a:r>
            <a:r>
              <a:rPr lang="ru-RU" sz="1600" dirty="0"/>
              <a:t>главном сервере появляется процесс </a:t>
            </a:r>
            <a:r>
              <a:rPr lang="ru-RU" sz="1600" b="1" dirty="0" err="1"/>
              <a:t>wal</a:t>
            </a:r>
            <a:r>
              <a:rPr lang="ru-RU" sz="1600" b="1" dirty="0"/>
              <a:t> </a:t>
            </a:r>
            <a:r>
              <a:rPr lang="ru-RU" sz="1600" b="1" dirty="0" err="1"/>
              <a:t>sender</a:t>
            </a:r>
            <a:r>
              <a:rPr lang="ru-RU" sz="1600" dirty="0"/>
              <a:t>, который передаёт </a:t>
            </a:r>
            <a:r>
              <a:rPr lang="ru-RU" sz="1600" dirty="0" err="1"/>
              <a:t>wal</a:t>
            </a:r>
            <a:r>
              <a:rPr lang="ru-RU" sz="1600" dirty="0"/>
              <a:t> записи. На сервере репликации появляется </a:t>
            </a:r>
            <a:r>
              <a:rPr lang="ru-RU" sz="1600" b="1" dirty="0" err="1"/>
              <a:t>wal</a:t>
            </a:r>
            <a:r>
              <a:rPr lang="ru-RU" sz="1600" b="1" dirty="0"/>
              <a:t> </a:t>
            </a:r>
            <a:r>
              <a:rPr lang="ru-RU" sz="1600" b="1" dirty="0" err="1"/>
              <a:t>receiver</a:t>
            </a:r>
            <a:r>
              <a:rPr lang="ru-RU" sz="1600" dirty="0"/>
              <a:t>, который принимает эти записи</a:t>
            </a:r>
            <a:r>
              <a:rPr lang="ru-RU" sz="1600" dirty="0" smtClean="0"/>
              <a:t>.</a:t>
            </a:r>
            <a:endParaRPr lang="ru-RU" sz="1600" dirty="0"/>
          </a:p>
        </p:txBody>
      </p:sp>
    </p:spTree>
    <p:extLst>
      <p:ext uri="{BB962C8B-B14F-4D97-AF65-F5344CB8AC3E}">
        <p14:creationId xmlns:p14="http://schemas.microsoft.com/office/powerpoint/2010/main" val="137007179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467544" y="476250"/>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PostgreSQL</a:t>
            </a:r>
            <a:endParaRPr lang="ru-RU" altLang="ru-RU" sz="4000" dirty="0" smtClean="0">
              <a:latin typeface="Times New Roman" pitchFamily="18" charset="0"/>
              <a:cs typeface="Times New Roman" pitchFamily="18" charset="0"/>
            </a:endParaRPr>
          </a:p>
        </p:txBody>
      </p:sp>
      <p:sp>
        <p:nvSpPr>
          <p:cNvPr id="44035" name="Text Box 3"/>
          <p:cNvSpPr txBox="1">
            <a:spLocks noChangeArrowheads="1"/>
          </p:cNvSpPr>
          <p:nvPr/>
        </p:nvSpPr>
        <p:spPr bwMode="auto">
          <a:xfrm>
            <a:off x="323528" y="1124744"/>
            <a:ext cx="8641084" cy="5687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None/>
            </a:pPr>
            <a:r>
              <a:rPr lang="ru-RU" sz="1800" b="1" dirty="0" smtClean="0"/>
              <a:t>Логическая репликация</a:t>
            </a:r>
            <a:r>
              <a:rPr lang="en-US" sz="1800" b="1" dirty="0" smtClean="0"/>
              <a:t> </a:t>
            </a:r>
            <a:r>
              <a:rPr lang="ru-RU" sz="1800" dirty="0" smtClean="0"/>
              <a:t>(начиная с версии </a:t>
            </a:r>
            <a:r>
              <a:rPr lang="en-GB" sz="1800" dirty="0"/>
              <a:t>PostgreSQL </a:t>
            </a:r>
            <a:r>
              <a:rPr lang="en-GB" sz="1800" dirty="0" smtClean="0"/>
              <a:t>10</a:t>
            </a:r>
            <a:r>
              <a:rPr lang="ru-RU" sz="1800" dirty="0" smtClean="0"/>
              <a:t>)</a:t>
            </a:r>
          </a:p>
          <a:p>
            <a:pPr>
              <a:buNone/>
            </a:pPr>
            <a:r>
              <a:rPr lang="ru-RU" sz="1800" dirty="0" smtClean="0"/>
              <a:t>Передаются WAL-записи</a:t>
            </a:r>
            <a:r>
              <a:rPr lang="ru-RU" sz="1800" dirty="0"/>
              <a:t>, но для работы логической репликации нужно изменить формат этих </a:t>
            </a:r>
            <a:r>
              <a:rPr lang="ru-RU" sz="1800" dirty="0" smtClean="0"/>
              <a:t>записей и поменять </a:t>
            </a:r>
            <a:r>
              <a:rPr lang="ru-RU" sz="1800" dirty="0"/>
              <a:t>параметр кластера </a:t>
            </a:r>
            <a:endParaRPr lang="ru-RU" sz="1800" dirty="0" smtClean="0"/>
          </a:p>
          <a:p>
            <a:pPr>
              <a:buNone/>
            </a:pPr>
            <a:r>
              <a:rPr lang="ru-RU" sz="1800" b="1" dirty="0" err="1" smtClean="0"/>
              <a:t>wal_level</a:t>
            </a:r>
            <a:r>
              <a:rPr lang="ru-RU" sz="1800" b="1" dirty="0" smtClean="0"/>
              <a:t> </a:t>
            </a:r>
            <a:r>
              <a:rPr lang="ru-RU" sz="1800" b="1" dirty="0"/>
              <a:t>= </a:t>
            </a:r>
            <a:r>
              <a:rPr lang="ru-RU" sz="1800" b="1" dirty="0" err="1"/>
              <a:t>logical</a:t>
            </a:r>
            <a:r>
              <a:rPr lang="ru-RU" sz="1800" dirty="0"/>
              <a:t>.</a:t>
            </a:r>
          </a:p>
          <a:p>
            <a:r>
              <a:rPr lang="ru-RU" sz="1800" b="1" dirty="0" smtClean="0"/>
              <a:t> Поставщик</a:t>
            </a:r>
            <a:r>
              <a:rPr lang="ru-RU" sz="1800" dirty="0"/>
              <a:t> — передаёт</a:t>
            </a:r>
            <a:r>
              <a:rPr lang="ru-RU" sz="1800" b="1" dirty="0"/>
              <a:t> логические </a:t>
            </a:r>
            <a:r>
              <a:rPr lang="ru-RU" sz="1800" b="1" dirty="0" err="1"/>
              <a:t>wal</a:t>
            </a:r>
            <a:r>
              <a:rPr lang="ru-RU" sz="1800" b="1" dirty="0"/>
              <a:t> </a:t>
            </a:r>
            <a:r>
              <a:rPr lang="ru-RU" sz="1800" b="1" dirty="0" smtClean="0"/>
              <a:t>записи</a:t>
            </a:r>
            <a:r>
              <a:rPr lang="ru-RU" sz="1800" dirty="0" smtClean="0"/>
              <a:t> (только </a:t>
            </a:r>
            <a:r>
              <a:rPr lang="ru-RU" sz="1800" b="1" dirty="0" smtClean="0"/>
              <a:t>INSERT</a:t>
            </a:r>
            <a:r>
              <a:rPr lang="ru-RU" sz="1800" dirty="0" smtClean="0"/>
              <a:t>, </a:t>
            </a:r>
            <a:r>
              <a:rPr lang="ru-RU" sz="1800" b="1" dirty="0" smtClean="0"/>
              <a:t>UPDATE</a:t>
            </a:r>
            <a:r>
              <a:rPr lang="ru-RU" sz="1800" dirty="0" smtClean="0"/>
              <a:t>, </a:t>
            </a:r>
            <a:r>
              <a:rPr lang="ru-RU" sz="1800" b="1" dirty="0" smtClean="0"/>
              <a:t>DELETE </a:t>
            </a:r>
            <a:r>
              <a:rPr lang="ru-RU" sz="1800" dirty="0" smtClean="0"/>
              <a:t>и </a:t>
            </a:r>
            <a:r>
              <a:rPr lang="ru-RU" sz="1800" b="1" dirty="0" smtClean="0"/>
              <a:t>TRANSCATE)</a:t>
            </a:r>
            <a:r>
              <a:rPr lang="ru-RU" sz="1800" dirty="0" smtClean="0"/>
              <a:t>. </a:t>
            </a:r>
            <a:r>
              <a:rPr lang="ru-RU" sz="1800" dirty="0"/>
              <a:t>То есть </a:t>
            </a:r>
            <a:r>
              <a:rPr lang="ru-RU" sz="1800" b="1" dirty="0"/>
              <a:t>CREATE </a:t>
            </a:r>
            <a:r>
              <a:rPr lang="ru-RU" sz="1800" dirty="0"/>
              <a:t>не передаётся, поэтому нужна начальная физическая синхронизация. </a:t>
            </a:r>
            <a:r>
              <a:rPr lang="ru-RU" sz="1800" dirty="0" smtClean="0"/>
              <a:t>Можно </a:t>
            </a:r>
            <a:r>
              <a:rPr lang="ru-RU" sz="1800" dirty="0"/>
              <a:t>ограничить публикацию некоторыми командами, например передавать только </a:t>
            </a:r>
            <a:r>
              <a:rPr lang="ru-RU" sz="1800" b="1" dirty="0"/>
              <a:t>INSERT</a:t>
            </a:r>
            <a:r>
              <a:rPr lang="ru-RU" sz="1800" dirty="0"/>
              <a:t>, а </a:t>
            </a:r>
            <a:r>
              <a:rPr lang="ru-RU" sz="1800" b="1" dirty="0"/>
              <a:t>UPDATE</a:t>
            </a:r>
            <a:r>
              <a:rPr lang="ru-RU" sz="1800" dirty="0"/>
              <a:t> не </a:t>
            </a:r>
            <a:r>
              <a:rPr lang="ru-RU" sz="1800" dirty="0" smtClean="0"/>
              <a:t>передавать. При </a:t>
            </a:r>
            <a:r>
              <a:rPr lang="ru-RU" sz="1800" dirty="0"/>
              <a:t>такой репликации всегда используется </a:t>
            </a:r>
            <a:r>
              <a:rPr lang="ru-RU" sz="1800" b="1" dirty="0"/>
              <a:t>слот логической </a:t>
            </a:r>
            <a:r>
              <a:rPr lang="ru-RU" sz="1800" b="1" dirty="0" smtClean="0"/>
              <a:t>репликации</a:t>
            </a:r>
            <a:r>
              <a:rPr lang="ru-RU" sz="1800" dirty="0" smtClean="0"/>
              <a:t>, определяющий, </a:t>
            </a:r>
            <a:r>
              <a:rPr lang="ru-RU" sz="1800" dirty="0"/>
              <a:t>какие записи уже были переданы, а какие нет.</a:t>
            </a:r>
          </a:p>
          <a:p>
            <a:r>
              <a:rPr lang="ru-RU" sz="1800" b="1" dirty="0" smtClean="0"/>
              <a:t> Подписчик</a:t>
            </a:r>
            <a:r>
              <a:rPr lang="ru-RU" sz="1800" dirty="0"/>
              <a:t> — получает </a:t>
            </a:r>
            <a:r>
              <a:rPr lang="ru-RU" sz="1800" dirty="0"/>
              <a:t>WAL-записи </a:t>
            </a:r>
            <a:r>
              <a:rPr lang="ru-RU" sz="1800" dirty="0" smtClean="0"/>
              <a:t>и </a:t>
            </a:r>
            <a:r>
              <a:rPr lang="ru-RU" sz="1800" dirty="0"/>
              <a:t>применяет изменения без разбора, трансформаций и планирования.</a:t>
            </a:r>
          </a:p>
          <a:p>
            <a:r>
              <a:rPr lang="ru-RU" sz="1800" dirty="0" smtClean="0"/>
              <a:t> Подписчик </a:t>
            </a:r>
            <a:r>
              <a:rPr lang="ru-RU" sz="1800" dirty="0"/>
              <a:t>и поставщик это равноценные сервера, они оба доступны на чтение и запись для клиентов. Поэтому могут возникать конфликты. Например на поставщике выполняется INSERT, а на подписчике уже такая строка есть. Подобные конфликты решаются пока только в ручном режиме.</a:t>
            </a:r>
          </a:p>
          <a:p>
            <a:r>
              <a:rPr lang="ru-RU" sz="1800" dirty="0" smtClean="0"/>
              <a:t> На </a:t>
            </a:r>
            <a:r>
              <a:rPr lang="ru-RU" sz="1800" dirty="0"/>
              <a:t>поставщике работает </a:t>
            </a:r>
            <a:r>
              <a:rPr lang="ru-RU" sz="1800" dirty="0" smtClean="0"/>
              <a:t>процесс</a:t>
            </a:r>
            <a:r>
              <a:rPr lang="ru-RU" sz="1800" dirty="0"/>
              <a:t> </a:t>
            </a:r>
            <a:r>
              <a:rPr lang="ru-RU" sz="1800" b="1" dirty="0" err="1"/>
              <a:t>wal</a:t>
            </a:r>
            <a:r>
              <a:rPr lang="ru-RU" sz="1800" b="1" dirty="0"/>
              <a:t> </a:t>
            </a:r>
            <a:r>
              <a:rPr lang="ru-RU" sz="1800" b="1" dirty="0" err="1"/>
              <a:t>sender</a:t>
            </a:r>
            <a:r>
              <a:rPr lang="ru-RU" sz="1800" dirty="0"/>
              <a:t>, а на подписчике </a:t>
            </a:r>
            <a:r>
              <a:rPr lang="ru-RU" sz="1800" b="1" dirty="0" err="1"/>
              <a:t>logical</a:t>
            </a:r>
            <a:r>
              <a:rPr lang="ru-RU" sz="1800" b="1" dirty="0"/>
              <a:t> </a:t>
            </a:r>
            <a:r>
              <a:rPr lang="ru-RU" sz="1800" b="1" dirty="0" err="1"/>
              <a:t>replication</a:t>
            </a:r>
            <a:r>
              <a:rPr lang="ru-RU" sz="1800" b="1" dirty="0"/>
              <a:t> </a:t>
            </a:r>
            <a:r>
              <a:rPr lang="ru-RU" sz="1800" b="1" dirty="0" err="1"/>
              <a:t>worker</a:t>
            </a:r>
            <a:r>
              <a:rPr lang="ru-RU" sz="1800" dirty="0"/>
              <a:t> который получает логические </a:t>
            </a:r>
            <a:r>
              <a:rPr lang="ru-RU" sz="1800" dirty="0"/>
              <a:t>WAL-записи </a:t>
            </a:r>
            <a:r>
              <a:rPr lang="ru-RU" sz="1800" dirty="0" smtClean="0"/>
              <a:t>и </a:t>
            </a:r>
            <a:r>
              <a:rPr lang="ru-RU" sz="1800" dirty="0"/>
              <a:t>применяет их от имени </a:t>
            </a:r>
            <a:r>
              <a:rPr lang="ru-RU" sz="1800" dirty="0" err="1"/>
              <a:t>суперпользователя</a:t>
            </a:r>
            <a:r>
              <a:rPr lang="ru-RU" sz="1800" dirty="0"/>
              <a:t>.</a:t>
            </a:r>
          </a:p>
        </p:txBody>
      </p:sp>
    </p:spTree>
    <p:extLst>
      <p:ext uri="{BB962C8B-B14F-4D97-AF65-F5344CB8AC3E}">
        <p14:creationId xmlns:p14="http://schemas.microsoft.com/office/powerpoint/2010/main" val="64865367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467544" y="476250"/>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PostgreSQL</a:t>
            </a:r>
            <a:endParaRPr lang="ru-RU" altLang="ru-RU" sz="4000" dirty="0" smtClean="0">
              <a:latin typeface="Times New Roman" pitchFamily="18" charset="0"/>
              <a:cs typeface="Times New Roman" pitchFamily="18" charset="0"/>
            </a:endParaRPr>
          </a:p>
        </p:txBody>
      </p:sp>
      <p:sp>
        <p:nvSpPr>
          <p:cNvPr id="44035" name="Text Box 3"/>
          <p:cNvSpPr txBox="1">
            <a:spLocks noChangeArrowheads="1"/>
          </p:cNvSpPr>
          <p:nvPr/>
        </p:nvSpPr>
        <p:spPr bwMode="auto">
          <a:xfrm>
            <a:off x="323528" y="1242040"/>
            <a:ext cx="8641084"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None/>
            </a:pPr>
            <a:r>
              <a:rPr lang="ru-RU" sz="1800" b="1" dirty="0" smtClean="0"/>
              <a:t>Сценарии использования:</a:t>
            </a:r>
          </a:p>
          <a:p>
            <a:pPr>
              <a:buNone/>
            </a:pPr>
            <a:endParaRPr lang="ru-RU" sz="1400" b="1" dirty="0" smtClean="0"/>
          </a:p>
          <a:p>
            <a:pPr marL="285750" indent="-285750">
              <a:buFont typeface="Wingdings" panose="05000000000000000000" pitchFamily="2" charset="2"/>
              <a:buChar char="Ø"/>
            </a:pPr>
            <a:r>
              <a:rPr lang="ru-RU" sz="1800" b="1" dirty="0" smtClean="0"/>
              <a:t>физической</a:t>
            </a:r>
            <a:r>
              <a:rPr lang="ru-RU" sz="1800" dirty="0" smtClean="0"/>
              <a:t> репликации:</a:t>
            </a:r>
            <a:endParaRPr lang="ru-RU" sz="1800" dirty="0"/>
          </a:p>
          <a:p>
            <a:r>
              <a:rPr lang="ru-RU" sz="1800" b="1" dirty="0" smtClean="0"/>
              <a:t> </a:t>
            </a:r>
            <a:r>
              <a:rPr lang="ru-RU" sz="1800" dirty="0" smtClean="0"/>
              <a:t>полная репликация</a:t>
            </a:r>
            <a:r>
              <a:rPr lang="ru-RU" sz="1800" dirty="0"/>
              <a:t> — для создания резервного сервера;</a:t>
            </a:r>
          </a:p>
          <a:p>
            <a:r>
              <a:rPr lang="ru-RU" sz="1800" b="1" dirty="0" smtClean="0"/>
              <a:t> </a:t>
            </a:r>
            <a:r>
              <a:rPr lang="ru-RU" sz="1800" dirty="0" smtClean="0"/>
              <a:t>каскадная </a:t>
            </a:r>
            <a:r>
              <a:rPr lang="ru-RU" sz="1800" dirty="0"/>
              <a:t>репликация — к основному серверу подключаем реплику, а к этой </a:t>
            </a:r>
            <a:r>
              <a:rPr lang="ru-RU" sz="1800" dirty="0" smtClean="0"/>
              <a:t>реплике </a:t>
            </a:r>
            <a:r>
              <a:rPr lang="ru-RU" sz="1800" dirty="0"/>
              <a:t>еще одну реплику;</a:t>
            </a:r>
          </a:p>
          <a:p>
            <a:r>
              <a:rPr lang="ru-RU" sz="1800" b="1" dirty="0" smtClean="0"/>
              <a:t> </a:t>
            </a:r>
            <a:r>
              <a:rPr lang="ru-RU" sz="1800" dirty="0" smtClean="0"/>
              <a:t>отложенная </a:t>
            </a:r>
            <a:r>
              <a:rPr lang="ru-RU" sz="1800" dirty="0"/>
              <a:t>репликация — в </a:t>
            </a:r>
            <a:r>
              <a:rPr lang="ru-RU" sz="1800" dirty="0" err="1"/>
              <a:t>recovery.conf</a:t>
            </a:r>
            <a:r>
              <a:rPr lang="ru-RU" sz="1800" dirty="0"/>
              <a:t> специальным параметром можно указать задержку </a:t>
            </a:r>
            <a:r>
              <a:rPr lang="ru-RU" sz="1800" dirty="0" smtClean="0"/>
              <a:t>воспроизведения (чтобы </a:t>
            </a:r>
            <a:r>
              <a:rPr lang="ru-RU" sz="1800" dirty="0"/>
              <a:t>реплика всегда отставала от основного сервера, например, на </a:t>
            </a:r>
            <a:r>
              <a:rPr lang="ru-RU" sz="1800" dirty="0" smtClean="0"/>
              <a:t>час).</a:t>
            </a:r>
          </a:p>
          <a:p>
            <a:endParaRPr lang="ru-RU" sz="1400" dirty="0"/>
          </a:p>
          <a:p>
            <a:pPr marL="285750" indent="-285750">
              <a:buFont typeface="Wingdings" panose="05000000000000000000" pitchFamily="2" charset="2"/>
              <a:buChar char="Ø"/>
            </a:pPr>
            <a:r>
              <a:rPr lang="ru-RU" sz="1800" b="1" dirty="0" smtClean="0"/>
              <a:t>логической</a:t>
            </a:r>
            <a:r>
              <a:rPr lang="ru-RU" sz="1800" dirty="0" smtClean="0"/>
              <a:t> репликации:</a:t>
            </a:r>
            <a:endParaRPr lang="ru-RU" sz="1800" dirty="0"/>
          </a:p>
          <a:p>
            <a:r>
              <a:rPr lang="ru-RU" sz="1800" b="1" dirty="0" smtClean="0"/>
              <a:t> </a:t>
            </a:r>
            <a:r>
              <a:rPr lang="ru-RU" sz="1800" dirty="0" smtClean="0"/>
              <a:t>консолидация данных</a:t>
            </a:r>
            <a:r>
              <a:rPr lang="ru-RU" sz="1800" dirty="0"/>
              <a:t> на центральном </a:t>
            </a:r>
            <a:r>
              <a:rPr lang="ru-RU" sz="1800" dirty="0" smtClean="0"/>
              <a:t>кластере (например, </a:t>
            </a:r>
            <a:r>
              <a:rPr lang="ru-RU" sz="1800" dirty="0"/>
              <a:t>в каждом филиале есть сервер баз данных и данные со всех этих серверов собираются на каком-нибудь центральном </a:t>
            </a:r>
            <a:r>
              <a:rPr lang="ru-RU" sz="1800" dirty="0" smtClean="0"/>
              <a:t>сервере).</a:t>
            </a:r>
            <a:endParaRPr lang="ru-RU" sz="1800" dirty="0"/>
          </a:p>
          <a:p>
            <a:r>
              <a:rPr lang="ru-RU" sz="1800" b="1" dirty="0" smtClean="0"/>
              <a:t> </a:t>
            </a:r>
            <a:r>
              <a:rPr lang="ru-RU" sz="1800" dirty="0" smtClean="0"/>
              <a:t>распространение данных</a:t>
            </a:r>
            <a:r>
              <a:rPr lang="ru-RU" sz="1800" dirty="0"/>
              <a:t> с центрального </a:t>
            </a:r>
            <a:r>
              <a:rPr lang="ru-RU" sz="1800" dirty="0" smtClean="0"/>
              <a:t>кластера (выборочная репликация с основной копией);</a:t>
            </a:r>
            <a:endParaRPr lang="ru-RU" sz="1800" dirty="0"/>
          </a:p>
          <a:p>
            <a:r>
              <a:rPr lang="ru-RU" sz="1800" dirty="0"/>
              <a:t> </a:t>
            </a:r>
            <a:r>
              <a:rPr lang="ru-RU" sz="1800" dirty="0" smtClean="0"/>
              <a:t>репликация без основной копии.</a:t>
            </a:r>
            <a:endParaRPr lang="ru-RU" sz="1800" dirty="0"/>
          </a:p>
        </p:txBody>
      </p:sp>
    </p:spTree>
    <p:extLst>
      <p:ext uri="{BB962C8B-B14F-4D97-AF65-F5344CB8AC3E}">
        <p14:creationId xmlns:p14="http://schemas.microsoft.com/office/powerpoint/2010/main" val="143595147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467544" y="476250"/>
            <a:ext cx="8208962" cy="715963"/>
          </a:xfrm>
        </p:spPr>
        <p:txBody>
          <a:bodyPr anchor="b"/>
          <a:lstStyle/>
          <a:p>
            <a:pPr algn="ctr" eaLnBrk="1" hangingPunct="1"/>
            <a:r>
              <a:rPr lang="ru-RU" altLang="ru-RU" sz="4000" dirty="0" smtClean="0">
                <a:latin typeface="Times New Roman" pitchFamily="18" charset="0"/>
                <a:cs typeface="Times New Roman" pitchFamily="18" charset="0"/>
              </a:rPr>
              <a:t>Репликация в СУБД </a:t>
            </a:r>
            <a:r>
              <a:rPr lang="en-US" altLang="ru-RU" sz="4000" dirty="0" smtClean="0">
                <a:latin typeface="Times New Roman" pitchFamily="18" charset="0"/>
                <a:cs typeface="Times New Roman" pitchFamily="18" charset="0"/>
              </a:rPr>
              <a:t>PostgreSQL</a:t>
            </a:r>
            <a:endParaRPr lang="ru-RU" altLang="ru-RU" sz="4000" dirty="0" smtClean="0">
              <a:latin typeface="Times New Roman" pitchFamily="18" charset="0"/>
              <a:cs typeface="Times New Roman" pitchFamily="18" charset="0"/>
            </a:endParaRPr>
          </a:p>
        </p:txBody>
      </p:sp>
      <p:sp>
        <p:nvSpPr>
          <p:cNvPr id="44035" name="Text Box 3"/>
          <p:cNvSpPr txBox="1">
            <a:spLocks noChangeArrowheads="1"/>
          </p:cNvSpPr>
          <p:nvPr/>
        </p:nvSpPr>
        <p:spPr bwMode="auto">
          <a:xfrm>
            <a:off x="179388" y="1380832"/>
            <a:ext cx="8893175"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dirty="0" smtClean="0"/>
              <a:t>Более подробно репликация </a:t>
            </a:r>
            <a:r>
              <a:rPr lang="ru-RU" altLang="ru-RU" sz="1800" dirty="0"/>
              <a:t>в </a:t>
            </a:r>
            <a:r>
              <a:rPr lang="ru-RU" altLang="ru-RU" sz="1800" dirty="0" err="1" smtClean="0"/>
              <a:t>Postgre</a:t>
            </a:r>
            <a:r>
              <a:rPr lang="en-US" altLang="ru-RU" sz="1800" dirty="0" smtClean="0"/>
              <a:t>SQL</a:t>
            </a:r>
            <a:r>
              <a:rPr lang="ru-RU" altLang="ru-RU" sz="1800" dirty="0" smtClean="0"/>
              <a:t> описана в следующих источниках:</a:t>
            </a:r>
          </a:p>
          <a:p>
            <a:pPr eaLnBrk="1" hangingPunct="1">
              <a:spcBef>
                <a:spcPct val="0"/>
              </a:spcBef>
              <a:buClrTx/>
              <a:buSzTx/>
              <a:buFontTx/>
              <a:buNone/>
            </a:pPr>
            <a:endParaRPr lang="ru-RU" altLang="ru-RU" sz="1800" dirty="0"/>
          </a:p>
          <a:p>
            <a:pPr marL="342900" indent="-342900" eaLnBrk="1" hangingPunct="1">
              <a:spcBef>
                <a:spcPct val="0"/>
              </a:spcBef>
              <a:spcAft>
                <a:spcPts val="600"/>
              </a:spcAft>
              <a:buClrTx/>
              <a:buSzTx/>
              <a:buFontTx/>
              <a:buAutoNum type="arabicPeriod"/>
            </a:pPr>
            <a:r>
              <a:rPr lang="ru-RU" altLang="ru-RU" sz="1800" dirty="0" smtClean="0"/>
              <a:t>Документация </a:t>
            </a:r>
            <a:r>
              <a:rPr lang="ru-RU" altLang="ru-RU" sz="1800" dirty="0" err="1"/>
              <a:t>Postgre</a:t>
            </a:r>
            <a:r>
              <a:rPr lang="en-US" altLang="ru-RU" sz="1800" dirty="0"/>
              <a:t>SQL</a:t>
            </a:r>
            <a:r>
              <a:rPr lang="ru-RU" altLang="ru-RU" sz="1800" dirty="0" smtClean="0"/>
              <a:t>, раздел 20.6. "Репликация"</a:t>
            </a:r>
            <a:r>
              <a:rPr lang="en-US" altLang="ru-RU" sz="1800" dirty="0" smtClean="0"/>
              <a:t>.</a:t>
            </a:r>
            <a:r>
              <a:rPr lang="ru-RU" altLang="ru-RU" sz="1800" dirty="0" smtClean="0"/>
              <a:t> </a:t>
            </a:r>
            <a:r>
              <a:rPr lang="ru-RU" altLang="ru-RU" sz="1800" dirty="0" smtClean="0">
                <a:hlinkClick r:id="rId2"/>
              </a:rPr>
              <a:t>https</a:t>
            </a:r>
            <a:r>
              <a:rPr lang="ru-RU" altLang="ru-RU" sz="1800" dirty="0">
                <a:hlinkClick r:id="rId2"/>
              </a:rPr>
              <a:t>://</a:t>
            </a:r>
            <a:r>
              <a:rPr lang="ru-RU" altLang="ru-RU" sz="1800" dirty="0" smtClean="0">
                <a:hlinkClick r:id="rId2"/>
              </a:rPr>
              <a:t>www.postgresql.org/docs/current/runtime-config-replication.html</a:t>
            </a:r>
            <a:endParaRPr lang="ru-RU" altLang="ru-RU" sz="1800" dirty="0"/>
          </a:p>
          <a:p>
            <a:pPr marL="342900" indent="-342900" eaLnBrk="1" hangingPunct="1">
              <a:spcBef>
                <a:spcPct val="0"/>
              </a:spcBef>
              <a:spcAft>
                <a:spcPts val="600"/>
              </a:spcAft>
              <a:buClrTx/>
              <a:buSzTx/>
              <a:buFontTx/>
              <a:buAutoNum type="arabicPeriod"/>
            </a:pPr>
            <a:r>
              <a:rPr lang="ru-RU" altLang="ru-RU" sz="1800" dirty="0" smtClean="0"/>
              <a:t>Андрей Бирюков. </a:t>
            </a:r>
            <a:r>
              <a:rPr lang="ru-RU" sz="1800" dirty="0"/>
              <a:t>Репликации в </a:t>
            </a:r>
            <a:r>
              <a:rPr lang="ru-RU" sz="1800" dirty="0" err="1" smtClean="0"/>
              <a:t>PostgreSQL</a:t>
            </a:r>
            <a:r>
              <a:rPr lang="ru-RU" sz="1800" dirty="0" smtClean="0"/>
              <a:t>. Блог компании </a:t>
            </a:r>
            <a:r>
              <a:rPr lang="en-US" sz="1800" dirty="0" smtClean="0"/>
              <a:t>OTUS. </a:t>
            </a:r>
            <a:r>
              <a:rPr lang="ru-RU" altLang="ru-RU" sz="1800" dirty="0" smtClean="0">
                <a:hlinkClick r:id="rId3"/>
              </a:rPr>
              <a:t>https</a:t>
            </a:r>
            <a:r>
              <a:rPr lang="ru-RU" altLang="ru-RU" sz="1800" dirty="0">
                <a:hlinkClick r:id="rId3"/>
              </a:rPr>
              <a:t>://</a:t>
            </a:r>
            <a:r>
              <a:rPr lang="ru-RU" altLang="ru-RU" sz="1800" dirty="0" smtClean="0">
                <a:hlinkClick r:id="rId3"/>
              </a:rPr>
              <a:t>habr.com/ru/companies/otus/articles/710956/</a:t>
            </a:r>
            <a:endParaRPr lang="en-US" altLang="ru-RU" sz="1800" dirty="0" smtClean="0"/>
          </a:p>
          <a:p>
            <a:pPr marL="342900" indent="-342900" eaLnBrk="1" hangingPunct="1">
              <a:spcBef>
                <a:spcPct val="0"/>
              </a:spcBef>
              <a:spcAft>
                <a:spcPts val="600"/>
              </a:spcAft>
              <a:buClrTx/>
              <a:buSzTx/>
              <a:buFontTx/>
              <a:buAutoNum type="arabicPeriod"/>
            </a:pPr>
            <a:r>
              <a:rPr lang="ru-RU" altLang="ru-RU" sz="1800" dirty="0" err="1"/>
              <a:t>Sysadminium</a:t>
            </a:r>
            <a:r>
              <a:rPr lang="ru-RU" altLang="ru-RU" sz="1800" dirty="0"/>
              <a:t>. База знаний системного </a:t>
            </a:r>
            <a:r>
              <a:rPr lang="ru-RU" altLang="ru-RU" sz="1800" dirty="0" smtClean="0"/>
              <a:t>администратора.  </a:t>
            </a:r>
            <a:r>
              <a:rPr lang="ru-RU" altLang="ru-RU" sz="1800" dirty="0">
                <a:hlinkClick r:id="rId4"/>
              </a:rPr>
              <a:t>https://</a:t>
            </a:r>
            <a:r>
              <a:rPr lang="ru-RU" altLang="ru-RU" sz="1800" dirty="0" smtClean="0">
                <a:hlinkClick r:id="rId4"/>
              </a:rPr>
              <a:t>sysadminium.ru/replikaciya_v_postgresql/</a:t>
            </a:r>
            <a:endParaRPr lang="ru-RU" altLang="ru-RU" sz="1800" dirty="0" smtClean="0"/>
          </a:p>
          <a:p>
            <a:pPr marL="342900" indent="-342900" eaLnBrk="1" hangingPunct="1">
              <a:spcBef>
                <a:spcPct val="0"/>
              </a:spcBef>
              <a:spcAft>
                <a:spcPts val="600"/>
              </a:spcAft>
              <a:buClrTx/>
              <a:buSzTx/>
              <a:buFontTx/>
              <a:buAutoNum type="arabicPeriod"/>
            </a:pPr>
            <a:r>
              <a:rPr lang="ru-RU" sz="1800" dirty="0" smtClean="0"/>
              <a:t>Академия </a:t>
            </a:r>
            <a:r>
              <a:rPr lang="en-US" sz="1800" dirty="0" err="1" smtClean="0"/>
              <a:t>Selectel</a:t>
            </a:r>
            <a:r>
              <a:rPr lang="en-US" sz="1800" dirty="0" smtClean="0"/>
              <a:t>. </a:t>
            </a:r>
            <a:r>
              <a:rPr lang="ru-RU" sz="1800" dirty="0" smtClean="0"/>
              <a:t>Как </a:t>
            </a:r>
            <a:r>
              <a:rPr lang="ru-RU" sz="1800" dirty="0"/>
              <a:t>настроить репликацию в </a:t>
            </a:r>
            <a:r>
              <a:rPr lang="ru-RU" sz="1800" dirty="0" err="1" smtClean="0"/>
              <a:t>PostgreSQL</a:t>
            </a:r>
            <a:r>
              <a:rPr lang="ru-RU" sz="1800" dirty="0" smtClean="0"/>
              <a:t>. </a:t>
            </a:r>
            <a:r>
              <a:rPr lang="ru-RU" altLang="ru-RU" sz="1800" dirty="0" smtClean="0">
                <a:hlinkClick r:id="rId5"/>
              </a:rPr>
              <a:t>https</a:t>
            </a:r>
            <a:r>
              <a:rPr lang="ru-RU" altLang="ru-RU" sz="1800" dirty="0">
                <a:hlinkClick r:id="rId5"/>
              </a:rPr>
              <a:t>://selectel.ru/blog/tutorials/how-to-set-up-replication-in-postgresql/?</a:t>
            </a:r>
            <a:r>
              <a:rPr lang="ru-RU" altLang="ru-RU" sz="1800" dirty="0" smtClean="0">
                <a:hlinkClick r:id="rId5"/>
              </a:rPr>
              <a:t>ysclid=loveycd0cl41993043</a:t>
            </a:r>
            <a:endParaRPr lang="ru-RU" altLang="ru-RU" sz="1800" dirty="0" smtClean="0"/>
          </a:p>
          <a:p>
            <a:pPr marL="342900" indent="-342900" eaLnBrk="1" hangingPunct="1">
              <a:spcBef>
                <a:spcPct val="0"/>
              </a:spcBef>
              <a:spcAft>
                <a:spcPts val="600"/>
              </a:spcAft>
              <a:buClrTx/>
              <a:buSzTx/>
              <a:buFontTx/>
              <a:buAutoNum type="arabicPeriod"/>
            </a:pPr>
            <a:r>
              <a:rPr lang="ru-RU" sz="1800" dirty="0"/>
              <a:t>Потоковая репликация в </a:t>
            </a:r>
            <a:r>
              <a:rPr lang="ru-RU" sz="1800" dirty="0" err="1"/>
              <a:t>PostgreSQL</a:t>
            </a:r>
            <a:r>
              <a:rPr lang="ru-RU" sz="1800" dirty="0"/>
              <a:t> – короткое </a:t>
            </a:r>
            <a:r>
              <a:rPr lang="ru-RU" sz="1800" dirty="0" smtClean="0"/>
              <a:t>введение</a:t>
            </a:r>
            <a:r>
              <a:rPr lang="en-US" sz="1800" dirty="0" smtClean="0"/>
              <a:t>. </a:t>
            </a:r>
            <a:r>
              <a:rPr lang="ru-RU" sz="1800" dirty="0" smtClean="0"/>
              <a:t> </a:t>
            </a:r>
            <a:r>
              <a:rPr lang="ru-RU" altLang="ru-RU" sz="1800" dirty="0" smtClean="0">
                <a:hlinkClick r:id="rId6"/>
              </a:rPr>
              <a:t>https</a:t>
            </a:r>
            <a:r>
              <a:rPr lang="ru-RU" altLang="ru-RU" sz="1800" dirty="0">
                <a:hlinkClick r:id="rId6"/>
              </a:rPr>
              <a:t>://prudnitskiy.pro/post/2018-01-05-pgsql-replica</a:t>
            </a:r>
            <a:r>
              <a:rPr lang="ru-RU" altLang="ru-RU" sz="1800" dirty="0" smtClean="0">
                <a:hlinkClick r:id="rId6"/>
              </a:rPr>
              <a:t>/</a:t>
            </a:r>
            <a:r>
              <a:rPr lang="en-US" altLang="ru-RU" sz="1800" dirty="0" smtClean="0"/>
              <a:t> </a:t>
            </a:r>
            <a:endParaRPr lang="ru-RU" altLang="ru-RU" sz="1800" dirty="0"/>
          </a:p>
        </p:txBody>
      </p:sp>
    </p:spTree>
    <p:extLst>
      <p:ext uri="{BB962C8B-B14F-4D97-AF65-F5344CB8AC3E}">
        <p14:creationId xmlns:p14="http://schemas.microsoft.com/office/powerpoint/2010/main" val="150413036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Заголовок 1"/>
          <p:cNvSpPr>
            <a:spLocks noGrp="1"/>
          </p:cNvSpPr>
          <p:nvPr>
            <p:ph type="title"/>
          </p:nvPr>
        </p:nvSpPr>
        <p:spPr>
          <a:xfrm>
            <a:off x="457200" y="457201"/>
            <a:ext cx="8229600" cy="595536"/>
          </a:xfrm>
        </p:spPr>
        <p:txBody>
          <a:bodyPr/>
          <a:lstStyle/>
          <a:p>
            <a:pPr algn="ctr"/>
            <a:r>
              <a:rPr lang="ru-RU" altLang="ru-RU" dirty="0" smtClean="0">
                <a:latin typeface="Times New Roman" pitchFamily="18" charset="0"/>
                <a:cs typeface="Times New Roman" pitchFamily="18" charset="0"/>
              </a:rPr>
              <a:t>Список источников</a:t>
            </a:r>
          </a:p>
        </p:txBody>
      </p:sp>
      <p:sp>
        <p:nvSpPr>
          <p:cNvPr id="61443" name="TextBox 3"/>
          <p:cNvSpPr txBox="1">
            <a:spLocks noChangeArrowheads="1"/>
          </p:cNvSpPr>
          <p:nvPr/>
        </p:nvSpPr>
        <p:spPr bwMode="auto">
          <a:xfrm>
            <a:off x="611188" y="1196752"/>
            <a:ext cx="7921625"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spcBef>
                <a:spcPct val="0"/>
              </a:spcBef>
              <a:buClrTx/>
              <a:buSzTx/>
              <a:buFont typeface="Arial" charset="0"/>
              <a:buAutoNum type="arabicPeriod"/>
            </a:pPr>
            <a:r>
              <a:rPr lang="ru-RU" altLang="ru-RU" sz="1800" dirty="0" smtClean="0">
                <a:latin typeface="Times New Roman" pitchFamily="18" charset="0"/>
                <a:cs typeface="Times New Roman" pitchFamily="18" charset="0"/>
              </a:rPr>
              <a:t>Конференция Олега Бунина. </a:t>
            </a:r>
            <a:r>
              <a:rPr lang="ru-RU" sz="1800" dirty="0">
                <a:latin typeface="Times New Roman" panose="02020603050405020304" pitchFamily="18" charset="0"/>
                <a:cs typeface="Times New Roman" panose="02020603050405020304" pitchFamily="18" charset="0"/>
              </a:rPr>
              <a:t>Как устроена </a:t>
            </a:r>
            <a:r>
              <a:rPr lang="ru-RU" sz="1800" dirty="0" err="1" smtClean="0">
                <a:latin typeface="Times New Roman" panose="02020603050405020304" pitchFamily="18" charset="0"/>
                <a:cs typeface="Times New Roman" panose="02020603050405020304" pitchFamily="18" charset="0"/>
              </a:rPr>
              <a:t>MySQL</a:t>
            </a:r>
            <a:r>
              <a:rPr lang="ru-RU" sz="1800" dirty="0" smtClean="0">
                <a:latin typeface="Times New Roman" panose="02020603050405020304" pitchFamily="18" charset="0"/>
                <a:cs typeface="Times New Roman" panose="02020603050405020304" pitchFamily="18" charset="0"/>
              </a:rPr>
              <a:t>-репликация. </a:t>
            </a:r>
            <a:r>
              <a:rPr lang="ru-RU" altLang="ru-RU" sz="1800" dirty="0">
                <a:latin typeface="Times New Roman" pitchFamily="18" charset="0"/>
                <a:cs typeface="Times New Roman" pitchFamily="18" charset="0"/>
              </a:rPr>
              <a:t>– </a:t>
            </a:r>
            <a:r>
              <a:rPr lang="en-US" altLang="ru-RU" sz="1800" dirty="0">
                <a:latin typeface="Times New Roman" pitchFamily="18" charset="0"/>
                <a:cs typeface="Times New Roman" pitchFamily="18" charset="0"/>
              </a:rPr>
              <a:t>URL:</a:t>
            </a:r>
            <a:r>
              <a:rPr lang="ru-RU" sz="1800" dirty="0" smtClean="0">
                <a:latin typeface="Times New Roman" panose="02020603050405020304" pitchFamily="18" charset="0"/>
                <a:cs typeface="Times New Roman" panose="02020603050405020304" pitchFamily="18" charset="0"/>
              </a:rPr>
              <a:t> </a:t>
            </a:r>
            <a:r>
              <a:rPr lang="en-US" altLang="ru-RU" sz="1800" dirty="0" smtClean="0">
                <a:latin typeface="Times New Roman" pitchFamily="18" charset="0"/>
                <a:cs typeface="Times New Roman" pitchFamily="18" charset="0"/>
                <a:hlinkClick r:id="rId2"/>
              </a:rPr>
              <a:t>https</a:t>
            </a:r>
            <a:r>
              <a:rPr lang="en-US" altLang="ru-RU" sz="1800" dirty="0">
                <a:latin typeface="Times New Roman" pitchFamily="18" charset="0"/>
                <a:cs typeface="Times New Roman" pitchFamily="18" charset="0"/>
                <a:hlinkClick r:id="rId2"/>
              </a:rPr>
              <a:t>://habr.com/ru/company/oleg-bunin/blog/309326</a:t>
            </a:r>
            <a:r>
              <a:rPr lang="en-US" altLang="ru-RU" sz="1800" dirty="0" smtClean="0">
                <a:latin typeface="Times New Roman" pitchFamily="18" charset="0"/>
                <a:cs typeface="Times New Roman" pitchFamily="18" charset="0"/>
                <a:hlinkClick r:id="rId2"/>
              </a:rPr>
              <a:t>/</a:t>
            </a:r>
            <a:r>
              <a:rPr lang="ru-RU" altLang="ru-RU" sz="1800" dirty="0" smtClean="0">
                <a:latin typeface="Times New Roman" pitchFamily="18" charset="0"/>
                <a:cs typeface="Times New Roman" pitchFamily="18" charset="0"/>
              </a:rPr>
              <a:t> </a:t>
            </a:r>
          </a:p>
          <a:p>
            <a:pPr>
              <a:spcBef>
                <a:spcPct val="0"/>
              </a:spcBef>
              <a:buClrTx/>
              <a:buSzTx/>
              <a:buFont typeface="Arial" charset="0"/>
              <a:buAutoNum type="arabicPeriod"/>
            </a:pPr>
            <a:r>
              <a:rPr lang="en-US" altLang="ru-RU" sz="1800" dirty="0" smtClean="0">
                <a:latin typeface="Times New Roman" pitchFamily="18" charset="0"/>
                <a:cs typeface="Times New Roman" pitchFamily="18" charset="0"/>
              </a:rPr>
              <a:t>Maria </a:t>
            </a:r>
            <a:r>
              <a:rPr lang="en-US" altLang="ru-RU" sz="1800" dirty="0">
                <a:latin typeface="Times New Roman" pitchFamily="18" charset="0"/>
                <a:cs typeface="Times New Roman" pitchFamily="18" charset="0"/>
              </a:rPr>
              <a:t>Pratt. Oracle 9i Replication. An Online White Paper, June 2001. – URL:  </a:t>
            </a:r>
            <a:r>
              <a:rPr lang="en-US" altLang="ru-RU" sz="1800" dirty="0">
                <a:latin typeface="Times New Roman" pitchFamily="18" charset="0"/>
                <a:cs typeface="Times New Roman" pitchFamily="18" charset="0"/>
                <a:hlinkClick r:id="rId3"/>
              </a:rPr>
              <a:t>http://</a:t>
            </a:r>
            <a:r>
              <a:rPr lang="en-US" altLang="ru-RU" sz="1800" dirty="0" smtClean="0">
                <a:latin typeface="Times New Roman" pitchFamily="18" charset="0"/>
                <a:cs typeface="Times New Roman" pitchFamily="18" charset="0"/>
                <a:hlinkClick r:id="rId3"/>
              </a:rPr>
              <a:t>www.oracle.com/technetwork/database/features/data-integration/oracle-adv-replication-twp-132415.pdf</a:t>
            </a:r>
            <a:r>
              <a:rPr lang="ru-RU" altLang="ru-RU" sz="1800" dirty="0" smtClean="0">
                <a:latin typeface="Times New Roman" pitchFamily="18" charset="0"/>
                <a:cs typeface="Times New Roman" pitchFamily="18" charset="0"/>
              </a:rPr>
              <a:t> </a:t>
            </a:r>
            <a:endParaRPr lang="ru-RU" altLang="ru-RU" sz="1800" dirty="0">
              <a:latin typeface="Times New Roman" pitchFamily="18" charset="0"/>
              <a:cs typeface="Times New Roman" pitchFamily="18" charset="0"/>
            </a:endParaRPr>
          </a:p>
          <a:p>
            <a:pPr>
              <a:spcBef>
                <a:spcPct val="0"/>
              </a:spcBef>
              <a:buClrTx/>
              <a:buSzTx/>
              <a:buFont typeface="Arial" charset="0"/>
              <a:buAutoNum type="arabicPeriod"/>
            </a:pPr>
            <a:r>
              <a:rPr lang="ru-RU" altLang="ru-RU" sz="1800" dirty="0">
                <a:latin typeface="Times New Roman" pitchFamily="18" charset="0"/>
                <a:cs typeface="Times New Roman" pitchFamily="18" charset="0"/>
              </a:rPr>
              <a:t>Максимов В. Е., Пасечник П. В., Маркин С.П., Ермаков М. В. </a:t>
            </a:r>
            <a:br>
              <a:rPr lang="ru-RU" altLang="ru-RU" sz="1800" dirty="0">
                <a:latin typeface="Times New Roman" pitchFamily="18" charset="0"/>
                <a:cs typeface="Times New Roman" pitchFamily="18" charset="0"/>
              </a:rPr>
            </a:br>
            <a:r>
              <a:rPr lang="ru-RU" altLang="ru-RU" sz="1800" dirty="0">
                <a:latin typeface="Times New Roman" pitchFamily="18" charset="0"/>
                <a:cs typeface="Times New Roman" pitchFamily="18" charset="0"/>
              </a:rPr>
              <a:t>СУБД ЛИНТЕР – сделано в России.</a:t>
            </a:r>
            <a:r>
              <a:rPr lang="en-US" altLang="ru-RU" sz="1800" dirty="0">
                <a:latin typeface="Times New Roman" pitchFamily="18" charset="0"/>
                <a:cs typeface="Times New Roman" pitchFamily="18" charset="0"/>
              </a:rPr>
              <a:t> </a:t>
            </a:r>
            <a:r>
              <a:rPr lang="ru-RU" altLang="ru-RU" sz="1800" dirty="0">
                <a:latin typeface="Times New Roman" pitchFamily="18" charset="0"/>
                <a:cs typeface="Times New Roman" pitchFamily="18" charset="0"/>
              </a:rPr>
              <a:t>– </a:t>
            </a:r>
            <a:r>
              <a:rPr lang="en-US" altLang="ru-RU" sz="1800" dirty="0">
                <a:latin typeface="Times New Roman" pitchFamily="18" charset="0"/>
                <a:cs typeface="Times New Roman" pitchFamily="18" charset="0"/>
              </a:rPr>
              <a:t>URL: </a:t>
            </a:r>
            <a:r>
              <a:rPr lang="ru-RU" altLang="ru-RU" sz="1800" dirty="0">
                <a:latin typeface="Times New Roman" pitchFamily="18" charset="0"/>
                <a:cs typeface="Times New Roman" pitchFamily="18" charset="0"/>
                <a:hlinkClick r:id="rId4"/>
              </a:rPr>
              <a:t>http://citforum.ru/products/relex/made_in_russia</a:t>
            </a:r>
            <a:r>
              <a:rPr lang="ru-RU" altLang="ru-RU" sz="1800" dirty="0" smtClean="0">
                <a:latin typeface="Times New Roman" pitchFamily="18" charset="0"/>
                <a:cs typeface="Times New Roman" pitchFamily="18" charset="0"/>
                <a:hlinkClick r:id="rId4"/>
              </a:rPr>
              <a:t>/</a:t>
            </a:r>
            <a:r>
              <a:rPr lang="ru-RU" altLang="ru-RU" sz="1800" dirty="0" smtClean="0">
                <a:latin typeface="Times New Roman" pitchFamily="18" charset="0"/>
                <a:cs typeface="Times New Roman" pitchFamily="18" charset="0"/>
              </a:rPr>
              <a:t> </a:t>
            </a:r>
            <a:endParaRPr lang="ru-RU" altLang="ru-RU" sz="1800" dirty="0">
              <a:latin typeface="Times New Roman" pitchFamily="18" charset="0"/>
              <a:cs typeface="Times New Roman" pitchFamily="18" charset="0"/>
            </a:endParaRPr>
          </a:p>
          <a:p>
            <a:pPr>
              <a:spcBef>
                <a:spcPct val="0"/>
              </a:spcBef>
              <a:buClrTx/>
              <a:buSzTx/>
              <a:buFont typeface="Arial" charset="0"/>
              <a:buAutoNum type="arabicPeriod"/>
            </a:pPr>
            <a:r>
              <a:rPr lang="ru-RU" altLang="ru-RU" sz="1800" dirty="0">
                <a:latin typeface="Times New Roman" pitchFamily="18" charset="0"/>
                <a:cs typeface="Times New Roman" pitchFamily="18" charset="0"/>
              </a:rPr>
              <a:t>Мобильная реляционная СУБД ЛИНТЕР. Репликация данных. – Техническая документация. – </a:t>
            </a:r>
            <a:r>
              <a:rPr lang="en-US" altLang="ru-RU" sz="1800" dirty="0">
                <a:latin typeface="Times New Roman" pitchFamily="18" charset="0"/>
                <a:cs typeface="Times New Roman" pitchFamily="18" charset="0"/>
              </a:rPr>
              <a:t>URL: </a:t>
            </a:r>
            <a:r>
              <a:rPr lang="en-US" altLang="ru-RU" sz="1800" dirty="0" smtClean="0">
                <a:latin typeface="Times New Roman" pitchFamily="18" charset="0"/>
                <a:cs typeface="Times New Roman" pitchFamily="18" charset="0"/>
              </a:rPr>
              <a:t>linter.ru/</a:t>
            </a:r>
            <a:r>
              <a:rPr lang="en-US" altLang="ru-RU" sz="1800" dirty="0" err="1" smtClean="0">
                <a:latin typeface="Times New Roman" pitchFamily="18" charset="0"/>
                <a:cs typeface="Times New Roman" pitchFamily="18" charset="0"/>
              </a:rPr>
              <a:t>ru</a:t>
            </a:r>
            <a:r>
              <a:rPr lang="en-US" altLang="ru-RU" sz="1800" dirty="0" smtClean="0">
                <a:latin typeface="Times New Roman" pitchFamily="18" charset="0"/>
                <a:cs typeface="Times New Roman" pitchFamily="18" charset="0"/>
              </a:rPr>
              <a:t>/documentation/information/pdf/repl_2016.pdf</a:t>
            </a:r>
            <a:r>
              <a:rPr lang="ru-RU" altLang="ru-RU" sz="1800" dirty="0" smtClean="0">
                <a:latin typeface="Times New Roman" pitchFamily="18" charset="0"/>
                <a:cs typeface="Times New Roman" pitchFamily="18" charset="0"/>
              </a:rPr>
              <a:t> </a:t>
            </a:r>
            <a:endParaRPr lang="en-US" altLang="ru-RU" sz="1800" dirty="0">
              <a:latin typeface="Times New Roman" pitchFamily="18" charset="0"/>
              <a:cs typeface="Times New Roman" pitchFamily="18" charset="0"/>
            </a:endParaRPr>
          </a:p>
          <a:p>
            <a:pPr>
              <a:spcBef>
                <a:spcPct val="0"/>
              </a:spcBef>
              <a:buClrTx/>
              <a:buSzTx/>
              <a:buFont typeface="Arial" charset="0"/>
              <a:buAutoNum type="arabicPeriod"/>
            </a:pPr>
            <a:r>
              <a:rPr lang="ru-RU" altLang="ru-RU" sz="1800" dirty="0" err="1">
                <a:latin typeface="Times New Roman" pitchFamily="18" charset="0"/>
                <a:cs typeface="Times New Roman" pitchFamily="18" charset="0"/>
              </a:rPr>
              <a:t>Mарк</a:t>
            </a:r>
            <a:r>
              <a:rPr lang="ru-RU" altLang="ru-RU" sz="1800" dirty="0">
                <a:latin typeface="Times New Roman" pitchFamily="18" charset="0"/>
                <a:cs typeface="Times New Roman" pitchFamily="18" charset="0"/>
              </a:rPr>
              <a:t> Ривкин. </a:t>
            </a:r>
            <a:r>
              <a:rPr lang="ru-RU" altLang="ru-RU" sz="1800" dirty="0" err="1">
                <a:latin typeface="Times New Roman" pitchFamily="18" charset="0"/>
                <a:cs typeface="Times New Roman" pitchFamily="18" charset="0"/>
              </a:rPr>
              <a:t>Oracle</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Streams</a:t>
            </a:r>
            <a:r>
              <a:rPr lang="ru-RU" altLang="ru-RU" sz="1800" dirty="0">
                <a:latin typeface="Times New Roman" pitchFamily="18" charset="0"/>
                <a:cs typeface="Times New Roman" pitchFamily="18" charset="0"/>
              </a:rPr>
              <a:t> – универсальное средство обмена информацией. – </a:t>
            </a:r>
            <a:r>
              <a:rPr lang="en-US" altLang="ru-RU" sz="1800" dirty="0">
                <a:latin typeface="Times New Roman" pitchFamily="18" charset="0"/>
                <a:cs typeface="Times New Roman" pitchFamily="18" charset="0"/>
              </a:rPr>
              <a:t>URL: </a:t>
            </a:r>
            <a:r>
              <a:rPr lang="en-US" altLang="ru-RU" sz="1800" dirty="0" smtClean="0">
                <a:latin typeface="Times New Roman" pitchFamily="18" charset="0"/>
                <a:cs typeface="Times New Roman" pitchFamily="18" charset="0"/>
              </a:rPr>
              <a:t>citforum.ru/database/oracle/streams </a:t>
            </a:r>
            <a:endParaRPr lang="ru-RU" altLang="ru-RU" sz="1800" dirty="0">
              <a:latin typeface="Times New Roman" pitchFamily="18" charset="0"/>
              <a:cs typeface="Times New Roman" pitchFamily="18" charset="0"/>
            </a:endParaRPr>
          </a:p>
          <a:p>
            <a:pPr>
              <a:spcBef>
                <a:spcPct val="0"/>
              </a:spcBef>
              <a:buClrTx/>
              <a:buSzTx/>
              <a:buFont typeface="Arial" charset="0"/>
              <a:buAutoNum type="arabicPeriod"/>
            </a:pPr>
            <a:r>
              <a:rPr lang="ru-RU" altLang="ru-RU" sz="1800" dirty="0">
                <a:latin typeface="Times New Roman" pitchFamily="18" charset="0"/>
                <a:cs typeface="Times New Roman" pitchFamily="18" charset="0"/>
              </a:rPr>
              <a:t>Репликация в СУБД </a:t>
            </a:r>
            <a:r>
              <a:rPr lang="en-US" altLang="ru-RU" sz="1800" dirty="0">
                <a:latin typeface="Times New Roman" pitchFamily="18" charset="0"/>
                <a:cs typeface="Times New Roman" pitchFamily="18" charset="0"/>
              </a:rPr>
              <a:t>SQL Server. </a:t>
            </a:r>
            <a:r>
              <a:rPr lang="ru-RU" altLang="ru-RU" sz="1800" dirty="0">
                <a:latin typeface="Times New Roman" pitchFamily="18" charset="0"/>
                <a:cs typeface="Times New Roman" pitchFamily="18" charset="0"/>
              </a:rPr>
              <a:t>–</a:t>
            </a:r>
            <a:r>
              <a:rPr lang="en-US" altLang="ru-RU" sz="1800" dirty="0">
                <a:latin typeface="Times New Roman" pitchFamily="18" charset="0"/>
                <a:cs typeface="Times New Roman" pitchFamily="18" charset="0"/>
              </a:rPr>
              <a:t> </a:t>
            </a:r>
            <a:r>
              <a:rPr lang="ru-RU" altLang="ru-RU" sz="1800" dirty="0">
                <a:latin typeface="Times New Roman" pitchFamily="18" charset="0"/>
                <a:cs typeface="Times New Roman" pitchFamily="18" charset="0"/>
              </a:rPr>
              <a:t>Глава из учебника: "Администрирование MS SQL </a:t>
            </a:r>
            <a:r>
              <a:rPr lang="ru-RU" altLang="ru-RU" sz="1800" dirty="0" err="1">
                <a:latin typeface="Times New Roman" pitchFamily="18" charset="0"/>
                <a:cs typeface="Times New Roman" pitchFamily="18" charset="0"/>
              </a:rPr>
              <a:t>Server</a:t>
            </a:r>
            <a:r>
              <a:rPr lang="ru-RU" altLang="ru-RU" sz="1800" dirty="0">
                <a:latin typeface="Times New Roman" pitchFamily="18" charset="0"/>
                <a:cs typeface="Times New Roman" pitchFamily="18" charset="0"/>
              </a:rPr>
              <a:t> 2000 (+CD). 2-е изд. Экзамен №228“</a:t>
            </a:r>
            <a:r>
              <a:rPr lang="en-US" altLang="ru-RU" sz="1800" dirty="0">
                <a:latin typeface="Times New Roman" pitchFamily="18" charset="0"/>
                <a:cs typeface="Times New Roman" pitchFamily="18" charset="0"/>
              </a:rPr>
              <a:t>. </a:t>
            </a:r>
            <a:r>
              <a:rPr lang="ru-RU" altLang="ru-RU" sz="1800" dirty="0">
                <a:latin typeface="Times New Roman" pitchFamily="18" charset="0"/>
                <a:cs typeface="Times New Roman" pitchFamily="18" charset="0"/>
              </a:rPr>
              <a:t>– </a:t>
            </a:r>
            <a:r>
              <a:rPr lang="en-US" altLang="ru-RU" sz="1800" dirty="0">
                <a:latin typeface="Times New Roman" pitchFamily="18" charset="0"/>
                <a:cs typeface="Times New Roman" pitchFamily="18" charset="0"/>
              </a:rPr>
              <a:t>URL: </a:t>
            </a:r>
            <a:r>
              <a:rPr lang="en-US" altLang="ru-RU" sz="1800" dirty="0">
                <a:latin typeface="Times New Roman" pitchFamily="18" charset="0"/>
                <a:cs typeface="Times New Roman" pitchFamily="18" charset="0"/>
                <a:hlinkClick r:id="rId5"/>
              </a:rPr>
              <a:t>http</a:t>
            </a:r>
            <a:r>
              <a:rPr lang="ru-RU" altLang="ru-RU" sz="1800" dirty="0">
                <a:latin typeface="Times New Roman" pitchFamily="18" charset="0"/>
                <a:cs typeface="Times New Roman" pitchFamily="18" charset="0"/>
                <a:hlinkClick r:id="rId5"/>
              </a:rPr>
              <a:t>://</a:t>
            </a:r>
            <a:r>
              <a:rPr lang="en-US" altLang="ru-RU" sz="1800" dirty="0">
                <a:latin typeface="Times New Roman" pitchFamily="18" charset="0"/>
                <a:cs typeface="Times New Roman" pitchFamily="18" charset="0"/>
                <a:hlinkClick r:id="rId5"/>
              </a:rPr>
              <a:t>www</a:t>
            </a:r>
            <a:r>
              <a:rPr lang="ru-RU" altLang="ru-RU" sz="1800" dirty="0">
                <a:latin typeface="Times New Roman" pitchFamily="18" charset="0"/>
                <a:cs typeface="Times New Roman" pitchFamily="18" charset="0"/>
                <a:hlinkClick r:id="rId5"/>
              </a:rPr>
              <a:t>.</a:t>
            </a:r>
            <a:r>
              <a:rPr lang="en-US" altLang="ru-RU" sz="1800" dirty="0" err="1">
                <a:latin typeface="Times New Roman" pitchFamily="18" charset="0"/>
                <a:cs typeface="Times New Roman" pitchFamily="18" charset="0"/>
                <a:hlinkClick r:id="rId5"/>
              </a:rPr>
              <a:t>sql</a:t>
            </a:r>
            <a:r>
              <a:rPr lang="ru-RU" altLang="ru-RU" sz="1800" dirty="0">
                <a:latin typeface="Times New Roman" pitchFamily="18" charset="0"/>
                <a:cs typeface="Times New Roman" pitchFamily="18" charset="0"/>
                <a:hlinkClick r:id="rId5"/>
              </a:rPr>
              <a:t>.</a:t>
            </a:r>
            <a:r>
              <a:rPr lang="en-US" altLang="ru-RU" sz="1800" dirty="0" err="1">
                <a:latin typeface="Times New Roman" pitchFamily="18" charset="0"/>
                <a:cs typeface="Times New Roman" pitchFamily="18" charset="0"/>
                <a:hlinkClick r:id="rId5"/>
              </a:rPr>
              <a:t>ru</a:t>
            </a:r>
            <a:r>
              <a:rPr lang="ru-RU" altLang="ru-RU" sz="1800" dirty="0">
                <a:latin typeface="Times New Roman" pitchFamily="18" charset="0"/>
                <a:cs typeface="Times New Roman" pitchFamily="18" charset="0"/>
                <a:hlinkClick r:id="rId5"/>
              </a:rPr>
              <a:t>/</a:t>
            </a:r>
            <a:r>
              <a:rPr lang="en-US" altLang="ru-RU" sz="1800" dirty="0">
                <a:latin typeface="Times New Roman" pitchFamily="18" charset="0"/>
                <a:cs typeface="Times New Roman" pitchFamily="18" charset="0"/>
                <a:hlinkClick r:id="rId5"/>
              </a:rPr>
              <a:t>articles</a:t>
            </a:r>
            <a:r>
              <a:rPr lang="ru-RU" altLang="ru-RU" sz="1800" dirty="0">
                <a:latin typeface="Times New Roman" pitchFamily="18" charset="0"/>
                <a:cs typeface="Times New Roman" pitchFamily="18" charset="0"/>
                <a:hlinkClick r:id="rId5"/>
              </a:rPr>
              <a:t>/</a:t>
            </a:r>
            <a:r>
              <a:rPr lang="en-US" altLang="ru-RU" sz="1800" dirty="0" err="1">
                <a:latin typeface="Times New Roman" pitchFamily="18" charset="0"/>
                <a:cs typeface="Times New Roman" pitchFamily="18" charset="0"/>
                <a:hlinkClick r:id="rId5"/>
              </a:rPr>
              <a:t>mssql</a:t>
            </a:r>
            <a:r>
              <a:rPr lang="ru-RU" altLang="ru-RU" sz="1800" dirty="0">
                <a:latin typeface="Times New Roman" pitchFamily="18" charset="0"/>
                <a:cs typeface="Times New Roman" pitchFamily="18" charset="0"/>
                <a:hlinkClick r:id="rId5"/>
              </a:rPr>
              <a:t>/2006/050201</a:t>
            </a:r>
            <a:r>
              <a:rPr lang="en-US" altLang="ru-RU" sz="1800" dirty="0" err="1">
                <a:latin typeface="Times New Roman" pitchFamily="18" charset="0"/>
                <a:cs typeface="Times New Roman" pitchFamily="18" charset="0"/>
                <a:hlinkClick r:id="rId5"/>
              </a:rPr>
              <a:t>databasereplication</a:t>
            </a:r>
            <a:r>
              <a:rPr lang="ru-RU" altLang="ru-RU" sz="1800" dirty="0">
                <a:latin typeface="Times New Roman" pitchFamily="18" charset="0"/>
                <a:cs typeface="Times New Roman" pitchFamily="18" charset="0"/>
                <a:hlinkClick r:id="rId5"/>
              </a:rPr>
              <a:t>.</a:t>
            </a:r>
            <a:r>
              <a:rPr lang="en-US" altLang="ru-RU" sz="1800" dirty="0" err="1" smtClean="0">
                <a:latin typeface="Times New Roman" pitchFamily="18" charset="0"/>
                <a:cs typeface="Times New Roman" pitchFamily="18" charset="0"/>
                <a:hlinkClick r:id="rId5"/>
              </a:rPr>
              <a:t>shtml</a:t>
            </a:r>
            <a:r>
              <a:rPr lang="en-US" altLang="ru-RU" sz="1800" dirty="0" smtClean="0">
                <a:latin typeface="Times New Roman" pitchFamily="18" charset="0"/>
                <a:cs typeface="Times New Roman" pitchFamily="18" charset="0"/>
              </a:rPr>
              <a:t> </a:t>
            </a:r>
            <a:endParaRPr lang="ru-RU" altLang="ru-RU" sz="1800" dirty="0">
              <a:latin typeface="Times New Roman" pitchFamily="18" charset="0"/>
              <a:cs typeface="Times New Roman" pitchFamily="18" charset="0"/>
            </a:endParaRPr>
          </a:p>
          <a:p>
            <a:pPr>
              <a:spcBef>
                <a:spcPct val="0"/>
              </a:spcBef>
              <a:buClrTx/>
              <a:buSzTx/>
              <a:buFont typeface="Arial" charset="0"/>
              <a:buAutoNum type="arabicPeriod"/>
            </a:pPr>
            <a:r>
              <a:rPr lang="ru-RU" altLang="ru-RU" sz="1800" dirty="0" err="1">
                <a:latin typeface="Times New Roman" pitchFamily="18" charset="0"/>
                <a:cs typeface="Times New Roman" pitchFamily="18" charset="0"/>
              </a:rPr>
              <a:t>Тандоев</a:t>
            </a:r>
            <a:r>
              <a:rPr lang="en-US" altLang="ru-RU" sz="1800" dirty="0">
                <a:latin typeface="Times New Roman" pitchFamily="18" charset="0"/>
                <a:cs typeface="Times New Roman" pitchFamily="18" charset="0"/>
              </a:rPr>
              <a:t> </a:t>
            </a:r>
            <a:r>
              <a:rPr lang="ru-RU" altLang="ru-RU" sz="1800" dirty="0">
                <a:latin typeface="Times New Roman" pitchFamily="18" charset="0"/>
                <a:cs typeface="Times New Roman" pitchFamily="18" charset="0"/>
              </a:rPr>
              <a:t>А.Ю. Архитектура </a:t>
            </a:r>
            <a:r>
              <a:rPr lang="ru-RU" altLang="ru-RU" sz="1800" dirty="0" err="1">
                <a:latin typeface="Times New Roman" pitchFamily="18" charset="0"/>
                <a:cs typeface="Times New Roman" pitchFamily="18" charset="0"/>
              </a:rPr>
              <a:t>Sybase</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System</a:t>
            </a:r>
            <a:r>
              <a:rPr lang="ru-RU" altLang="ru-RU" sz="1800" dirty="0">
                <a:latin typeface="Times New Roman" pitchFamily="18" charset="0"/>
                <a:cs typeface="Times New Roman" pitchFamily="18" charset="0"/>
              </a:rPr>
              <a:t> 11. – </a:t>
            </a:r>
            <a:r>
              <a:rPr lang="en-US" altLang="ru-RU" sz="1800" dirty="0">
                <a:latin typeface="Times New Roman" pitchFamily="18" charset="0"/>
                <a:cs typeface="Times New Roman" pitchFamily="18" charset="0"/>
              </a:rPr>
              <a:t>URL: </a:t>
            </a:r>
            <a:r>
              <a:rPr lang="en-US" altLang="ru-RU" sz="1800" dirty="0">
                <a:latin typeface="Times New Roman" pitchFamily="18" charset="0"/>
                <a:cs typeface="Times New Roman" pitchFamily="18" charset="0"/>
                <a:hlinkClick r:id="rId6"/>
              </a:rPr>
              <a:t>http://</a:t>
            </a:r>
            <a:r>
              <a:rPr lang="en-US" altLang="ru-RU" sz="1800" dirty="0" smtClean="0">
                <a:latin typeface="Times New Roman" pitchFamily="18" charset="0"/>
                <a:cs typeface="Times New Roman" pitchFamily="18" charset="0"/>
                <a:hlinkClick r:id="rId6"/>
              </a:rPr>
              <a:t>citforum.ru/database/kbd96/53.shtml</a:t>
            </a:r>
            <a:r>
              <a:rPr lang="en-US" altLang="ru-RU" sz="1800" dirty="0" smtClean="0">
                <a:latin typeface="Times New Roman" pitchFamily="18" charset="0"/>
                <a:cs typeface="Times New Roman" pitchFamily="18" charset="0"/>
              </a:rPr>
              <a:t> </a:t>
            </a:r>
            <a:endParaRPr lang="en-US" alt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684213" y="476250"/>
            <a:ext cx="7772400" cy="715963"/>
          </a:xfrm>
        </p:spPr>
        <p:txBody>
          <a:bodyPr anchor="b"/>
          <a:lstStyle/>
          <a:p>
            <a:pPr eaLnBrk="1" hangingPunct="1"/>
            <a:r>
              <a:rPr lang="ru-RU" altLang="ru-RU" sz="3600" smtClean="0">
                <a:latin typeface="Times New Roman" pitchFamily="18" charset="0"/>
              </a:rPr>
              <a:t>Репликация в СУБД </a:t>
            </a:r>
            <a:r>
              <a:rPr lang="en-US" altLang="ru-RU" sz="3600" smtClean="0">
                <a:latin typeface="Times New Roman" pitchFamily="18" charset="0"/>
              </a:rPr>
              <a:t>Oracle</a:t>
            </a:r>
            <a:endParaRPr lang="ru-RU" altLang="ru-RU" sz="3600" smtClean="0">
              <a:latin typeface="Times New Roman" pitchFamily="18" charset="0"/>
            </a:endParaRPr>
          </a:p>
        </p:txBody>
      </p:sp>
      <p:sp>
        <p:nvSpPr>
          <p:cNvPr id="12291" name="Text Box 5"/>
          <p:cNvSpPr txBox="1">
            <a:spLocks noChangeArrowheads="1"/>
          </p:cNvSpPr>
          <p:nvPr/>
        </p:nvSpPr>
        <p:spPr bwMode="auto">
          <a:xfrm>
            <a:off x="395288" y="1125538"/>
            <a:ext cx="8424862"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eaLnBrk="1" hangingPunct="1"/>
            <a:r>
              <a:rPr kumimoji="1" lang="ru-RU" altLang="ru-RU" sz="2000" b="1" dirty="0">
                <a:latin typeface="Times New Roman" pitchFamily="18" charset="0"/>
                <a:cs typeface="Times New Roman" pitchFamily="18" charset="0"/>
              </a:rPr>
              <a:t>Решаемые задачи</a:t>
            </a:r>
            <a:r>
              <a:rPr kumimoji="1" lang="ru-RU" altLang="ru-RU" sz="2000" dirty="0">
                <a:latin typeface="Times New Roman" pitchFamily="18" charset="0"/>
                <a:cs typeface="Times New Roman" pitchFamily="18" charset="0"/>
              </a:rPr>
              <a:t> </a:t>
            </a:r>
          </a:p>
          <a:p>
            <a:pPr eaLnBrk="1" hangingPunct="1"/>
            <a:r>
              <a:rPr kumimoji="1" lang="ru-RU" altLang="ru-RU" sz="2000" dirty="0">
                <a:latin typeface="Times New Roman" pitchFamily="18" charset="0"/>
                <a:cs typeface="Times New Roman" pitchFamily="18" charset="0"/>
              </a:rPr>
              <a:t>Репликация используется для решения следующих задач: </a:t>
            </a:r>
          </a:p>
          <a:p>
            <a:pPr eaLnBrk="1" hangingPunct="1"/>
            <a:r>
              <a:rPr kumimoji="1" lang="en-US" altLang="ru-RU" sz="2000" dirty="0">
                <a:latin typeface="Times New Roman" pitchFamily="18" charset="0"/>
                <a:cs typeface="Times New Roman" pitchFamily="18" charset="0"/>
              </a:rPr>
              <a:t>1) </a:t>
            </a:r>
            <a:r>
              <a:rPr kumimoji="1" lang="ru-RU" altLang="ru-RU" sz="2000" dirty="0">
                <a:latin typeface="Times New Roman" pitchFamily="18" charset="0"/>
                <a:cs typeface="Times New Roman" pitchFamily="18" charset="0"/>
              </a:rPr>
              <a:t>Распространение информации с одного сервера на несколько серверов (например, можно из центрального офиса передавать в филиалы новые цены и изменения в справочниках).</a:t>
            </a:r>
          </a:p>
          <a:p>
            <a:pPr eaLnBrk="1" hangingPunct="1"/>
            <a:r>
              <a:rPr kumimoji="1" lang="en-US" altLang="ru-RU" sz="2000" dirty="0">
                <a:latin typeface="Times New Roman" pitchFamily="18" charset="0"/>
                <a:cs typeface="Times New Roman" pitchFamily="18" charset="0"/>
              </a:rPr>
              <a:t>2) </a:t>
            </a:r>
            <a:r>
              <a:rPr kumimoji="1" lang="ru-RU" altLang="ru-RU" sz="2000" dirty="0">
                <a:latin typeface="Times New Roman" pitchFamily="18" charset="0"/>
                <a:cs typeface="Times New Roman" pitchFamily="18" charset="0"/>
              </a:rPr>
              <a:t>Сбор информации с нескольких серверов на один сервер (например, можно собирать отчеты о платежах, выполненные в филиалах).</a:t>
            </a:r>
          </a:p>
          <a:p>
            <a:pPr eaLnBrk="1" hangingPunct="1"/>
            <a:r>
              <a:rPr kumimoji="1" lang="en-US" altLang="ru-RU" sz="2000" dirty="0">
                <a:latin typeface="Times New Roman" pitchFamily="18" charset="0"/>
                <a:cs typeface="Times New Roman" pitchFamily="18" charset="0"/>
              </a:rPr>
              <a:t>3) </a:t>
            </a:r>
            <a:r>
              <a:rPr kumimoji="1" lang="ru-RU" altLang="ru-RU" sz="2000" dirty="0">
                <a:latin typeface="Times New Roman" pitchFamily="18" charset="0"/>
                <a:cs typeface="Times New Roman" pitchFamily="18" charset="0"/>
              </a:rPr>
              <a:t>Для снятия нагрузки с рабочего сервера и для повышения </a:t>
            </a:r>
            <a:r>
              <a:rPr kumimoji="1" lang="ru-RU" altLang="ru-RU" sz="2000" dirty="0" err="1" smtClean="0">
                <a:latin typeface="Times New Roman" pitchFamily="18" charset="0"/>
                <a:cs typeface="Times New Roman" pitchFamily="18" charset="0"/>
              </a:rPr>
              <a:t>отказоустой-чивости</a:t>
            </a:r>
            <a:r>
              <a:rPr kumimoji="1" lang="ru-RU" altLang="ru-RU" sz="2000" dirty="0" smtClean="0">
                <a:latin typeface="Times New Roman" pitchFamily="18" charset="0"/>
                <a:cs typeface="Times New Roman" pitchFamily="18" charset="0"/>
              </a:rPr>
              <a:t> </a:t>
            </a:r>
            <a:r>
              <a:rPr kumimoji="1" lang="ru-RU" altLang="ru-RU" sz="2000" dirty="0">
                <a:latin typeface="Times New Roman" pitchFamily="18" charset="0"/>
                <a:cs typeface="Times New Roman" pitchFamily="18" charset="0"/>
              </a:rPr>
              <a:t>(можно установить резервный сервер и через определенные интервалы времени реплицировать на него данные с рабочего сервера).</a:t>
            </a:r>
          </a:p>
          <a:p>
            <a:pPr eaLnBrk="1" hangingPunct="1"/>
            <a:r>
              <a:rPr kumimoji="1" lang="ru-RU" altLang="ru-RU" sz="2000" dirty="0">
                <a:latin typeface="Times New Roman" pitchFamily="18" charset="0"/>
                <a:cs typeface="Times New Roman" pitchFamily="18" charset="0"/>
              </a:rPr>
              <a:t>Впрочем, последнюю задачу рациональнее решать с помощью технологий резервирования или опции </a:t>
            </a:r>
            <a:r>
              <a:rPr kumimoji="1" lang="ru-RU" altLang="ru-RU" sz="2000" dirty="0" err="1">
                <a:latin typeface="Times New Roman" pitchFamily="18" charset="0"/>
                <a:cs typeface="Times New Roman" pitchFamily="18" charset="0"/>
              </a:rPr>
              <a:t>Real</a:t>
            </a:r>
            <a:r>
              <a:rPr kumimoji="1" lang="ru-RU" altLang="ru-RU" sz="2000" dirty="0">
                <a:latin typeface="Times New Roman" pitchFamily="18" charset="0"/>
                <a:cs typeface="Times New Roman" pitchFamily="18" charset="0"/>
              </a:rPr>
              <a:t> </a:t>
            </a:r>
            <a:r>
              <a:rPr kumimoji="1" lang="ru-RU" altLang="ru-RU" sz="2000" dirty="0" err="1">
                <a:latin typeface="Times New Roman" pitchFamily="18" charset="0"/>
                <a:cs typeface="Times New Roman" pitchFamily="18" charset="0"/>
              </a:rPr>
              <a:t>Application</a:t>
            </a:r>
            <a:r>
              <a:rPr kumimoji="1" lang="ru-RU" altLang="ru-RU" sz="2000" dirty="0">
                <a:latin typeface="Times New Roman" pitchFamily="18" charset="0"/>
                <a:cs typeface="Times New Roman" pitchFamily="18" charset="0"/>
              </a:rPr>
              <a:t> </a:t>
            </a:r>
            <a:r>
              <a:rPr kumimoji="1" lang="ru-RU" altLang="ru-RU" sz="2000" dirty="0" err="1">
                <a:latin typeface="Times New Roman" pitchFamily="18" charset="0"/>
                <a:cs typeface="Times New Roman" pitchFamily="18" charset="0"/>
              </a:rPr>
              <a:t>Cluster</a:t>
            </a:r>
            <a:r>
              <a:rPr kumimoji="1" lang="ru-RU" altLang="ru-RU" sz="2000" dirty="0">
                <a:latin typeface="Times New Roman" pitchFamily="18" charset="0"/>
                <a:cs typeface="Times New Roman" pitchFamily="18" charset="0"/>
              </a:rPr>
              <a:t>. </a:t>
            </a:r>
          </a:p>
          <a:p>
            <a:pPr eaLnBrk="1" hangingPunct="1"/>
            <a:r>
              <a:rPr kumimoji="1" lang="ru-RU" altLang="ru-RU" sz="2000" dirty="0">
                <a:latin typeface="Times New Roman" pitchFamily="18" charset="0"/>
                <a:cs typeface="Times New Roman" pitchFamily="18" charset="0"/>
              </a:rPr>
              <a:t>Репликация имеет смысл, когда:</a:t>
            </a:r>
          </a:p>
          <a:p>
            <a:pPr eaLnBrk="1" hangingPunct="1">
              <a:buFontTx/>
              <a:buChar char="•"/>
            </a:pPr>
            <a:r>
              <a:rPr kumimoji="1" lang="ru-RU" altLang="ru-RU" sz="2000" dirty="0">
                <a:latin typeface="Times New Roman" pitchFamily="18" charset="0"/>
                <a:cs typeface="Times New Roman" pitchFamily="18" charset="0"/>
              </a:rPr>
              <a:t>Нужно синхронизировать несколько таблиц, а не всю БД.</a:t>
            </a:r>
          </a:p>
          <a:p>
            <a:pPr eaLnBrk="1" hangingPunct="1">
              <a:buFontTx/>
              <a:buChar char="•"/>
            </a:pPr>
            <a:r>
              <a:rPr kumimoji="1" lang="ru-RU" altLang="ru-RU" sz="2000" dirty="0">
                <a:latin typeface="Times New Roman" pitchFamily="18" charset="0"/>
                <a:cs typeface="Times New Roman" pitchFamily="18" charset="0"/>
              </a:rPr>
              <a:t>Данные синхронизируются с интервалом от 10 минут и больше. </a:t>
            </a:r>
          </a:p>
          <a:p>
            <a:pPr eaLnBrk="1" hangingPunct="1"/>
            <a:r>
              <a:rPr kumimoji="1" lang="ru-RU" altLang="ru-RU" sz="2000" dirty="0">
                <a:latin typeface="Times New Roman" pitchFamily="18" charset="0"/>
                <a:cs typeface="Times New Roman" pitchFamily="18" charset="0"/>
              </a:rPr>
              <a:t>Если заказчику необходимо обеспечивать полностью идентичные копии баз данных и/или данные нужно синхронизировать быстрее, то проще использовать технологии </a:t>
            </a:r>
            <a:r>
              <a:rPr kumimoji="1" lang="ru-RU" altLang="ru-RU" sz="2000" dirty="0" smtClean="0">
                <a:latin typeface="Times New Roman" pitchFamily="18" charset="0"/>
                <a:cs typeface="Times New Roman" pitchFamily="18" charset="0"/>
              </a:rPr>
              <a:t>резервирования ("зеркала"). </a:t>
            </a:r>
            <a:endParaRPr kumimoji="1" lang="ru-RU" alt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91">
                                            <p:txEl>
                                              <p:pRg st="6" end="6"/>
                                            </p:txEl>
                                          </p:spTgt>
                                        </p:tgtEl>
                                        <p:attrNameLst>
                                          <p:attrName>style.visibility</p:attrName>
                                        </p:attrNameLst>
                                      </p:cBhvr>
                                      <p:to>
                                        <p:strVal val="visible"/>
                                      </p:to>
                                    </p:set>
                                    <p:animEffect transition="in" filter="fade">
                                      <p:cBhvr>
                                        <p:cTn id="7" dur="500"/>
                                        <p:tgtEl>
                                          <p:spTgt spid="12291">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291">
                                            <p:txEl>
                                              <p:pRg st="7" end="7"/>
                                            </p:txEl>
                                          </p:spTgt>
                                        </p:tgtEl>
                                        <p:attrNameLst>
                                          <p:attrName>style.visibility</p:attrName>
                                        </p:attrNameLst>
                                      </p:cBhvr>
                                      <p:to>
                                        <p:strVal val="visible"/>
                                      </p:to>
                                    </p:set>
                                    <p:animEffect transition="in" filter="fade">
                                      <p:cBhvr>
                                        <p:cTn id="10" dur="500"/>
                                        <p:tgtEl>
                                          <p:spTgt spid="12291">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2291">
                                            <p:txEl>
                                              <p:pRg st="8" end="8"/>
                                            </p:txEl>
                                          </p:spTgt>
                                        </p:tgtEl>
                                        <p:attrNameLst>
                                          <p:attrName>style.visibility</p:attrName>
                                        </p:attrNameLst>
                                      </p:cBhvr>
                                      <p:to>
                                        <p:strVal val="visible"/>
                                      </p:to>
                                    </p:set>
                                    <p:animEffect transition="in" filter="fade">
                                      <p:cBhvr>
                                        <p:cTn id="13" dur="500"/>
                                        <p:tgtEl>
                                          <p:spTgt spid="12291">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2291">
                                            <p:txEl>
                                              <p:pRg st="9" end="9"/>
                                            </p:txEl>
                                          </p:spTgt>
                                        </p:tgtEl>
                                        <p:attrNameLst>
                                          <p:attrName>style.visibility</p:attrName>
                                        </p:attrNameLst>
                                      </p:cBhvr>
                                      <p:to>
                                        <p:strVal val="visible"/>
                                      </p:to>
                                    </p:set>
                                    <p:animEffect transition="in" filter="fade">
                                      <p:cBhvr>
                                        <p:cTn id="16" dur="500"/>
                                        <p:tgtEl>
                                          <p:spTgt spid="1229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684213" y="476250"/>
            <a:ext cx="7772400" cy="715963"/>
          </a:xfrm>
        </p:spPr>
        <p:txBody>
          <a:bodyPr anchor="b"/>
          <a:lstStyle/>
          <a:p>
            <a:pPr eaLnBrk="1" hangingPunct="1"/>
            <a:r>
              <a:rPr lang="ru-RU" altLang="ru-RU" sz="3600" smtClean="0">
                <a:latin typeface="Times New Roman" pitchFamily="18" charset="0"/>
              </a:rPr>
              <a:t>Репликация в СУБД </a:t>
            </a:r>
            <a:r>
              <a:rPr lang="en-US" altLang="ru-RU" sz="3600" smtClean="0">
                <a:latin typeface="Times New Roman" pitchFamily="18" charset="0"/>
              </a:rPr>
              <a:t>Oracle</a:t>
            </a:r>
            <a:endParaRPr lang="ru-RU" altLang="ru-RU" sz="3600" smtClean="0">
              <a:latin typeface="Times New Roman" pitchFamily="18" charset="0"/>
            </a:endParaRPr>
          </a:p>
        </p:txBody>
      </p:sp>
      <p:sp>
        <p:nvSpPr>
          <p:cNvPr id="13315" name="Text Box 5"/>
          <p:cNvSpPr txBox="1">
            <a:spLocks noChangeArrowheads="1"/>
          </p:cNvSpPr>
          <p:nvPr/>
        </p:nvSpPr>
        <p:spPr bwMode="auto">
          <a:xfrm>
            <a:off x="395288" y="1320800"/>
            <a:ext cx="8424862"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eaLnBrk="1" hangingPunct="1"/>
            <a:r>
              <a:rPr kumimoji="1" lang="ru-RU" altLang="ru-RU" sz="2000" dirty="0">
                <a:latin typeface="Times New Roman" pitchFamily="18" charset="0"/>
                <a:cs typeface="Times New Roman" pitchFamily="18" charset="0"/>
              </a:rPr>
              <a:t>В СУБД </a:t>
            </a:r>
            <a:r>
              <a:rPr kumimoji="1" lang="ru-RU" altLang="ru-RU" sz="2000" dirty="0" err="1">
                <a:latin typeface="Times New Roman" pitchFamily="18" charset="0"/>
                <a:cs typeface="Times New Roman" pitchFamily="18" charset="0"/>
              </a:rPr>
              <a:t>Oracle</a:t>
            </a:r>
            <a:r>
              <a:rPr kumimoji="1" lang="ru-RU" altLang="ru-RU" sz="2000" dirty="0">
                <a:latin typeface="Times New Roman" pitchFamily="18" charset="0"/>
                <a:cs typeface="Times New Roman" pitchFamily="18" charset="0"/>
              </a:rPr>
              <a:t> репликация реализована несколькими технологиями: </a:t>
            </a:r>
          </a:p>
          <a:p>
            <a:pPr eaLnBrk="1" hangingPunct="1"/>
            <a:r>
              <a:rPr kumimoji="1" lang="en-US" altLang="ru-RU" sz="2000" dirty="0">
                <a:latin typeface="Times New Roman" pitchFamily="18" charset="0"/>
                <a:cs typeface="Times New Roman" pitchFamily="18" charset="0"/>
              </a:rPr>
              <a:t>1) </a:t>
            </a:r>
            <a:r>
              <a:rPr kumimoji="1" lang="ru-RU" altLang="ru-RU" sz="2000" dirty="0">
                <a:latin typeface="Times New Roman" pitchFamily="18" charset="0"/>
                <a:cs typeface="Times New Roman" pitchFamily="18" charset="0"/>
              </a:rPr>
              <a:t>Моментальные снимки </a:t>
            </a:r>
            <a:r>
              <a:rPr kumimoji="1" lang="en-US" altLang="ru-RU" sz="2000" dirty="0">
                <a:latin typeface="Times New Roman" pitchFamily="18" charset="0"/>
                <a:cs typeface="Times New Roman" pitchFamily="18" charset="0"/>
              </a:rPr>
              <a:t>(snapshot</a:t>
            </a:r>
            <a:r>
              <a:rPr kumimoji="1" lang="ru-RU" altLang="ru-RU" sz="2000" dirty="0">
                <a:latin typeface="Times New Roman" pitchFamily="18" charset="0"/>
                <a:cs typeface="Times New Roman" pitchFamily="18" charset="0"/>
              </a:rPr>
              <a:t>).</a:t>
            </a:r>
          </a:p>
          <a:p>
            <a:pPr eaLnBrk="1" hangingPunct="1"/>
            <a:r>
              <a:rPr kumimoji="1" lang="en-US" altLang="ru-RU" sz="2000" dirty="0">
                <a:latin typeface="Times New Roman" pitchFamily="18" charset="0"/>
                <a:cs typeface="Times New Roman" pitchFamily="18" charset="0"/>
              </a:rPr>
              <a:t>2) </a:t>
            </a:r>
            <a:r>
              <a:rPr kumimoji="1" lang="ru-RU" altLang="ru-RU" sz="2000" dirty="0" err="1">
                <a:latin typeface="Times New Roman" pitchFamily="18" charset="0"/>
                <a:cs typeface="Times New Roman" pitchFamily="18" charset="0"/>
              </a:rPr>
              <a:t>Oracle</a:t>
            </a:r>
            <a:r>
              <a:rPr kumimoji="1" lang="ru-RU" altLang="ru-RU" sz="2000" dirty="0">
                <a:latin typeface="Times New Roman" pitchFamily="18" charset="0"/>
                <a:cs typeface="Times New Roman" pitchFamily="18" charset="0"/>
              </a:rPr>
              <a:t> </a:t>
            </a:r>
            <a:r>
              <a:rPr kumimoji="1" lang="ru-RU" altLang="ru-RU" sz="2000" dirty="0" err="1">
                <a:latin typeface="Times New Roman" pitchFamily="18" charset="0"/>
                <a:cs typeface="Times New Roman" pitchFamily="18" charset="0"/>
              </a:rPr>
              <a:t>Streams</a:t>
            </a:r>
            <a:r>
              <a:rPr kumimoji="1" lang="ru-RU" altLang="ru-RU" sz="2000" dirty="0">
                <a:latin typeface="Times New Roman" pitchFamily="18" charset="0"/>
                <a:cs typeface="Times New Roman" pitchFamily="18" charset="0"/>
              </a:rPr>
              <a:t>.</a:t>
            </a:r>
          </a:p>
          <a:p>
            <a:pPr eaLnBrk="1" hangingPunct="1"/>
            <a:r>
              <a:rPr kumimoji="1" lang="ru-RU" altLang="ru-RU" sz="2000" b="1" dirty="0">
                <a:latin typeface="Times New Roman" pitchFamily="18" charset="0"/>
                <a:cs typeface="Times New Roman" pitchFamily="18" charset="0"/>
              </a:rPr>
              <a:t>Репликация на основе моментальных снимков</a:t>
            </a:r>
            <a:endParaRPr kumimoji="1" lang="ru-RU" altLang="ru-RU" sz="2000" dirty="0">
              <a:latin typeface="Times New Roman" pitchFamily="18" charset="0"/>
              <a:cs typeface="Times New Roman" pitchFamily="18" charset="0"/>
            </a:endParaRPr>
          </a:p>
          <a:p>
            <a:pPr eaLnBrk="1" hangingPunct="1"/>
            <a:r>
              <a:rPr kumimoji="1" lang="ru-RU" altLang="ru-RU" sz="2000" dirty="0">
                <a:latin typeface="Times New Roman" pitchFamily="18" charset="0"/>
                <a:cs typeface="Times New Roman" pitchFamily="18" charset="0"/>
              </a:rPr>
              <a:t>Существует два вида репликации, основанных на моментальных снимках: </a:t>
            </a:r>
            <a:r>
              <a:rPr kumimoji="1" lang="ru-RU" altLang="ru-RU" sz="2000" dirty="0" err="1">
                <a:latin typeface="Times New Roman" pitchFamily="18" charset="0"/>
                <a:cs typeface="Times New Roman" pitchFamily="18" charset="0"/>
              </a:rPr>
              <a:t>Basic</a:t>
            </a:r>
            <a:r>
              <a:rPr kumimoji="1" lang="ru-RU" altLang="ru-RU" sz="2000" dirty="0">
                <a:latin typeface="Times New Roman" pitchFamily="18" charset="0"/>
                <a:cs typeface="Times New Roman" pitchFamily="18" charset="0"/>
              </a:rPr>
              <a:t> и </a:t>
            </a:r>
            <a:r>
              <a:rPr kumimoji="1" lang="ru-RU" altLang="ru-RU" sz="2000" dirty="0" err="1">
                <a:latin typeface="Times New Roman" pitchFamily="18" charset="0"/>
                <a:cs typeface="Times New Roman" pitchFamily="18" charset="0"/>
              </a:rPr>
              <a:t>Advanced</a:t>
            </a:r>
            <a:r>
              <a:rPr kumimoji="1" lang="ru-RU" altLang="ru-RU" sz="2000" dirty="0">
                <a:latin typeface="Times New Roman" pitchFamily="18" charset="0"/>
                <a:cs typeface="Times New Roman" pitchFamily="18" charset="0"/>
              </a:rPr>
              <a:t>. </a:t>
            </a:r>
          </a:p>
          <a:p>
            <a:pPr eaLnBrk="1" hangingPunct="1"/>
            <a:r>
              <a:rPr kumimoji="1" lang="ru-RU" altLang="ru-RU" sz="2000" u="sng" dirty="0">
                <a:latin typeface="Times New Roman" pitchFamily="18" charset="0"/>
                <a:cs typeface="Times New Roman" pitchFamily="18" charset="0"/>
              </a:rPr>
              <a:t>Особенности </a:t>
            </a:r>
            <a:r>
              <a:rPr kumimoji="1" lang="ru-RU" altLang="ru-RU" sz="2000" u="sng" dirty="0" err="1">
                <a:latin typeface="Times New Roman" pitchFamily="18" charset="0"/>
                <a:cs typeface="Times New Roman" pitchFamily="18" charset="0"/>
              </a:rPr>
              <a:t>Basic</a:t>
            </a:r>
            <a:r>
              <a:rPr kumimoji="1" lang="ru-RU" altLang="ru-RU" sz="2000" u="sng" dirty="0">
                <a:latin typeface="Times New Roman" pitchFamily="18" charset="0"/>
                <a:cs typeface="Times New Roman" pitchFamily="18" charset="0"/>
              </a:rPr>
              <a:t> репликации:</a:t>
            </a:r>
          </a:p>
          <a:p>
            <a:pPr eaLnBrk="1" hangingPunct="1">
              <a:buFont typeface="Wingdings" pitchFamily="2" charset="2"/>
              <a:buChar char="ü"/>
            </a:pPr>
            <a:r>
              <a:rPr kumimoji="1" lang="ru-RU" altLang="ru-RU" sz="2000" dirty="0">
                <a:latin typeface="Times New Roman" pitchFamily="18" charset="0"/>
                <a:cs typeface="Times New Roman" pitchFamily="18" charset="0"/>
              </a:rPr>
              <a:t>Доступна во всех редакциях </a:t>
            </a:r>
            <a:r>
              <a:rPr kumimoji="1" lang="ru-RU" altLang="ru-RU" sz="2000" dirty="0" err="1">
                <a:latin typeface="Times New Roman" pitchFamily="18" charset="0"/>
                <a:cs typeface="Times New Roman" pitchFamily="18" charset="0"/>
              </a:rPr>
              <a:t>Oracle</a:t>
            </a:r>
            <a:r>
              <a:rPr kumimoji="1" lang="en-US" altLang="ru-RU" sz="2000" dirty="0">
                <a:latin typeface="Times New Roman" pitchFamily="18" charset="0"/>
                <a:cs typeface="Times New Roman" pitchFamily="18" charset="0"/>
              </a:rPr>
              <a:t>.</a:t>
            </a:r>
            <a:r>
              <a:rPr kumimoji="1" lang="ru-RU" altLang="ru-RU" sz="2000" dirty="0">
                <a:latin typeface="Times New Roman" pitchFamily="18" charset="0"/>
                <a:cs typeface="Times New Roman" pitchFamily="18" charset="0"/>
              </a:rPr>
              <a:t> </a:t>
            </a:r>
          </a:p>
          <a:p>
            <a:pPr eaLnBrk="1" hangingPunct="1">
              <a:buFont typeface="Wingdings" pitchFamily="2" charset="2"/>
              <a:buChar char="ü"/>
            </a:pPr>
            <a:r>
              <a:rPr kumimoji="1" lang="ru-RU" altLang="ru-RU" sz="2000" dirty="0">
                <a:latin typeface="Times New Roman" pitchFamily="18" charset="0"/>
                <a:cs typeface="Times New Roman" pitchFamily="18" charset="0"/>
              </a:rPr>
              <a:t>Реплицируются только данные</a:t>
            </a:r>
            <a:r>
              <a:rPr kumimoji="1" lang="en-US" altLang="ru-RU" sz="2000" dirty="0">
                <a:latin typeface="Times New Roman" pitchFamily="18" charset="0"/>
                <a:cs typeface="Times New Roman" pitchFamily="18" charset="0"/>
              </a:rPr>
              <a:t>.</a:t>
            </a:r>
            <a:r>
              <a:rPr kumimoji="1" lang="ru-RU" altLang="ru-RU" sz="2000" dirty="0">
                <a:latin typeface="Times New Roman" pitchFamily="18" charset="0"/>
                <a:cs typeface="Times New Roman" pitchFamily="18" charset="0"/>
              </a:rPr>
              <a:t> </a:t>
            </a:r>
          </a:p>
          <a:p>
            <a:pPr eaLnBrk="1" hangingPunct="1">
              <a:buFont typeface="Wingdings" pitchFamily="2" charset="2"/>
              <a:buChar char="ü"/>
            </a:pPr>
            <a:r>
              <a:rPr kumimoji="1" lang="ru-RU" altLang="ru-RU" sz="2000" dirty="0">
                <a:latin typeface="Times New Roman" pitchFamily="18" charset="0"/>
                <a:cs typeface="Times New Roman" pitchFamily="18" charset="0"/>
              </a:rPr>
              <a:t>Репликация производится только в одну сторону</a:t>
            </a:r>
            <a:r>
              <a:rPr kumimoji="1" lang="en-US" altLang="ru-RU" sz="2000" dirty="0">
                <a:latin typeface="Times New Roman" pitchFamily="18" charset="0"/>
                <a:cs typeface="Times New Roman" pitchFamily="18" charset="0"/>
              </a:rPr>
              <a:t>.</a:t>
            </a:r>
            <a:r>
              <a:rPr kumimoji="1" lang="ru-RU" altLang="ru-RU" sz="2000" dirty="0">
                <a:latin typeface="Times New Roman" pitchFamily="18" charset="0"/>
                <a:cs typeface="Times New Roman" pitchFamily="18" charset="0"/>
              </a:rPr>
              <a:t> </a:t>
            </a:r>
          </a:p>
          <a:p>
            <a:pPr eaLnBrk="1" hangingPunct="1">
              <a:buFont typeface="Wingdings" pitchFamily="2" charset="2"/>
              <a:buChar char="ü"/>
            </a:pPr>
            <a:r>
              <a:rPr kumimoji="1" lang="ru-RU" altLang="ru-RU" sz="2000" dirty="0">
                <a:latin typeface="Times New Roman" pitchFamily="18" charset="0"/>
                <a:cs typeface="Times New Roman" pitchFamily="18" charset="0"/>
              </a:rPr>
              <a:t>В исходной базе данных обычные таблицы</a:t>
            </a:r>
            <a:r>
              <a:rPr kumimoji="1" lang="en-US" altLang="ru-RU" sz="2000" dirty="0">
                <a:latin typeface="Times New Roman" pitchFamily="18" charset="0"/>
                <a:cs typeface="Times New Roman" pitchFamily="18" charset="0"/>
              </a:rPr>
              <a:t>.</a:t>
            </a:r>
            <a:endParaRPr kumimoji="1" lang="ru-RU" altLang="ru-RU" sz="2000" dirty="0">
              <a:latin typeface="Times New Roman" pitchFamily="18" charset="0"/>
              <a:cs typeface="Times New Roman" pitchFamily="18" charset="0"/>
            </a:endParaRPr>
          </a:p>
          <a:p>
            <a:pPr eaLnBrk="1" hangingPunct="1">
              <a:buFont typeface="Wingdings" pitchFamily="2" charset="2"/>
              <a:buChar char="ü"/>
            </a:pPr>
            <a:r>
              <a:rPr kumimoji="1" lang="ru-RU" altLang="ru-RU" sz="2000" dirty="0">
                <a:latin typeface="Times New Roman" pitchFamily="18" charset="0"/>
                <a:cs typeface="Times New Roman" pitchFamily="18" charset="0"/>
              </a:rPr>
              <a:t>В базе, в которую реплицируют, находятся не таблицы, а доступные только на чтение </a:t>
            </a:r>
            <a:r>
              <a:rPr kumimoji="1" lang="ru-RU" altLang="ru-RU" sz="2000" dirty="0" err="1">
                <a:latin typeface="Times New Roman" pitchFamily="18" charset="0"/>
                <a:cs typeface="Times New Roman" pitchFamily="18" charset="0"/>
              </a:rPr>
              <a:t>Snapshots</a:t>
            </a:r>
            <a:r>
              <a:rPr kumimoji="1" lang="ru-RU" altLang="ru-RU" sz="2000" dirty="0">
                <a:latin typeface="Times New Roman" pitchFamily="18" charset="0"/>
                <a:cs typeface="Times New Roman" pitchFamily="18" charset="0"/>
              </a:rPr>
              <a:t> (</a:t>
            </a:r>
            <a:r>
              <a:rPr kumimoji="1" lang="ru-RU" altLang="ru-RU" sz="2000" dirty="0" err="1">
                <a:latin typeface="Times New Roman" pitchFamily="18" charset="0"/>
                <a:cs typeface="Times New Roman" pitchFamily="18" charset="0"/>
              </a:rPr>
              <a:t>Read</a:t>
            </a:r>
            <a:r>
              <a:rPr kumimoji="1" lang="ru-RU" altLang="ru-RU" sz="2000" dirty="0">
                <a:latin typeface="Times New Roman" pitchFamily="18" charset="0"/>
                <a:cs typeface="Times New Roman" pitchFamily="18" charset="0"/>
              </a:rPr>
              <a:t> </a:t>
            </a:r>
            <a:r>
              <a:rPr kumimoji="1" lang="ru-RU" altLang="ru-RU" sz="2000" dirty="0" err="1">
                <a:latin typeface="Times New Roman" pitchFamily="18" charset="0"/>
                <a:cs typeface="Times New Roman" pitchFamily="18" charset="0"/>
              </a:rPr>
              <a:t>Only</a:t>
            </a:r>
            <a:r>
              <a:rPr kumimoji="1" lang="ru-RU" altLang="ru-RU" sz="2000" dirty="0">
                <a:latin typeface="Times New Roman" pitchFamily="18" charset="0"/>
                <a:cs typeface="Times New Roman" pitchFamily="18" charset="0"/>
              </a:rPr>
              <a:t> </a:t>
            </a:r>
            <a:r>
              <a:rPr kumimoji="1" lang="ru-RU" altLang="ru-RU" sz="2000" dirty="0" err="1">
                <a:latin typeface="Times New Roman" pitchFamily="18" charset="0"/>
                <a:cs typeface="Times New Roman" pitchFamily="18" charset="0"/>
              </a:rPr>
              <a:t>Materialized</a:t>
            </a:r>
            <a:r>
              <a:rPr kumimoji="1" lang="ru-RU" altLang="ru-RU" sz="2000" dirty="0">
                <a:latin typeface="Times New Roman" pitchFamily="18" charset="0"/>
                <a:cs typeface="Times New Roman" pitchFamily="18" charset="0"/>
              </a:rPr>
              <a:t> </a:t>
            </a:r>
            <a:r>
              <a:rPr kumimoji="1" lang="ru-RU" altLang="ru-RU" sz="2000" dirty="0" err="1">
                <a:latin typeface="Times New Roman" pitchFamily="18" charset="0"/>
                <a:cs typeface="Times New Roman" pitchFamily="18" charset="0"/>
              </a:rPr>
              <a:t>Views</a:t>
            </a:r>
            <a:r>
              <a:rPr kumimoji="1" lang="ru-RU" altLang="ru-RU" sz="2000" dirty="0">
                <a:latin typeface="Times New Roman" pitchFamily="18" charset="0"/>
                <a:cs typeface="Times New Roman" pitchFamily="18" charset="0"/>
              </a:rPr>
              <a:t>)</a:t>
            </a:r>
            <a:r>
              <a:rPr kumimoji="1" lang="en-US" altLang="ru-RU" sz="2000" dirty="0">
                <a:latin typeface="Times New Roman" pitchFamily="18" charset="0"/>
                <a:cs typeface="Times New Roman" pitchFamily="18" charset="0"/>
              </a:rPr>
              <a:t>.</a:t>
            </a:r>
            <a:r>
              <a:rPr kumimoji="1" lang="ru-RU" altLang="ru-RU" sz="2000" dirty="0">
                <a:latin typeface="Times New Roman" pitchFamily="18" charset="0"/>
                <a:cs typeface="Times New Roman" pitchFamily="18" charset="0"/>
              </a:rPr>
              <a:t> </a:t>
            </a:r>
          </a:p>
          <a:p>
            <a:pPr eaLnBrk="1" hangingPunct="1">
              <a:buFont typeface="Wingdings" pitchFamily="2" charset="2"/>
              <a:buChar char="ü"/>
            </a:pPr>
            <a:r>
              <a:rPr kumimoji="1" lang="ru-RU" altLang="ru-RU" sz="2000" dirty="0">
                <a:latin typeface="Times New Roman" pitchFamily="18" charset="0"/>
                <a:cs typeface="Times New Roman" pitchFamily="18" charset="0"/>
              </a:rPr>
              <a:t>Работает на основе триггеров</a:t>
            </a:r>
            <a:r>
              <a:rPr kumimoji="1" lang="en-US" altLang="ru-RU" sz="2000" dirty="0">
                <a:latin typeface="Times New Roman" pitchFamily="18" charset="0"/>
                <a:cs typeface="Times New Roman" pitchFamily="18" charset="0"/>
              </a:rPr>
              <a:t>.</a:t>
            </a:r>
            <a:r>
              <a:rPr kumimoji="1" lang="ru-RU" altLang="ru-RU" sz="2000" dirty="0">
                <a:latin typeface="Times New Roman" pitchFamily="18" charset="0"/>
                <a:cs typeface="Times New Roman" pitchFamily="18" charset="0"/>
              </a:rPr>
              <a:t> </a:t>
            </a:r>
          </a:p>
          <a:p>
            <a:pPr eaLnBrk="1" hangingPunct="1">
              <a:buFont typeface="Wingdings" pitchFamily="2" charset="2"/>
              <a:buChar char="ü"/>
            </a:pPr>
            <a:r>
              <a:rPr kumimoji="1" lang="ru-RU" altLang="ru-RU" sz="2000" dirty="0">
                <a:latin typeface="Times New Roman" pitchFamily="18" charset="0"/>
                <a:cs typeface="Times New Roman" pitchFamily="18" charset="0"/>
              </a:rPr>
              <a:t>После 16 неудачных попыток передачи данных подряд  процесс останавливается и требует вручную перезапустить JOB</a:t>
            </a:r>
            <a:r>
              <a:rPr kumimoji="1" lang="en-US" altLang="ru-RU" sz="2000" dirty="0">
                <a:latin typeface="Times New Roman" pitchFamily="18" charset="0"/>
                <a:cs typeface="Times New Roman" pitchFamily="18" charset="0"/>
              </a:rPr>
              <a:t>.</a:t>
            </a:r>
            <a:r>
              <a:rPr kumimoji="1" lang="ru-RU" altLang="ru-RU" sz="2000" dirty="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3315">
                                            <p:txEl>
                                              <p:pRg st="5" end="5"/>
                                            </p:txEl>
                                          </p:spTgt>
                                        </p:tgtEl>
                                        <p:attrNameLst>
                                          <p:attrName>style.visibility</p:attrName>
                                        </p:attrNameLst>
                                      </p:cBhvr>
                                      <p:to>
                                        <p:strVal val="visible"/>
                                      </p:to>
                                    </p:set>
                                    <p:animEffect transition="in" filter="fade">
                                      <p:cBhvr>
                                        <p:cTn id="13" dur="500"/>
                                        <p:tgtEl>
                                          <p:spTgt spid="13315">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3315">
                                            <p:txEl>
                                              <p:pRg st="6" end="6"/>
                                            </p:txEl>
                                          </p:spTgt>
                                        </p:tgtEl>
                                        <p:attrNameLst>
                                          <p:attrName>style.visibility</p:attrName>
                                        </p:attrNameLst>
                                      </p:cBhvr>
                                      <p:to>
                                        <p:strVal val="visible"/>
                                      </p:to>
                                    </p:set>
                                    <p:animEffect transition="in" filter="fade">
                                      <p:cBhvr>
                                        <p:cTn id="16" dur="500"/>
                                        <p:tgtEl>
                                          <p:spTgt spid="13315">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3315">
                                            <p:txEl>
                                              <p:pRg st="7" end="7"/>
                                            </p:txEl>
                                          </p:spTgt>
                                        </p:tgtEl>
                                        <p:attrNameLst>
                                          <p:attrName>style.visibility</p:attrName>
                                        </p:attrNameLst>
                                      </p:cBhvr>
                                      <p:to>
                                        <p:strVal val="visible"/>
                                      </p:to>
                                    </p:set>
                                    <p:animEffect transition="in" filter="fade">
                                      <p:cBhvr>
                                        <p:cTn id="19" dur="500"/>
                                        <p:tgtEl>
                                          <p:spTgt spid="13315">
                                            <p:txEl>
                                              <p:pRg st="7" end="7"/>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3315">
                                            <p:txEl>
                                              <p:pRg st="8" end="8"/>
                                            </p:txEl>
                                          </p:spTgt>
                                        </p:tgtEl>
                                        <p:attrNameLst>
                                          <p:attrName>style.visibility</p:attrName>
                                        </p:attrNameLst>
                                      </p:cBhvr>
                                      <p:to>
                                        <p:strVal val="visible"/>
                                      </p:to>
                                    </p:set>
                                    <p:animEffect transition="in" filter="fade">
                                      <p:cBhvr>
                                        <p:cTn id="22" dur="500"/>
                                        <p:tgtEl>
                                          <p:spTgt spid="13315">
                                            <p:txEl>
                                              <p:pRg st="8" end="8"/>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3315">
                                            <p:txEl>
                                              <p:pRg st="9" end="9"/>
                                            </p:txEl>
                                          </p:spTgt>
                                        </p:tgtEl>
                                        <p:attrNameLst>
                                          <p:attrName>style.visibility</p:attrName>
                                        </p:attrNameLst>
                                      </p:cBhvr>
                                      <p:to>
                                        <p:strVal val="visible"/>
                                      </p:to>
                                    </p:set>
                                    <p:animEffect transition="in" filter="fade">
                                      <p:cBhvr>
                                        <p:cTn id="25" dur="500"/>
                                        <p:tgtEl>
                                          <p:spTgt spid="13315">
                                            <p:txEl>
                                              <p:pRg st="9" end="9"/>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3315">
                                            <p:txEl>
                                              <p:pRg st="10" end="10"/>
                                            </p:txEl>
                                          </p:spTgt>
                                        </p:tgtEl>
                                        <p:attrNameLst>
                                          <p:attrName>style.visibility</p:attrName>
                                        </p:attrNameLst>
                                      </p:cBhvr>
                                      <p:to>
                                        <p:strVal val="visible"/>
                                      </p:to>
                                    </p:set>
                                    <p:animEffect transition="in" filter="fade">
                                      <p:cBhvr>
                                        <p:cTn id="28" dur="500"/>
                                        <p:tgtEl>
                                          <p:spTgt spid="13315">
                                            <p:txEl>
                                              <p:pRg st="10" end="10"/>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3315">
                                            <p:txEl>
                                              <p:pRg st="11" end="11"/>
                                            </p:txEl>
                                          </p:spTgt>
                                        </p:tgtEl>
                                        <p:attrNameLst>
                                          <p:attrName>style.visibility</p:attrName>
                                        </p:attrNameLst>
                                      </p:cBhvr>
                                      <p:to>
                                        <p:strVal val="visible"/>
                                      </p:to>
                                    </p:set>
                                    <p:animEffect transition="in" filter="fade">
                                      <p:cBhvr>
                                        <p:cTn id="31" dur="500"/>
                                        <p:tgtEl>
                                          <p:spTgt spid="13315">
                                            <p:txEl>
                                              <p:pRg st="11" end="11"/>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3315">
                                            <p:txEl>
                                              <p:pRg st="12" end="12"/>
                                            </p:txEl>
                                          </p:spTgt>
                                        </p:tgtEl>
                                        <p:attrNameLst>
                                          <p:attrName>style.visibility</p:attrName>
                                        </p:attrNameLst>
                                      </p:cBhvr>
                                      <p:to>
                                        <p:strVal val="visible"/>
                                      </p:to>
                                    </p:set>
                                    <p:animEffect transition="in" filter="fade">
                                      <p:cBhvr>
                                        <p:cTn id="34" dur="500"/>
                                        <p:tgtEl>
                                          <p:spTgt spid="1331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679450"/>
            <a:ext cx="8229600" cy="687388"/>
          </a:xfrm>
        </p:spPr>
        <p:txBody>
          <a:bodyPr/>
          <a:lstStyle/>
          <a:p>
            <a:pPr eaLnBrk="1" hangingPunct="1"/>
            <a:r>
              <a:rPr lang="ru-RU" altLang="ru-RU" sz="3700" smtClean="0">
                <a:latin typeface="Times New Roman" pitchFamily="18" charset="0"/>
              </a:rPr>
              <a:t>Моментальные снимки в </a:t>
            </a:r>
            <a:r>
              <a:rPr lang="en-US" altLang="ru-RU" sz="3700" smtClean="0">
                <a:latin typeface="Times New Roman" pitchFamily="18" charset="0"/>
              </a:rPr>
              <a:t>Oracle</a:t>
            </a:r>
            <a:endParaRPr lang="ru-RU" altLang="ru-RU" sz="3700" smtClean="0">
              <a:latin typeface="Times New Roman" pitchFamily="18" charset="0"/>
            </a:endParaRPr>
          </a:p>
        </p:txBody>
      </p:sp>
      <p:sp>
        <p:nvSpPr>
          <p:cNvPr id="14339" name="Text Box 3"/>
          <p:cNvSpPr txBox="1">
            <a:spLocks noChangeArrowheads="1"/>
          </p:cNvSpPr>
          <p:nvPr/>
        </p:nvSpPr>
        <p:spPr bwMode="auto">
          <a:xfrm>
            <a:off x="395288" y="1268413"/>
            <a:ext cx="8569325"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eaLnBrk="1" hangingPunct="1"/>
            <a:r>
              <a:rPr kumimoji="1" lang="en-US" altLang="ru-RU" sz="2000" dirty="0">
                <a:solidFill>
                  <a:srgbClr val="0D0D11"/>
                </a:solidFill>
                <a:latin typeface="Times New Roman" pitchFamily="18" charset="0"/>
              </a:rPr>
              <a:t>Oracle</a:t>
            </a:r>
            <a:r>
              <a:rPr kumimoji="1" lang="ru-RU" altLang="ru-RU" sz="2000" dirty="0">
                <a:solidFill>
                  <a:srgbClr val="0D0D11"/>
                </a:solidFill>
                <a:latin typeface="Times New Roman" pitchFamily="18" charset="0"/>
              </a:rPr>
              <a:t> поддерживает два типа тиражирования:</a:t>
            </a:r>
          </a:p>
          <a:p>
            <a:pPr eaLnBrk="1" hangingPunct="1">
              <a:buFont typeface="Wingdings" pitchFamily="2" charset="2"/>
              <a:buChar char="ü"/>
            </a:pPr>
            <a:r>
              <a:rPr kumimoji="1" lang="ru-RU" altLang="ru-RU" sz="2000" dirty="0">
                <a:solidFill>
                  <a:srgbClr val="0D0D11"/>
                </a:solidFill>
                <a:latin typeface="Times New Roman" pitchFamily="18" charset="0"/>
              </a:rPr>
              <a:t>базовое – копия обеспечивает доступ "только для чтения".</a:t>
            </a:r>
          </a:p>
          <a:p>
            <a:pPr eaLnBrk="1" hangingPunct="1">
              <a:buFont typeface="Wingdings" pitchFamily="2" charset="2"/>
              <a:buChar char="ü"/>
            </a:pPr>
            <a:r>
              <a:rPr kumimoji="1" lang="ru-RU" altLang="ru-RU" sz="2000" dirty="0">
                <a:solidFill>
                  <a:srgbClr val="0D0D11"/>
                </a:solidFill>
                <a:latin typeface="Times New Roman" pitchFamily="18" charset="0"/>
              </a:rPr>
              <a:t>усовершенствованное – приложения могут считывать и обновлять тиражируемые копии таблиц по всей системе (поддерживается специальными средствами СУБД – </a:t>
            </a:r>
            <a:r>
              <a:rPr kumimoji="1" lang="en-US" altLang="ru-RU" sz="2000" b="1" dirty="0">
                <a:solidFill>
                  <a:srgbClr val="0D0D11"/>
                </a:solidFill>
                <a:latin typeface="Times New Roman" pitchFamily="18" charset="0"/>
              </a:rPr>
              <a:t>Replication</a:t>
            </a:r>
            <a:r>
              <a:rPr kumimoji="1" lang="ru-RU" altLang="ru-RU" sz="2000" b="1" dirty="0">
                <a:solidFill>
                  <a:srgbClr val="0D0D11"/>
                </a:solidFill>
                <a:latin typeface="Times New Roman" pitchFamily="18" charset="0"/>
              </a:rPr>
              <a:t> </a:t>
            </a:r>
            <a:r>
              <a:rPr kumimoji="1" lang="en-US" altLang="ru-RU" sz="2000" b="1" dirty="0">
                <a:solidFill>
                  <a:srgbClr val="0D0D11"/>
                </a:solidFill>
                <a:latin typeface="Times New Roman" pitchFamily="18" charset="0"/>
              </a:rPr>
              <a:t> Option</a:t>
            </a:r>
            <a:r>
              <a:rPr kumimoji="1" lang="ru-RU" altLang="ru-RU" sz="2000" dirty="0">
                <a:solidFill>
                  <a:srgbClr val="0D0D11"/>
                </a:solidFill>
                <a:latin typeface="Times New Roman" pitchFamily="18" charset="0"/>
              </a:rPr>
              <a:t>).</a:t>
            </a:r>
            <a:endParaRPr kumimoji="1" lang="ru-RU" altLang="ru-RU" sz="2000" b="1" dirty="0">
              <a:solidFill>
                <a:srgbClr val="0D0D11"/>
              </a:solidFill>
              <a:latin typeface="Times New Roman" pitchFamily="18" charset="0"/>
            </a:endParaRPr>
          </a:p>
          <a:p>
            <a:pPr eaLnBrk="1" hangingPunct="1"/>
            <a:r>
              <a:rPr kumimoji="1" lang="ru-RU" altLang="ru-RU" sz="2000" b="1" dirty="0">
                <a:solidFill>
                  <a:srgbClr val="0D0D11"/>
                </a:solidFill>
                <a:latin typeface="Times New Roman" pitchFamily="18" charset="0"/>
              </a:rPr>
              <a:t>Базовое тиражирование</a:t>
            </a:r>
            <a:r>
              <a:rPr kumimoji="1" lang="ru-RU" altLang="ru-RU" sz="2000" dirty="0">
                <a:solidFill>
                  <a:srgbClr val="0D0D11"/>
                </a:solidFill>
                <a:latin typeface="Times New Roman" pitchFamily="18" charset="0"/>
              </a:rPr>
              <a:t> осуществляется (после установления связи с удаленной БД) с помощью создания моментальных снимков (</a:t>
            </a:r>
            <a:r>
              <a:rPr kumimoji="1" lang="en-US" altLang="ru-RU" sz="2000" dirty="0">
                <a:solidFill>
                  <a:srgbClr val="0D0D11"/>
                </a:solidFill>
                <a:latin typeface="Times New Roman" pitchFamily="18" charset="0"/>
              </a:rPr>
              <a:t>snapshot</a:t>
            </a:r>
            <a:r>
              <a:rPr kumimoji="1" lang="ru-RU" altLang="ru-RU" sz="2000" dirty="0">
                <a:solidFill>
                  <a:srgbClr val="0D0D11"/>
                </a:solidFill>
                <a:latin typeface="Times New Roman" pitchFamily="18" charset="0"/>
              </a:rPr>
              <a:t>), например:</a:t>
            </a:r>
            <a:endParaRPr kumimoji="1" lang="en-US" altLang="ru-RU" sz="2000" dirty="0">
              <a:solidFill>
                <a:srgbClr val="0D0D11"/>
              </a:solidFill>
              <a:latin typeface="Times New Roman" pitchFamily="18" charset="0"/>
            </a:endParaRPr>
          </a:p>
          <a:p>
            <a:pPr eaLnBrk="1" hangingPunct="1"/>
            <a:r>
              <a:rPr kumimoji="1" lang="ru-RU" altLang="ru-RU" sz="2000" dirty="0">
                <a:solidFill>
                  <a:srgbClr val="0D0D11"/>
                </a:solidFill>
                <a:latin typeface="Times New Roman" pitchFamily="18" charset="0"/>
              </a:rPr>
              <a:t>	</a:t>
            </a:r>
            <a:r>
              <a:rPr kumimoji="1" lang="en-US" altLang="ru-RU" sz="2000" dirty="0">
                <a:solidFill>
                  <a:srgbClr val="0D0D11"/>
                </a:solidFill>
                <a:latin typeface="Times New Roman" pitchFamily="18" charset="0"/>
              </a:rPr>
              <a:t>CREATE SNAPSHOT </a:t>
            </a:r>
            <a:r>
              <a:rPr kumimoji="1" lang="en-US" altLang="ru-RU" sz="2000" dirty="0" err="1">
                <a:solidFill>
                  <a:srgbClr val="0D0D11"/>
                </a:solidFill>
                <a:latin typeface="Times New Roman" pitchFamily="18" charset="0"/>
              </a:rPr>
              <a:t>sales.parts</a:t>
            </a:r>
            <a:r>
              <a:rPr kumimoji="1" lang="en-US" altLang="ru-RU" sz="2000" dirty="0">
                <a:solidFill>
                  <a:srgbClr val="0D0D11"/>
                </a:solidFill>
                <a:latin typeface="Times New Roman" pitchFamily="18" charset="0"/>
              </a:rPr>
              <a:t> AS</a:t>
            </a:r>
          </a:p>
          <a:p>
            <a:pPr eaLnBrk="1" hangingPunct="1"/>
            <a:r>
              <a:rPr kumimoji="1" lang="ru-RU" altLang="ru-RU" sz="2000" dirty="0">
                <a:solidFill>
                  <a:srgbClr val="0D0D11"/>
                </a:solidFill>
                <a:latin typeface="Times New Roman" pitchFamily="18" charset="0"/>
              </a:rPr>
              <a:t>		</a:t>
            </a:r>
            <a:r>
              <a:rPr kumimoji="1" lang="en-US" altLang="ru-RU" sz="2000" dirty="0">
                <a:solidFill>
                  <a:srgbClr val="0D0D11"/>
                </a:solidFill>
                <a:latin typeface="Times New Roman" pitchFamily="18" charset="0"/>
              </a:rPr>
              <a:t>SELECT * FROM </a:t>
            </a:r>
            <a:r>
              <a:rPr kumimoji="1" lang="en-US" altLang="ru-RU" sz="2000" dirty="0" err="1">
                <a:solidFill>
                  <a:srgbClr val="0D0D11"/>
                </a:solidFill>
                <a:latin typeface="Times New Roman" pitchFamily="18" charset="0"/>
              </a:rPr>
              <a:t>sales.parts@central.compworld</a:t>
            </a:r>
            <a:r>
              <a:rPr kumimoji="1" lang="en-US" altLang="ru-RU" sz="2000" dirty="0">
                <a:solidFill>
                  <a:srgbClr val="0D0D11"/>
                </a:solidFill>
                <a:latin typeface="Times New Roman" pitchFamily="18" charset="0"/>
              </a:rPr>
              <a:t>;</a:t>
            </a:r>
            <a:endParaRPr kumimoji="1" lang="ru-RU" altLang="ru-RU" sz="2000" dirty="0">
              <a:solidFill>
                <a:srgbClr val="0D0D11"/>
              </a:solidFill>
              <a:latin typeface="Times New Roman" pitchFamily="18" charset="0"/>
            </a:endParaRPr>
          </a:p>
          <a:p>
            <a:pPr eaLnBrk="1" hangingPunct="1"/>
            <a:r>
              <a:rPr kumimoji="1" lang="ru-RU" altLang="ru-RU" sz="2000" dirty="0">
                <a:solidFill>
                  <a:srgbClr val="0D0D11"/>
                </a:solidFill>
                <a:latin typeface="Times New Roman" pitchFamily="18" charset="0"/>
              </a:rPr>
              <a:t>Моментальные снимки бывают:</a:t>
            </a:r>
          </a:p>
          <a:p>
            <a:pPr eaLnBrk="1" hangingPunct="1">
              <a:buFont typeface="Wingdings" pitchFamily="2" charset="2"/>
              <a:buChar char="ü"/>
            </a:pPr>
            <a:r>
              <a:rPr kumimoji="1" lang="ru-RU" altLang="ru-RU" sz="2000" dirty="0">
                <a:solidFill>
                  <a:srgbClr val="0D0D11"/>
                </a:solidFill>
                <a:latin typeface="Times New Roman" pitchFamily="18" charset="0"/>
              </a:rPr>
              <a:t>простые – создаются по однотабличному запросу </a:t>
            </a:r>
            <a:r>
              <a:rPr kumimoji="1" lang="en-US" altLang="ru-RU" sz="2000" dirty="0">
                <a:solidFill>
                  <a:srgbClr val="0D0D11"/>
                </a:solidFill>
                <a:latin typeface="Times New Roman" pitchFamily="18" charset="0"/>
              </a:rPr>
              <a:t>SELECT</a:t>
            </a:r>
            <a:r>
              <a:rPr kumimoji="1" lang="ru-RU" altLang="ru-RU" sz="2000" dirty="0">
                <a:solidFill>
                  <a:srgbClr val="0D0D11"/>
                </a:solidFill>
                <a:latin typeface="Times New Roman" pitchFamily="18" charset="0"/>
              </a:rPr>
              <a:t>, содержащему простые условия отбора.</a:t>
            </a:r>
          </a:p>
          <a:p>
            <a:pPr eaLnBrk="1" hangingPunct="1">
              <a:buFont typeface="Wingdings" pitchFamily="2" charset="2"/>
              <a:buChar char="ü"/>
            </a:pPr>
            <a:r>
              <a:rPr kumimoji="1" lang="ru-RU" altLang="ru-RU" sz="2000" dirty="0">
                <a:solidFill>
                  <a:srgbClr val="0D0D11"/>
                </a:solidFill>
                <a:latin typeface="Times New Roman" pitchFamily="18" charset="0"/>
              </a:rPr>
              <a:t>сложные – создаются по запросам, содержащим сложные условия отбора, фразы </a:t>
            </a:r>
            <a:r>
              <a:rPr kumimoji="1" lang="en-US" altLang="ru-RU" sz="2000" dirty="0">
                <a:solidFill>
                  <a:srgbClr val="0D0D11"/>
                </a:solidFill>
                <a:latin typeface="Times New Roman" pitchFamily="18" charset="0"/>
              </a:rPr>
              <a:t>group by, having</a:t>
            </a:r>
            <a:r>
              <a:rPr kumimoji="1" lang="ru-RU" altLang="ru-RU" sz="2000" dirty="0">
                <a:solidFill>
                  <a:srgbClr val="0D0D11"/>
                </a:solidFill>
                <a:latin typeface="Times New Roman" pitchFamily="18" charset="0"/>
              </a:rPr>
              <a:t>, обращающимся к двум и более таблицам</a:t>
            </a:r>
            <a:r>
              <a:rPr kumimoji="1" lang="en-US" altLang="ru-RU" sz="2000" dirty="0">
                <a:solidFill>
                  <a:srgbClr val="0D0D11"/>
                </a:solidFill>
                <a:latin typeface="Times New Roman" pitchFamily="18" charset="0"/>
              </a:rPr>
              <a:t> </a:t>
            </a:r>
            <a:r>
              <a:rPr kumimoji="1" lang="ru-RU" altLang="ru-RU" sz="2000" dirty="0">
                <a:solidFill>
                  <a:srgbClr val="0D0D11"/>
                </a:solidFill>
                <a:latin typeface="Times New Roman" pitchFamily="18" charset="0"/>
              </a:rPr>
              <a:t>и проч.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4339">
                                            <p:txEl>
                                              <p:pRg st="6" end="6"/>
                                            </p:txEl>
                                          </p:spTgt>
                                        </p:tgtEl>
                                        <p:attrNameLst>
                                          <p:attrName>style.visibility</p:attrName>
                                        </p:attrNameLst>
                                      </p:cBhvr>
                                      <p:to>
                                        <p:strVal val="visible"/>
                                      </p:to>
                                    </p:set>
                                    <p:animEffect transition="in" filter="fade">
                                      <p:cBhvr>
                                        <p:cTn id="15" dur="500"/>
                                        <p:tgtEl>
                                          <p:spTgt spid="14339">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4339">
                                            <p:txEl>
                                              <p:pRg st="7" end="7"/>
                                            </p:txEl>
                                          </p:spTgt>
                                        </p:tgtEl>
                                        <p:attrNameLst>
                                          <p:attrName>style.visibility</p:attrName>
                                        </p:attrNameLst>
                                      </p:cBhvr>
                                      <p:to>
                                        <p:strVal val="visible"/>
                                      </p:to>
                                    </p:set>
                                    <p:animEffect transition="in" filter="fade">
                                      <p:cBhvr>
                                        <p:cTn id="18" dur="500"/>
                                        <p:tgtEl>
                                          <p:spTgt spid="14339">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4339">
                                            <p:txEl>
                                              <p:pRg st="8" end="8"/>
                                            </p:txEl>
                                          </p:spTgt>
                                        </p:tgtEl>
                                        <p:attrNameLst>
                                          <p:attrName>style.visibility</p:attrName>
                                        </p:attrNameLst>
                                      </p:cBhvr>
                                      <p:to>
                                        <p:strVal val="visible"/>
                                      </p:to>
                                    </p:set>
                                    <p:animEffect transition="in" filter="fade">
                                      <p:cBhvr>
                                        <p:cTn id="21" dur="500"/>
                                        <p:tgtEl>
                                          <p:spTgt spid="143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1188</TotalTime>
  <Words>5842</Words>
  <Application>Microsoft Office PowerPoint</Application>
  <PresentationFormat>Экран (4:3)</PresentationFormat>
  <Paragraphs>434</Paragraphs>
  <Slides>64</Slides>
  <Notes>8</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64</vt:i4>
      </vt:variant>
    </vt:vector>
  </HeadingPairs>
  <TitlesOfParts>
    <vt:vector size="66" baseType="lpstr">
      <vt:lpstr>Пиксел</vt:lpstr>
      <vt:lpstr>Рисунок</vt:lpstr>
      <vt:lpstr>Распределенные базы данных</vt:lpstr>
      <vt:lpstr>Репликация  в СУБД MySQL</vt:lpstr>
      <vt:lpstr>Репликация в MySQL</vt:lpstr>
      <vt:lpstr>Репликация в MySQL</vt:lpstr>
      <vt:lpstr>Репликация в MySQL</vt:lpstr>
      <vt:lpstr>Репликация  в СУБД Oracle</vt:lpstr>
      <vt:lpstr>Репликация в СУБД Oracle</vt:lpstr>
      <vt:lpstr>Репликация в СУБД Oracle</vt:lpstr>
      <vt:lpstr>Моментальные снимки в Oracle</vt:lpstr>
      <vt:lpstr>Моментальные снимки в Oracle</vt:lpstr>
      <vt:lpstr>Моментальные снимки в Oracle</vt:lpstr>
      <vt:lpstr>Моментальные снимки в Oracle</vt:lpstr>
      <vt:lpstr>Моментальные снимки в Oracle</vt:lpstr>
      <vt:lpstr>Регенерация моментальных снимков Oracle</vt:lpstr>
      <vt:lpstr>Регенерация моментальных снимков Oracle</vt:lpstr>
      <vt:lpstr>Усовершенствованное тиражирование Oracle</vt:lpstr>
      <vt:lpstr>Репликация в СУБД Oracle</vt:lpstr>
      <vt:lpstr>Репликация в СУБД Oracle</vt:lpstr>
      <vt:lpstr>Архитектура MTS</vt:lpstr>
      <vt:lpstr>Репликация в СУБД Oracle</vt:lpstr>
      <vt:lpstr>Репликация в СУБД Oracle</vt:lpstr>
      <vt:lpstr>Репликация в СУБД Oracle</vt:lpstr>
      <vt:lpstr>Репликация с помощью Oracle Streams</vt:lpstr>
      <vt:lpstr>Репликация  в СУБД Sybase</vt:lpstr>
      <vt:lpstr>Репликация в СУБД Sybase</vt:lpstr>
      <vt:lpstr>Репликация в СУБД Sybase</vt:lpstr>
      <vt:lpstr>Репликация в СУБД Sybase</vt:lpstr>
      <vt:lpstr>Репликация в СУБД Sybase</vt:lpstr>
      <vt:lpstr>Репликация в СУБД Sybase</vt:lpstr>
      <vt:lpstr>Репликация в СУБД Sybase</vt:lpstr>
      <vt:lpstr>Репликация в СУБД Sybase</vt:lpstr>
      <vt:lpstr>Репликация в СУБД Sybase</vt:lpstr>
      <vt:lpstr>Репликация  в СУБД Линтер</vt:lpstr>
      <vt:lpstr>Правила репликации в ЛИНТЕР</vt:lpstr>
      <vt:lpstr>Разрешение конфликтов тиражирования</vt:lpstr>
      <vt:lpstr>Сервер репликации СУБД ЛИНТЕР</vt:lpstr>
      <vt:lpstr>Сервер репликации СУБД ЛИНТЕР</vt:lpstr>
      <vt:lpstr>Сервер репликации СУБД ЛИНТЕР</vt:lpstr>
      <vt:lpstr>Достоинства репликации в ЛИНТЕР</vt:lpstr>
      <vt:lpstr>Недостатки репликации в ЛИНТЕР</vt:lpstr>
      <vt:lpstr>Репликация в  СУБД MS SQL Server</vt:lpstr>
      <vt:lpstr>Репликация в СУБД SQL Server</vt:lpstr>
      <vt:lpstr>Репликация в СУБД SQL Server</vt:lpstr>
      <vt:lpstr>Репликация в СУБД SQL Server</vt:lpstr>
      <vt:lpstr>Репликация в СУБД SQL Server</vt:lpstr>
      <vt:lpstr>Репликация в СУБД SQL Server</vt:lpstr>
      <vt:lpstr>Репликация в СУБД SQL Server</vt:lpstr>
      <vt:lpstr>Репликация в СУБД SQL Server</vt:lpstr>
      <vt:lpstr>Репликация в СУБД SQL Server</vt:lpstr>
      <vt:lpstr>Репликация в СУБД SQL Server</vt:lpstr>
      <vt:lpstr>Репликация в СУБД SQL Server</vt:lpstr>
      <vt:lpstr>Репликация в СУБД SQL Server</vt:lpstr>
      <vt:lpstr>Репликация в СУБД SQL Server</vt:lpstr>
      <vt:lpstr>Репликация в СУБД SQL Server</vt:lpstr>
      <vt:lpstr>Репликация в СУБД SQL Server</vt:lpstr>
      <vt:lpstr>Репликация в СУБД SQL Server</vt:lpstr>
      <vt:lpstr>Репликация в СУБД SQL Server</vt:lpstr>
      <vt:lpstr>Репликация в СУБД PostgreSQL</vt:lpstr>
      <vt:lpstr>Репликация в СУБД PostgreSQL</vt:lpstr>
      <vt:lpstr>Репликация в СУБД PostgreSQL</vt:lpstr>
      <vt:lpstr>Репликация в СУБД PostgreSQL</vt:lpstr>
      <vt:lpstr>Репликация в СУБД PostgreSQL</vt:lpstr>
      <vt:lpstr>Репликация в СУБД PostgreSQL</vt:lpstr>
      <vt:lpstr>Список источников</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Динамический SQL</dc:title>
  <dc:creator>_</dc:creator>
  <cp:lastModifiedBy>Карпова Ирина Петровна</cp:lastModifiedBy>
  <cp:revision>177</cp:revision>
  <dcterms:created xsi:type="dcterms:W3CDTF">2011-03-06T14:09:24Z</dcterms:created>
  <dcterms:modified xsi:type="dcterms:W3CDTF">2023-11-14T11:22:43Z</dcterms:modified>
</cp:coreProperties>
</file>