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30"/>
  </p:notesMasterIdLst>
  <p:sldIdLst>
    <p:sldId id="325" r:id="rId2"/>
    <p:sldId id="293" r:id="rId3"/>
    <p:sldId id="294" r:id="rId4"/>
    <p:sldId id="295" r:id="rId5"/>
    <p:sldId id="296" r:id="rId6"/>
    <p:sldId id="297" r:id="rId7"/>
    <p:sldId id="298" r:id="rId8"/>
    <p:sldId id="299" r:id="rId9"/>
    <p:sldId id="300" r:id="rId10"/>
    <p:sldId id="301" r:id="rId11"/>
    <p:sldId id="304" r:id="rId12"/>
    <p:sldId id="302" r:id="rId13"/>
    <p:sldId id="303" r:id="rId14"/>
    <p:sldId id="305" r:id="rId15"/>
    <p:sldId id="306" r:id="rId16"/>
    <p:sldId id="326" r:id="rId17"/>
    <p:sldId id="307" r:id="rId18"/>
    <p:sldId id="315" r:id="rId19"/>
    <p:sldId id="316" r:id="rId20"/>
    <p:sldId id="317" r:id="rId21"/>
    <p:sldId id="318" r:id="rId22"/>
    <p:sldId id="320" r:id="rId23"/>
    <p:sldId id="321" r:id="rId24"/>
    <p:sldId id="322" r:id="rId25"/>
    <p:sldId id="323" r:id="rId26"/>
    <p:sldId id="324" r:id="rId27"/>
    <p:sldId id="308" r:id="rId28"/>
    <p:sldId id="309" r:id="rId2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1D0601"/>
    <a:srgbClr val="1D0201"/>
    <a:srgbClr val="0D0D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2" autoAdjust="0"/>
    <p:restoredTop sz="94711" autoAdjust="0"/>
  </p:normalViewPr>
  <p:slideViewPr>
    <p:cSldViewPr>
      <p:cViewPr>
        <p:scale>
          <a:sx n="70" d="100"/>
          <a:sy n="70" d="100"/>
        </p:scale>
        <p:origin x="-1084" y="112"/>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kumimoji="1" sz="1200">
                <a:latin typeface="Times New Roman" pitchFamily="18" charset="0"/>
              </a:defRPr>
            </a:lvl1pPr>
          </a:lstStyle>
          <a:p>
            <a:pPr>
              <a:defRPr/>
            </a:pPr>
            <a:endParaRPr lang="ru-RU" altLang="ru-RU"/>
          </a:p>
        </p:txBody>
      </p:sp>
      <p:sp>
        <p:nvSpPr>
          <p:cNvPr id="573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kumimoji="1" sz="1200">
                <a:latin typeface="Times New Roman" pitchFamily="18" charset="0"/>
              </a:defRPr>
            </a:lvl1pPr>
          </a:lstStyle>
          <a:p>
            <a:pPr>
              <a:defRPr/>
            </a:pPr>
            <a:fld id="{308FA0D7-5A7D-494B-98DA-37A7DD364536}" type="datetimeFigureOut">
              <a:rPr lang="ru-RU" altLang="ru-RU"/>
              <a:pPr>
                <a:defRPr/>
              </a:pPr>
              <a:t>13.10.2023</a:t>
            </a:fld>
            <a:endParaRPr lang="ru-RU" altLang="ru-RU"/>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noProof="0" smtClean="0"/>
              <a:t>Образец текста</a:t>
            </a:r>
          </a:p>
          <a:p>
            <a:pPr lvl="1"/>
            <a:r>
              <a:rPr lang="ru-RU" altLang="ru-RU" noProof="0" smtClean="0"/>
              <a:t>Второй уровень</a:t>
            </a:r>
          </a:p>
          <a:p>
            <a:pPr lvl="2"/>
            <a:r>
              <a:rPr lang="ru-RU" altLang="ru-RU" noProof="0" smtClean="0"/>
              <a:t>Третий уровень</a:t>
            </a:r>
          </a:p>
          <a:p>
            <a:pPr lvl="3"/>
            <a:r>
              <a:rPr lang="ru-RU" altLang="ru-RU" noProof="0" smtClean="0"/>
              <a:t>Четвертый уровень</a:t>
            </a:r>
          </a:p>
          <a:p>
            <a:pPr lvl="4"/>
            <a:r>
              <a:rPr lang="ru-RU" altLang="ru-RU" noProof="0" smtClean="0"/>
              <a:t>Пятый уровень</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kumimoji="1" sz="1200">
                <a:latin typeface="Times New Roman" pitchFamily="18" charset="0"/>
              </a:defRPr>
            </a:lvl1pPr>
          </a:lstStyle>
          <a:p>
            <a:pPr>
              <a:defRPr/>
            </a:pPr>
            <a:endParaRPr lang="ru-RU" altLang="ru-RU"/>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kumimoji="1" sz="1200">
                <a:latin typeface="Times New Roman" pitchFamily="18" charset="0"/>
              </a:defRPr>
            </a:lvl1pPr>
          </a:lstStyle>
          <a:p>
            <a:pPr>
              <a:defRPr/>
            </a:pPr>
            <a:fld id="{DAACA457-AA6C-47D0-99DF-9E3708C70E6C}" type="slidenum">
              <a:rPr lang="ru-RU" altLang="ru-RU"/>
              <a:pPr>
                <a:defRPr/>
              </a:pPr>
              <a:t>‹#›</a:t>
            </a:fld>
            <a:endParaRPr lang="ru-RU" altLang="ru-RU"/>
          </a:p>
        </p:txBody>
      </p:sp>
    </p:spTree>
    <p:extLst>
      <p:ext uri="{BB962C8B-B14F-4D97-AF65-F5344CB8AC3E}">
        <p14:creationId xmlns:p14="http://schemas.microsoft.com/office/powerpoint/2010/main" val="17923922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ru-RU" altLang="ru-RU" sz="2400" smtClean="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grpSp>
      </p:grpSp>
      <p:sp>
        <p:nvSpPr>
          <p:cNvPr id="11573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ru-RU" noProof="0" smtClean="0"/>
              <a:t>Образец заголовка</a:t>
            </a:r>
          </a:p>
        </p:txBody>
      </p:sp>
      <p:sp>
        <p:nvSpPr>
          <p:cNvPr id="11573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ru-RU" noProof="0" smtClean="0"/>
              <a:t>Образец подзаголовка</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fld id="{3343988E-EE35-4462-A85B-8B2D6B65649A}" type="datetime1">
              <a:rPr lang="ru-RU" altLang="ru-RU"/>
              <a:pPr>
                <a:defRPr/>
              </a:pPr>
              <a:t>13.10.2023</a:t>
            </a:fld>
            <a:endParaRPr lang="ru-RU" altLang="en-US"/>
          </a:p>
        </p:txBody>
      </p:sp>
      <p:sp>
        <p:nvSpPr>
          <p:cNvPr id="19" name="Rectangle 17"/>
          <p:cNvSpPr>
            <a:spLocks noGrp="1" noChangeArrowheads="1"/>
          </p:cNvSpPr>
          <p:nvPr>
            <p:ph type="ftr" sz="quarter" idx="11"/>
          </p:nvPr>
        </p:nvSpPr>
        <p:spPr/>
        <p:txBody>
          <a:bodyPr/>
          <a:lstStyle>
            <a:lvl1pPr>
              <a:defRPr/>
            </a:lvl1pPr>
          </a:lstStyle>
          <a:p>
            <a:pPr>
              <a:defRPr/>
            </a:pPr>
            <a:endParaRPr lang="ru-RU" altLang="en-US"/>
          </a:p>
        </p:txBody>
      </p:sp>
      <p:sp>
        <p:nvSpPr>
          <p:cNvPr id="20" name="Rectangle 18"/>
          <p:cNvSpPr>
            <a:spLocks noGrp="1" noChangeArrowheads="1"/>
          </p:cNvSpPr>
          <p:nvPr>
            <p:ph type="sldNum" sz="quarter" idx="12"/>
          </p:nvPr>
        </p:nvSpPr>
        <p:spPr/>
        <p:txBody>
          <a:bodyPr/>
          <a:lstStyle>
            <a:lvl1pPr>
              <a:defRPr/>
            </a:lvl1pPr>
          </a:lstStyle>
          <a:p>
            <a:pPr>
              <a:defRPr/>
            </a:pPr>
            <a:fld id="{0EB3FF7A-A602-4D2F-B6D5-1852B91BD478}" type="slidenum">
              <a:rPr lang="ru-RU" altLang="en-US"/>
              <a:pPr>
                <a:defRPr/>
              </a:pPr>
              <a:t>‹#›</a:t>
            </a:fld>
            <a:endParaRPr lang="ru-RU" altLang="en-US"/>
          </a:p>
        </p:txBody>
      </p:sp>
    </p:spTree>
    <p:extLst>
      <p:ext uri="{BB962C8B-B14F-4D97-AF65-F5344CB8AC3E}">
        <p14:creationId xmlns:p14="http://schemas.microsoft.com/office/powerpoint/2010/main" val="832071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en-US"/>
          </a:p>
        </p:txBody>
      </p:sp>
      <p:sp>
        <p:nvSpPr>
          <p:cNvPr id="5" name="Rectangle 3"/>
          <p:cNvSpPr>
            <a:spLocks noGrp="1" noChangeArrowheads="1"/>
          </p:cNvSpPr>
          <p:nvPr>
            <p:ph type="sldNum" sz="quarter" idx="11"/>
          </p:nvPr>
        </p:nvSpPr>
        <p:spPr>
          <a:ln/>
        </p:spPr>
        <p:txBody>
          <a:bodyPr/>
          <a:lstStyle>
            <a:lvl1pPr>
              <a:defRPr/>
            </a:lvl1pPr>
          </a:lstStyle>
          <a:p>
            <a:pPr>
              <a:defRPr/>
            </a:pPr>
            <a:fld id="{C66AB851-E555-4C02-AED2-B5F0F9A3BF55}" type="slidenum">
              <a:rPr lang="ru-RU" altLang="en-US"/>
              <a:pPr>
                <a:defRPr/>
              </a:pPr>
              <a:t>‹#›</a:t>
            </a:fld>
            <a:endParaRPr lang="ru-RU" altLang="en-US"/>
          </a:p>
        </p:txBody>
      </p:sp>
      <p:sp>
        <p:nvSpPr>
          <p:cNvPr id="6" name="Rectangle 16"/>
          <p:cNvSpPr>
            <a:spLocks noGrp="1" noChangeArrowheads="1"/>
          </p:cNvSpPr>
          <p:nvPr>
            <p:ph type="dt" sz="half" idx="12"/>
          </p:nvPr>
        </p:nvSpPr>
        <p:spPr>
          <a:ln/>
        </p:spPr>
        <p:txBody>
          <a:bodyPr/>
          <a:lstStyle>
            <a:lvl1pPr>
              <a:defRPr/>
            </a:lvl1pPr>
          </a:lstStyle>
          <a:p>
            <a:pPr>
              <a:defRPr/>
            </a:pPr>
            <a:fld id="{58B6BD60-906F-475B-A83F-DF9C9910C86F}" type="datetime1">
              <a:rPr lang="ru-RU" altLang="ru-RU"/>
              <a:pPr>
                <a:defRPr/>
              </a:pPr>
              <a:t>13.10.2023</a:t>
            </a:fld>
            <a:endParaRPr lang="ru-RU" altLang="en-US"/>
          </a:p>
        </p:txBody>
      </p:sp>
    </p:spTree>
    <p:extLst>
      <p:ext uri="{BB962C8B-B14F-4D97-AF65-F5344CB8AC3E}">
        <p14:creationId xmlns:p14="http://schemas.microsoft.com/office/powerpoint/2010/main" val="3816932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en-US"/>
          </a:p>
        </p:txBody>
      </p:sp>
      <p:sp>
        <p:nvSpPr>
          <p:cNvPr id="5" name="Rectangle 3"/>
          <p:cNvSpPr>
            <a:spLocks noGrp="1" noChangeArrowheads="1"/>
          </p:cNvSpPr>
          <p:nvPr>
            <p:ph type="sldNum" sz="quarter" idx="11"/>
          </p:nvPr>
        </p:nvSpPr>
        <p:spPr>
          <a:ln/>
        </p:spPr>
        <p:txBody>
          <a:bodyPr/>
          <a:lstStyle>
            <a:lvl1pPr>
              <a:defRPr/>
            </a:lvl1pPr>
          </a:lstStyle>
          <a:p>
            <a:pPr>
              <a:defRPr/>
            </a:pPr>
            <a:fld id="{0C804C0E-DDA8-4655-9F0E-99565E534EE4}" type="slidenum">
              <a:rPr lang="ru-RU" altLang="en-US"/>
              <a:pPr>
                <a:defRPr/>
              </a:pPr>
              <a:t>‹#›</a:t>
            </a:fld>
            <a:endParaRPr lang="ru-RU" altLang="en-US"/>
          </a:p>
        </p:txBody>
      </p:sp>
      <p:sp>
        <p:nvSpPr>
          <p:cNvPr id="6" name="Rectangle 16"/>
          <p:cNvSpPr>
            <a:spLocks noGrp="1" noChangeArrowheads="1"/>
          </p:cNvSpPr>
          <p:nvPr>
            <p:ph type="dt" sz="half" idx="12"/>
          </p:nvPr>
        </p:nvSpPr>
        <p:spPr>
          <a:ln/>
        </p:spPr>
        <p:txBody>
          <a:bodyPr/>
          <a:lstStyle>
            <a:lvl1pPr>
              <a:defRPr/>
            </a:lvl1pPr>
          </a:lstStyle>
          <a:p>
            <a:pPr>
              <a:defRPr/>
            </a:pPr>
            <a:fld id="{B17633FF-3E03-4B35-888D-96F111E8682C}" type="datetime1">
              <a:rPr lang="ru-RU" altLang="ru-RU"/>
              <a:pPr>
                <a:defRPr/>
              </a:pPr>
              <a:t>13.10.2023</a:t>
            </a:fld>
            <a:endParaRPr lang="ru-RU" altLang="en-US"/>
          </a:p>
        </p:txBody>
      </p:sp>
    </p:spTree>
    <p:extLst>
      <p:ext uri="{BB962C8B-B14F-4D97-AF65-F5344CB8AC3E}">
        <p14:creationId xmlns:p14="http://schemas.microsoft.com/office/powerpoint/2010/main" val="2556656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en-US"/>
          </a:p>
        </p:txBody>
      </p:sp>
      <p:sp>
        <p:nvSpPr>
          <p:cNvPr id="5" name="Rectangle 3"/>
          <p:cNvSpPr>
            <a:spLocks noGrp="1" noChangeArrowheads="1"/>
          </p:cNvSpPr>
          <p:nvPr>
            <p:ph type="sldNum" sz="quarter" idx="11"/>
          </p:nvPr>
        </p:nvSpPr>
        <p:spPr>
          <a:ln/>
        </p:spPr>
        <p:txBody>
          <a:bodyPr/>
          <a:lstStyle>
            <a:lvl1pPr>
              <a:defRPr/>
            </a:lvl1pPr>
          </a:lstStyle>
          <a:p>
            <a:pPr>
              <a:defRPr/>
            </a:pPr>
            <a:fld id="{5A42E106-ACD7-468E-9AFB-5C17DCAE5F08}" type="slidenum">
              <a:rPr lang="ru-RU" altLang="en-US"/>
              <a:pPr>
                <a:defRPr/>
              </a:pPr>
              <a:t>‹#›</a:t>
            </a:fld>
            <a:endParaRPr lang="ru-RU" altLang="en-US"/>
          </a:p>
        </p:txBody>
      </p:sp>
      <p:sp>
        <p:nvSpPr>
          <p:cNvPr id="6" name="Rectangle 16"/>
          <p:cNvSpPr>
            <a:spLocks noGrp="1" noChangeArrowheads="1"/>
          </p:cNvSpPr>
          <p:nvPr>
            <p:ph type="dt" sz="half" idx="12"/>
          </p:nvPr>
        </p:nvSpPr>
        <p:spPr>
          <a:ln/>
        </p:spPr>
        <p:txBody>
          <a:bodyPr/>
          <a:lstStyle>
            <a:lvl1pPr>
              <a:defRPr/>
            </a:lvl1pPr>
          </a:lstStyle>
          <a:p>
            <a:pPr>
              <a:defRPr/>
            </a:pPr>
            <a:fld id="{BA69CB17-0C1B-432C-8725-975AD12877DA}" type="datetime1">
              <a:rPr lang="ru-RU" altLang="ru-RU"/>
              <a:pPr>
                <a:defRPr/>
              </a:pPr>
              <a:t>13.10.2023</a:t>
            </a:fld>
            <a:endParaRPr lang="ru-RU" altLang="en-US"/>
          </a:p>
        </p:txBody>
      </p:sp>
    </p:spTree>
    <p:extLst>
      <p:ext uri="{BB962C8B-B14F-4D97-AF65-F5344CB8AC3E}">
        <p14:creationId xmlns:p14="http://schemas.microsoft.com/office/powerpoint/2010/main" val="438545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en-US"/>
          </a:p>
        </p:txBody>
      </p:sp>
      <p:sp>
        <p:nvSpPr>
          <p:cNvPr id="5" name="Rectangle 3"/>
          <p:cNvSpPr>
            <a:spLocks noGrp="1" noChangeArrowheads="1"/>
          </p:cNvSpPr>
          <p:nvPr>
            <p:ph type="sldNum" sz="quarter" idx="11"/>
          </p:nvPr>
        </p:nvSpPr>
        <p:spPr>
          <a:ln/>
        </p:spPr>
        <p:txBody>
          <a:bodyPr/>
          <a:lstStyle>
            <a:lvl1pPr>
              <a:defRPr/>
            </a:lvl1pPr>
          </a:lstStyle>
          <a:p>
            <a:pPr>
              <a:defRPr/>
            </a:pPr>
            <a:fld id="{F3436064-616D-4821-8933-6072180B4A70}" type="slidenum">
              <a:rPr lang="ru-RU" altLang="en-US"/>
              <a:pPr>
                <a:defRPr/>
              </a:pPr>
              <a:t>‹#›</a:t>
            </a:fld>
            <a:endParaRPr lang="ru-RU" altLang="en-US"/>
          </a:p>
        </p:txBody>
      </p:sp>
      <p:sp>
        <p:nvSpPr>
          <p:cNvPr id="6" name="Rectangle 16"/>
          <p:cNvSpPr>
            <a:spLocks noGrp="1" noChangeArrowheads="1"/>
          </p:cNvSpPr>
          <p:nvPr>
            <p:ph type="dt" sz="half" idx="12"/>
          </p:nvPr>
        </p:nvSpPr>
        <p:spPr>
          <a:ln/>
        </p:spPr>
        <p:txBody>
          <a:bodyPr/>
          <a:lstStyle>
            <a:lvl1pPr>
              <a:defRPr/>
            </a:lvl1pPr>
          </a:lstStyle>
          <a:p>
            <a:pPr>
              <a:defRPr/>
            </a:pPr>
            <a:fld id="{FF39294E-297E-47B2-B8A3-117A90E83B22}" type="datetime1">
              <a:rPr lang="ru-RU" altLang="ru-RU"/>
              <a:pPr>
                <a:defRPr/>
              </a:pPr>
              <a:t>13.10.2023</a:t>
            </a:fld>
            <a:endParaRPr lang="ru-RU" altLang="en-US"/>
          </a:p>
        </p:txBody>
      </p:sp>
    </p:spTree>
    <p:extLst>
      <p:ext uri="{BB962C8B-B14F-4D97-AF65-F5344CB8AC3E}">
        <p14:creationId xmlns:p14="http://schemas.microsoft.com/office/powerpoint/2010/main" val="1264754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altLang="en-US"/>
          </a:p>
        </p:txBody>
      </p:sp>
      <p:sp>
        <p:nvSpPr>
          <p:cNvPr id="6" name="Rectangle 3"/>
          <p:cNvSpPr>
            <a:spLocks noGrp="1" noChangeArrowheads="1"/>
          </p:cNvSpPr>
          <p:nvPr>
            <p:ph type="sldNum" sz="quarter" idx="11"/>
          </p:nvPr>
        </p:nvSpPr>
        <p:spPr>
          <a:ln/>
        </p:spPr>
        <p:txBody>
          <a:bodyPr/>
          <a:lstStyle>
            <a:lvl1pPr>
              <a:defRPr/>
            </a:lvl1pPr>
          </a:lstStyle>
          <a:p>
            <a:pPr>
              <a:defRPr/>
            </a:pPr>
            <a:fld id="{A0AA8A40-BA61-4D1E-B063-30F6CAC4DA0C}" type="slidenum">
              <a:rPr lang="ru-RU" altLang="en-US"/>
              <a:pPr>
                <a:defRPr/>
              </a:pPr>
              <a:t>‹#›</a:t>
            </a:fld>
            <a:endParaRPr lang="ru-RU" altLang="en-US"/>
          </a:p>
        </p:txBody>
      </p:sp>
      <p:sp>
        <p:nvSpPr>
          <p:cNvPr id="7" name="Rectangle 16"/>
          <p:cNvSpPr>
            <a:spLocks noGrp="1" noChangeArrowheads="1"/>
          </p:cNvSpPr>
          <p:nvPr>
            <p:ph type="dt" sz="half" idx="12"/>
          </p:nvPr>
        </p:nvSpPr>
        <p:spPr>
          <a:ln/>
        </p:spPr>
        <p:txBody>
          <a:bodyPr/>
          <a:lstStyle>
            <a:lvl1pPr>
              <a:defRPr/>
            </a:lvl1pPr>
          </a:lstStyle>
          <a:p>
            <a:pPr>
              <a:defRPr/>
            </a:pPr>
            <a:fld id="{3EB8E5ED-7EE0-4FC3-B79A-564B591BB462}" type="datetime1">
              <a:rPr lang="ru-RU" altLang="ru-RU"/>
              <a:pPr>
                <a:defRPr/>
              </a:pPr>
              <a:t>13.10.2023</a:t>
            </a:fld>
            <a:endParaRPr lang="ru-RU" altLang="en-US"/>
          </a:p>
        </p:txBody>
      </p:sp>
    </p:spTree>
    <p:extLst>
      <p:ext uri="{BB962C8B-B14F-4D97-AF65-F5344CB8AC3E}">
        <p14:creationId xmlns:p14="http://schemas.microsoft.com/office/powerpoint/2010/main" val="2852885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ftr" sz="quarter" idx="10"/>
          </p:nvPr>
        </p:nvSpPr>
        <p:spPr>
          <a:ln/>
        </p:spPr>
        <p:txBody>
          <a:bodyPr/>
          <a:lstStyle>
            <a:lvl1pPr>
              <a:defRPr/>
            </a:lvl1pPr>
          </a:lstStyle>
          <a:p>
            <a:pPr>
              <a:defRPr/>
            </a:pPr>
            <a:endParaRPr lang="ru-RU" altLang="en-US"/>
          </a:p>
        </p:txBody>
      </p:sp>
      <p:sp>
        <p:nvSpPr>
          <p:cNvPr id="8" name="Rectangle 3"/>
          <p:cNvSpPr>
            <a:spLocks noGrp="1" noChangeArrowheads="1"/>
          </p:cNvSpPr>
          <p:nvPr>
            <p:ph type="sldNum" sz="quarter" idx="11"/>
          </p:nvPr>
        </p:nvSpPr>
        <p:spPr>
          <a:ln/>
        </p:spPr>
        <p:txBody>
          <a:bodyPr/>
          <a:lstStyle>
            <a:lvl1pPr>
              <a:defRPr/>
            </a:lvl1pPr>
          </a:lstStyle>
          <a:p>
            <a:pPr>
              <a:defRPr/>
            </a:pPr>
            <a:fld id="{6DA48D57-2FEE-4E1A-8396-D6B454DB450C}" type="slidenum">
              <a:rPr lang="ru-RU" altLang="en-US"/>
              <a:pPr>
                <a:defRPr/>
              </a:pPr>
              <a:t>‹#›</a:t>
            </a:fld>
            <a:endParaRPr lang="ru-RU" altLang="en-US"/>
          </a:p>
        </p:txBody>
      </p:sp>
      <p:sp>
        <p:nvSpPr>
          <p:cNvPr id="9" name="Rectangle 16"/>
          <p:cNvSpPr>
            <a:spLocks noGrp="1" noChangeArrowheads="1"/>
          </p:cNvSpPr>
          <p:nvPr>
            <p:ph type="dt" sz="half" idx="12"/>
          </p:nvPr>
        </p:nvSpPr>
        <p:spPr>
          <a:ln/>
        </p:spPr>
        <p:txBody>
          <a:bodyPr/>
          <a:lstStyle>
            <a:lvl1pPr>
              <a:defRPr/>
            </a:lvl1pPr>
          </a:lstStyle>
          <a:p>
            <a:pPr>
              <a:defRPr/>
            </a:pPr>
            <a:fld id="{62B303A5-3C6B-4740-83C9-E79E5F72B325}" type="datetime1">
              <a:rPr lang="ru-RU" altLang="ru-RU"/>
              <a:pPr>
                <a:defRPr/>
              </a:pPr>
              <a:t>13.10.2023</a:t>
            </a:fld>
            <a:endParaRPr lang="ru-RU" altLang="en-US"/>
          </a:p>
        </p:txBody>
      </p:sp>
    </p:spTree>
    <p:extLst>
      <p:ext uri="{BB962C8B-B14F-4D97-AF65-F5344CB8AC3E}">
        <p14:creationId xmlns:p14="http://schemas.microsoft.com/office/powerpoint/2010/main" val="289307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ftr" sz="quarter" idx="10"/>
          </p:nvPr>
        </p:nvSpPr>
        <p:spPr>
          <a:ln/>
        </p:spPr>
        <p:txBody>
          <a:bodyPr/>
          <a:lstStyle>
            <a:lvl1pPr>
              <a:defRPr/>
            </a:lvl1pPr>
          </a:lstStyle>
          <a:p>
            <a:pPr>
              <a:defRPr/>
            </a:pPr>
            <a:endParaRPr lang="ru-RU" altLang="en-US"/>
          </a:p>
        </p:txBody>
      </p:sp>
      <p:sp>
        <p:nvSpPr>
          <p:cNvPr id="4" name="Rectangle 3"/>
          <p:cNvSpPr>
            <a:spLocks noGrp="1" noChangeArrowheads="1"/>
          </p:cNvSpPr>
          <p:nvPr>
            <p:ph type="sldNum" sz="quarter" idx="11"/>
          </p:nvPr>
        </p:nvSpPr>
        <p:spPr>
          <a:ln/>
        </p:spPr>
        <p:txBody>
          <a:bodyPr/>
          <a:lstStyle>
            <a:lvl1pPr>
              <a:defRPr/>
            </a:lvl1pPr>
          </a:lstStyle>
          <a:p>
            <a:pPr>
              <a:defRPr/>
            </a:pPr>
            <a:fld id="{F87DC78F-FA59-4341-B654-B039735FAA2C}" type="slidenum">
              <a:rPr lang="ru-RU" altLang="en-US"/>
              <a:pPr>
                <a:defRPr/>
              </a:pPr>
              <a:t>‹#›</a:t>
            </a:fld>
            <a:endParaRPr lang="ru-RU" altLang="en-US"/>
          </a:p>
        </p:txBody>
      </p:sp>
      <p:sp>
        <p:nvSpPr>
          <p:cNvPr id="5" name="Rectangle 16"/>
          <p:cNvSpPr>
            <a:spLocks noGrp="1" noChangeArrowheads="1"/>
          </p:cNvSpPr>
          <p:nvPr>
            <p:ph type="dt" sz="half" idx="12"/>
          </p:nvPr>
        </p:nvSpPr>
        <p:spPr>
          <a:ln/>
        </p:spPr>
        <p:txBody>
          <a:bodyPr/>
          <a:lstStyle>
            <a:lvl1pPr>
              <a:defRPr/>
            </a:lvl1pPr>
          </a:lstStyle>
          <a:p>
            <a:pPr>
              <a:defRPr/>
            </a:pPr>
            <a:fld id="{3199F499-055E-4B46-9802-4861B8BF7FA5}" type="datetime1">
              <a:rPr lang="ru-RU" altLang="ru-RU"/>
              <a:pPr>
                <a:defRPr/>
              </a:pPr>
              <a:t>13.10.2023</a:t>
            </a:fld>
            <a:endParaRPr lang="ru-RU" altLang="en-US"/>
          </a:p>
        </p:txBody>
      </p:sp>
    </p:spTree>
    <p:extLst>
      <p:ext uri="{BB962C8B-B14F-4D97-AF65-F5344CB8AC3E}">
        <p14:creationId xmlns:p14="http://schemas.microsoft.com/office/powerpoint/2010/main" val="2082122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altLang="en-US"/>
          </a:p>
        </p:txBody>
      </p:sp>
      <p:sp>
        <p:nvSpPr>
          <p:cNvPr id="3" name="Rectangle 3"/>
          <p:cNvSpPr>
            <a:spLocks noGrp="1" noChangeArrowheads="1"/>
          </p:cNvSpPr>
          <p:nvPr>
            <p:ph type="sldNum" sz="quarter" idx="11"/>
          </p:nvPr>
        </p:nvSpPr>
        <p:spPr>
          <a:ln/>
        </p:spPr>
        <p:txBody>
          <a:bodyPr/>
          <a:lstStyle>
            <a:lvl1pPr>
              <a:defRPr/>
            </a:lvl1pPr>
          </a:lstStyle>
          <a:p>
            <a:pPr>
              <a:defRPr/>
            </a:pPr>
            <a:fld id="{CBC0BCD7-3BF6-40B4-8AF2-276125F58369}" type="slidenum">
              <a:rPr lang="ru-RU" altLang="en-US"/>
              <a:pPr>
                <a:defRPr/>
              </a:pPr>
              <a:t>‹#›</a:t>
            </a:fld>
            <a:endParaRPr lang="ru-RU" altLang="en-US"/>
          </a:p>
        </p:txBody>
      </p:sp>
      <p:sp>
        <p:nvSpPr>
          <p:cNvPr id="4" name="Rectangle 16"/>
          <p:cNvSpPr>
            <a:spLocks noGrp="1" noChangeArrowheads="1"/>
          </p:cNvSpPr>
          <p:nvPr>
            <p:ph type="dt" sz="half" idx="12"/>
          </p:nvPr>
        </p:nvSpPr>
        <p:spPr>
          <a:ln/>
        </p:spPr>
        <p:txBody>
          <a:bodyPr/>
          <a:lstStyle>
            <a:lvl1pPr>
              <a:defRPr/>
            </a:lvl1pPr>
          </a:lstStyle>
          <a:p>
            <a:pPr>
              <a:defRPr/>
            </a:pPr>
            <a:fld id="{B81CF793-34A0-494C-A1CC-8BF84C458234}" type="datetime1">
              <a:rPr lang="ru-RU" altLang="ru-RU"/>
              <a:pPr>
                <a:defRPr/>
              </a:pPr>
              <a:t>13.10.2023</a:t>
            </a:fld>
            <a:endParaRPr lang="ru-RU" altLang="en-US"/>
          </a:p>
        </p:txBody>
      </p:sp>
    </p:spTree>
    <p:extLst>
      <p:ext uri="{BB962C8B-B14F-4D97-AF65-F5344CB8AC3E}">
        <p14:creationId xmlns:p14="http://schemas.microsoft.com/office/powerpoint/2010/main" val="3174649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ltLang="en-US"/>
          </a:p>
        </p:txBody>
      </p:sp>
      <p:sp>
        <p:nvSpPr>
          <p:cNvPr id="6" name="Rectangle 3"/>
          <p:cNvSpPr>
            <a:spLocks noGrp="1" noChangeArrowheads="1"/>
          </p:cNvSpPr>
          <p:nvPr>
            <p:ph type="sldNum" sz="quarter" idx="11"/>
          </p:nvPr>
        </p:nvSpPr>
        <p:spPr>
          <a:ln/>
        </p:spPr>
        <p:txBody>
          <a:bodyPr/>
          <a:lstStyle>
            <a:lvl1pPr>
              <a:defRPr/>
            </a:lvl1pPr>
          </a:lstStyle>
          <a:p>
            <a:pPr>
              <a:defRPr/>
            </a:pPr>
            <a:fld id="{751100C6-C0BC-444F-8624-A1BD64697E3D}" type="slidenum">
              <a:rPr lang="ru-RU" altLang="en-US"/>
              <a:pPr>
                <a:defRPr/>
              </a:pPr>
              <a:t>‹#›</a:t>
            </a:fld>
            <a:endParaRPr lang="ru-RU" altLang="en-US"/>
          </a:p>
        </p:txBody>
      </p:sp>
      <p:sp>
        <p:nvSpPr>
          <p:cNvPr id="7" name="Rectangle 16"/>
          <p:cNvSpPr>
            <a:spLocks noGrp="1" noChangeArrowheads="1"/>
          </p:cNvSpPr>
          <p:nvPr>
            <p:ph type="dt" sz="half" idx="12"/>
          </p:nvPr>
        </p:nvSpPr>
        <p:spPr>
          <a:ln/>
        </p:spPr>
        <p:txBody>
          <a:bodyPr/>
          <a:lstStyle>
            <a:lvl1pPr>
              <a:defRPr/>
            </a:lvl1pPr>
          </a:lstStyle>
          <a:p>
            <a:pPr>
              <a:defRPr/>
            </a:pPr>
            <a:fld id="{6665A75A-108D-4476-B822-3CC533AE36E6}" type="datetime1">
              <a:rPr lang="ru-RU" altLang="ru-RU"/>
              <a:pPr>
                <a:defRPr/>
              </a:pPr>
              <a:t>13.10.2023</a:t>
            </a:fld>
            <a:endParaRPr lang="ru-RU" altLang="en-US"/>
          </a:p>
        </p:txBody>
      </p:sp>
    </p:spTree>
    <p:extLst>
      <p:ext uri="{BB962C8B-B14F-4D97-AF65-F5344CB8AC3E}">
        <p14:creationId xmlns:p14="http://schemas.microsoft.com/office/powerpoint/2010/main" val="170895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ltLang="en-US"/>
          </a:p>
        </p:txBody>
      </p:sp>
      <p:sp>
        <p:nvSpPr>
          <p:cNvPr id="6" name="Rectangle 3"/>
          <p:cNvSpPr>
            <a:spLocks noGrp="1" noChangeArrowheads="1"/>
          </p:cNvSpPr>
          <p:nvPr>
            <p:ph type="sldNum" sz="quarter" idx="11"/>
          </p:nvPr>
        </p:nvSpPr>
        <p:spPr>
          <a:ln/>
        </p:spPr>
        <p:txBody>
          <a:bodyPr/>
          <a:lstStyle>
            <a:lvl1pPr>
              <a:defRPr/>
            </a:lvl1pPr>
          </a:lstStyle>
          <a:p>
            <a:pPr>
              <a:defRPr/>
            </a:pPr>
            <a:fld id="{D05D2C22-BB1C-499A-840D-64576756F3E1}" type="slidenum">
              <a:rPr lang="ru-RU" altLang="en-US"/>
              <a:pPr>
                <a:defRPr/>
              </a:pPr>
              <a:t>‹#›</a:t>
            </a:fld>
            <a:endParaRPr lang="ru-RU" altLang="en-US"/>
          </a:p>
        </p:txBody>
      </p:sp>
      <p:sp>
        <p:nvSpPr>
          <p:cNvPr id="7" name="Rectangle 16"/>
          <p:cNvSpPr>
            <a:spLocks noGrp="1" noChangeArrowheads="1"/>
          </p:cNvSpPr>
          <p:nvPr>
            <p:ph type="dt" sz="half" idx="12"/>
          </p:nvPr>
        </p:nvSpPr>
        <p:spPr>
          <a:ln/>
        </p:spPr>
        <p:txBody>
          <a:bodyPr/>
          <a:lstStyle>
            <a:lvl1pPr>
              <a:defRPr/>
            </a:lvl1pPr>
          </a:lstStyle>
          <a:p>
            <a:pPr>
              <a:defRPr/>
            </a:pPr>
            <a:fld id="{A78B8820-6876-43FD-9590-4A0307069812}" type="datetime1">
              <a:rPr lang="ru-RU" altLang="ru-RU"/>
              <a:pPr>
                <a:defRPr/>
              </a:pPr>
              <a:t>13.10.2023</a:t>
            </a:fld>
            <a:endParaRPr lang="ru-RU" altLang="en-US"/>
          </a:p>
        </p:txBody>
      </p:sp>
    </p:spTree>
    <p:extLst>
      <p:ext uri="{BB962C8B-B14F-4D97-AF65-F5344CB8AC3E}">
        <p14:creationId xmlns:p14="http://schemas.microsoft.com/office/powerpoint/2010/main" val="428850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ru-RU" altLang="en-US"/>
          </a:p>
        </p:txBody>
      </p:sp>
      <p:sp>
        <p:nvSpPr>
          <p:cNvPr id="114691"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87FE2CAE-4028-4F63-9A54-964A49EB1674}" type="slidenum">
              <a:rPr lang="ru-RU" altLang="en-US"/>
              <a:pPr>
                <a:defRPr/>
              </a:pPr>
              <a:t>‹#›</a:t>
            </a:fld>
            <a:endParaRPr lang="ru-RU" altLang="en-US"/>
          </a:p>
        </p:txBody>
      </p:sp>
      <p:grpSp>
        <p:nvGrpSpPr>
          <p:cNvPr id="2052"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ru-RU" altLang="ru-RU" sz="2400" smtClean="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accent2"/>
                </a:solidFill>
              </a:endParaRPr>
            </a:p>
          </p:txBody>
        </p:sp>
      </p:grpSp>
      <p:sp>
        <p:nvSpPr>
          <p:cNvPr id="2053"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2054"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14704"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fld id="{91820AC9-59DF-46F8-B45F-11720A67727D}" type="datetime1">
              <a:rPr lang="ru-RU" altLang="ru-RU"/>
              <a:pPr>
                <a:defRPr/>
              </a:pPr>
              <a:t>13.10.2023</a:t>
            </a:fld>
            <a:endParaRPr lang="ru-RU" altLang="en-US"/>
          </a:p>
        </p:txBody>
      </p:sp>
    </p:spTree>
  </p:cSld>
  <p:clrMap bg1="lt1" tx1="dk1" bg2="lt2" tx2="dk2" accent1="accent1" accent2="accent2" accent3="accent3" accent4="accent4" accent5="accent5" accent6="accent6" hlink="hlink" folHlink="folHlink"/>
  <p:sldLayoutIdLst>
    <p:sldLayoutId id="2147483849"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hdr="0" ft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eaLnBrk="1" fontAlgn="base" hangingPunct="1">
        <a:spcBef>
          <a:spcPct val="0"/>
        </a:spcBef>
        <a:spcAft>
          <a:spcPct val="0"/>
        </a:spcAft>
        <a:defRPr sz="4400">
          <a:solidFill>
            <a:schemeClr val="tx1"/>
          </a:solidFill>
          <a:latin typeface="Arial" charset="0"/>
          <a:cs typeface="Arial" charset="0"/>
        </a:defRPr>
      </a:lvl6pPr>
      <a:lvl7pPr marL="914400" algn="l" rtl="0" eaLnBrk="1" fontAlgn="base" hangingPunct="1">
        <a:spcBef>
          <a:spcPct val="0"/>
        </a:spcBef>
        <a:spcAft>
          <a:spcPct val="0"/>
        </a:spcAft>
        <a:defRPr sz="4400">
          <a:solidFill>
            <a:schemeClr val="tx1"/>
          </a:solidFill>
          <a:latin typeface="Arial" charset="0"/>
          <a:cs typeface="Arial" charset="0"/>
        </a:defRPr>
      </a:lvl7pPr>
      <a:lvl8pPr marL="1371600" algn="l" rtl="0" eaLnBrk="1" fontAlgn="base" hangingPunct="1">
        <a:spcBef>
          <a:spcPct val="0"/>
        </a:spcBef>
        <a:spcAft>
          <a:spcPct val="0"/>
        </a:spcAft>
        <a:defRPr sz="4400">
          <a:solidFill>
            <a:schemeClr val="tx1"/>
          </a:solidFill>
          <a:latin typeface="Arial" charset="0"/>
          <a:cs typeface="Arial" charset="0"/>
        </a:defRPr>
      </a:lvl8pPr>
      <a:lvl9pPr marL="1828800" algn="l" rtl="0" eaLnBrk="1" fontAlgn="base" hangingPunct="1">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187700" y="2195513"/>
            <a:ext cx="5561013" cy="1449387"/>
          </a:xfrm>
        </p:spPr>
        <p:txBody>
          <a:bodyPr/>
          <a:lstStyle/>
          <a:p>
            <a:pPr eaLnBrk="1" hangingPunct="1"/>
            <a:r>
              <a:rPr lang="ru-RU" altLang="ru-RU" smtClean="0"/>
              <a:t>Распределенные базы данных</a:t>
            </a:r>
          </a:p>
        </p:txBody>
      </p:sp>
      <p:sp>
        <p:nvSpPr>
          <p:cNvPr id="3075" name="Rectangle 3"/>
          <p:cNvSpPr>
            <a:spLocks noGrp="1" noChangeArrowheads="1"/>
          </p:cNvSpPr>
          <p:nvPr>
            <p:ph type="subTitle" idx="1"/>
          </p:nvPr>
        </p:nvSpPr>
        <p:spPr>
          <a:xfrm>
            <a:off x="1835150" y="4267200"/>
            <a:ext cx="7156450" cy="1322388"/>
          </a:xfrm>
        </p:spPr>
        <p:txBody>
          <a:bodyPr/>
          <a:lstStyle/>
          <a:p>
            <a:pPr algn="r" eaLnBrk="1" hangingPunct="1"/>
            <a:r>
              <a:rPr lang="ru-RU" altLang="ru-RU" smtClean="0"/>
              <a:t>Лекция 6.</a:t>
            </a:r>
            <a:endParaRPr lang="ru-RU" altLang="ru-RU" dirty="0" smtClean="0"/>
          </a:p>
          <a:p>
            <a:pPr algn="r" eaLnBrk="1" hangingPunct="1"/>
            <a:r>
              <a:rPr lang="ru-RU" altLang="ru-RU" dirty="0">
                <a:latin typeface="Arial" charset="0"/>
              </a:rPr>
              <a:t>Распределенные </a:t>
            </a:r>
            <a:r>
              <a:rPr lang="ru-RU" altLang="ru-RU" dirty="0" smtClean="0">
                <a:latin typeface="Arial" charset="0"/>
              </a:rPr>
              <a:t>транзакции</a:t>
            </a:r>
            <a:r>
              <a:rPr lang="en-US" altLang="ru-RU" dirty="0" smtClean="0">
                <a:latin typeface="Arial" charset="0"/>
              </a:rPr>
              <a:t>. CAP</a:t>
            </a:r>
            <a:r>
              <a:rPr lang="ru-RU" altLang="ru-RU" dirty="0" smtClean="0">
                <a:latin typeface="Arial" charset="0"/>
              </a:rPr>
              <a:t>-теорема</a:t>
            </a:r>
            <a:endParaRPr lang="ru-RU" altLang="ru-RU" dirty="0" smtClean="0"/>
          </a:p>
        </p:txBody>
      </p:sp>
      <p:sp>
        <p:nvSpPr>
          <p:cNvPr id="3077" name="Номер слайда 1"/>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53FFD25-7152-4B14-A5A2-C682FCE9E267}" type="slidenum">
              <a:rPr lang="ru-RU" altLang="ru-RU" smtClean="0">
                <a:latin typeface="Arial Black" pitchFamily="34" charset="0"/>
              </a:rPr>
              <a:pPr eaLnBrk="1" hangingPunct="1"/>
              <a:t>1</a:t>
            </a:fld>
            <a:endParaRPr lang="ru-RU" altLang="ru-RU" smtClean="0">
              <a:latin typeface="Arial Black" pitchFamily="34" charset="0"/>
            </a:endParaRPr>
          </a:p>
        </p:txBody>
      </p:sp>
      <p:sp>
        <p:nvSpPr>
          <p:cNvPr id="6" name="Text Box 4"/>
          <p:cNvSpPr txBox="1">
            <a:spLocks noChangeArrowheads="1"/>
          </p:cNvSpPr>
          <p:nvPr/>
        </p:nvSpPr>
        <p:spPr bwMode="auto">
          <a:xfrm>
            <a:off x="1259954" y="260350"/>
            <a:ext cx="7776542" cy="61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lnSpc>
                <a:spcPct val="90000"/>
              </a:lnSpc>
              <a:buNone/>
            </a:pPr>
            <a:r>
              <a:rPr lang="ru-RU" altLang="ru-RU" sz="1800" i="1" dirty="0" smtClean="0"/>
              <a:t>"Кто хочет работать – ищет средства, кто не хочет – причины".</a:t>
            </a:r>
          </a:p>
          <a:p>
            <a:pPr algn="r" eaLnBrk="1" hangingPunct="1">
              <a:lnSpc>
                <a:spcPct val="90000"/>
              </a:lnSpc>
              <a:buNone/>
            </a:pPr>
            <a:r>
              <a:rPr lang="ru-RU" altLang="ru-RU" sz="1600" dirty="0" smtClean="0"/>
              <a:t>С.П. Королёв, советский ученый и конструктор в области космонавтики </a:t>
            </a:r>
          </a:p>
        </p:txBody>
      </p:sp>
    </p:spTree>
    <p:extLst>
      <p:ext uri="{BB962C8B-B14F-4D97-AF65-F5344CB8AC3E}">
        <p14:creationId xmlns:p14="http://schemas.microsoft.com/office/powerpoint/2010/main" val="14655070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314325"/>
            <a:ext cx="7543800" cy="811213"/>
          </a:xfrm>
        </p:spPr>
        <p:txBody>
          <a:bodyPr/>
          <a:lstStyle/>
          <a:p>
            <a:pPr eaLnBrk="1" hangingPunct="1"/>
            <a:r>
              <a:rPr lang="ru-RU" altLang="ru-RU" sz="3000" smtClean="0">
                <a:latin typeface="Times New Roman" pitchFamily="18" charset="0"/>
              </a:rPr>
              <a:t>Протоколы блокировки</a:t>
            </a:r>
          </a:p>
        </p:txBody>
      </p:sp>
      <p:sp>
        <p:nvSpPr>
          <p:cNvPr id="13315" name="Номер слайда 5"/>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BC336535-03AA-4BE0-BAAC-789DF782EB93}" type="slidenum">
              <a:rPr lang="ru-RU" altLang="en-US" sz="1200" smtClean="0">
                <a:latin typeface="Arial Black" pitchFamily="34" charset="0"/>
              </a:rPr>
              <a:pPr eaLnBrk="1" hangingPunct="1">
                <a:spcBef>
                  <a:spcPct val="0"/>
                </a:spcBef>
                <a:buClrTx/>
                <a:buSzTx/>
                <a:buFontTx/>
                <a:buNone/>
              </a:pPr>
              <a:t>10</a:t>
            </a:fld>
            <a:endParaRPr lang="ru-RU" altLang="en-US" sz="1200" smtClean="0">
              <a:latin typeface="Arial Black" pitchFamily="34" charset="0"/>
            </a:endParaRPr>
          </a:p>
        </p:txBody>
      </p:sp>
      <p:sp>
        <p:nvSpPr>
          <p:cNvPr id="13316" name="Rectangle 5"/>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3317" name="Rectangle 7"/>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3318" name="TextBox 1"/>
          <p:cNvSpPr txBox="1">
            <a:spLocks noChangeArrowheads="1"/>
          </p:cNvSpPr>
          <p:nvPr/>
        </p:nvSpPr>
        <p:spPr bwMode="auto">
          <a:xfrm>
            <a:off x="395288" y="1052513"/>
            <a:ext cx="8569325"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t>Централизованный протокол двухфазной блокировки</a:t>
            </a:r>
          </a:p>
          <a:p>
            <a:pPr eaLnBrk="1" hangingPunct="1">
              <a:spcBef>
                <a:spcPct val="0"/>
              </a:spcBef>
              <a:buClrTx/>
              <a:buSzTx/>
              <a:buFontTx/>
              <a:buNone/>
            </a:pPr>
            <a:r>
              <a:rPr lang="ru-RU" altLang="ru-RU" sz="1600"/>
              <a:t>Во всей распределенной СУБД существует только один планировщик, или </a:t>
            </a:r>
            <a:r>
              <a:rPr lang="ru-RU" altLang="ru-RU" sz="1600" i="1"/>
              <a:t>диспетчер блокировок, </a:t>
            </a:r>
            <a:r>
              <a:rPr lang="ru-RU" altLang="ru-RU" sz="1600"/>
              <a:t>способный устанавливать и снимать блокировку с элементов данных. Координатор отвечает за соблюдение согласованности БД. Если транзакция предусматривает обновление реплицируемого элемента данных, координатор должен обеспечить обновление всех существующих  реплик. Поэтому координатор должен установить исключительные блокировки на всех копиях обновляемого элемента данных, а затем освободить эти блокировки. Для чтения обновляемого элемента данных координатор может выбрать любую из существующих копий (обычно, локальную). Локальные диспетчеры транзакций, участвующие в выполнении глобальной транзакции, запрашивают и освобождают блокировки под управлением центрального диспетчера блокировок (ЦДБ). ЦДБ проверяет допустимость поступающих запросов на блокировку с учетом текущего состояния блокировки элементов данных. Если блокировка невозможна, запрос помещается в очередь. Этот протокол требует отправки не менее </a:t>
            </a:r>
            <a:r>
              <a:rPr lang="ru-RU" altLang="ru-RU" sz="1600" i="1"/>
              <a:t>2</a:t>
            </a:r>
            <a:r>
              <a:rPr lang="en-US" altLang="ru-RU" sz="1600" i="1"/>
              <a:t>n</a:t>
            </a:r>
            <a:r>
              <a:rPr lang="ru-RU" altLang="ru-RU" sz="1600" i="1"/>
              <a:t> + 3 </a:t>
            </a:r>
            <a:r>
              <a:rPr lang="ru-RU" altLang="ru-RU" sz="1600"/>
              <a:t>сообщений, в том числе:</a:t>
            </a:r>
          </a:p>
          <a:p>
            <a:pPr eaLnBrk="1" hangingPunct="1">
              <a:spcBef>
                <a:spcPct val="0"/>
              </a:spcBef>
              <a:buClrTx/>
              <a:buSzTx/>
              <a:buFontTx/>
              <a:buNone/>
            </a:pPr>
            <a:r>
              <a:rPr lang="ru-RU" altLang="ru-RU" sz="1600"/>
              <a:t>• один запрос на блокировку;</a:t>
            </a:r>
          </a:p>
          <a:p>
            <a:pPr eaLnBrk="1" hangingPunct="1">
              <a:spcBef>
                <a:spcPct val="0"/>
              </a:spcBef>
              <a:buClrTx/>
              <a:buSzTx/>
              <a:buFontTx/>
              <a:buNone/>
            </a:pPr>
            <a:r>
              <a:rPr lang="ru-RU" altLang="ru-RU" sz="1600"/>
              <a:t>• одно сообщение о предоставлении блокировки;</a:t>
            </a:r>
          </a:p>
          <a:p>
            <a:pPr eaLnBrk="1" hangingPunct="1">
              <a:spcBef>
                <a:spcPct val="0"/>
              </a:spcBef>
              <a:buClrTx/>
              <a:buSzTx/>
              <a:buFontTx/>
              <a:buNone/>
            </a:pPr>
            <a:r>
              <a:rPr lang="ru-RU" altLang="ru-RU" sz="1600"/>
              <a:t>• </a:t>
            </a:r>
            <a:r>
              <a:rPr lang="en-US" altLang="ru-RU" sz="1600" i="1"/>
              <a:t>n</a:t>
            </a:r>
            <a:r>
              <a:rPr lang="ru-RU" altLang="ru-RU" sz="1600" i="1"/>
              <a:t> </a:t>
            </a:r>
            <a:r>
              <a:rPr lang="ru-RU" altLang="ru-RU" sz="1600"/>
              <a:t>сообщений с требованием обновления;</a:t>
            </a:r>
          </a:p>
          <a:p>
            <a:pPr eaLnBrk="1" hangingPunct="1">
              <a:spcBef>
                <a:spcPct val="0"/>
              </a:spcBef>
              <a:buClrTx/>
              <a:buSzTx/>
              <a:buFontTx/>
              <a:buNone/>
            </a:pPr>
            <a:r>
              <a:rPr lang="ru-RU" altLang="ru-RU" sz="1600"/>
              <a:t>• </a:t>
            </a:r>
            <a:r>
              <a:rPr lang="en-US" altLang="ru-RU" sz="1600" i="1"/>
              <a:t>n</a:t>
            </a:r>
            <a:r>
              <a:rPr lang="ru-RU" altLang="ru-RU" sz="1600"/>
              <a:t> подтверждений о выполненном обновлении;</a:t>
            </a:r>
          </a:p>
          <a:p>
            <a:pPr eaLnBrk="1" hangingPunct="1">
              <a:spcBef>
                <a:spcPct val="0"/>
              </a:spcBef>
              <a:buClrTx/>
              <a:buSzTx/>
              <a:buFontTx/>
              <a:buNone/>
            </a:pPr>
            <a:r>
              <a:rPr lang="ru-RU" altLang="ru-RU" sz="1600"/>
              <a:t>• один запрос на снятие блокировки.</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314325"/>
            <a:ext cx="7543800" cy="811213"/>
          </a:xfrm>
        </p:spPr>
        <p:txBody>
          <a:bodyPr/>
          <a:lstStyle/>
          <a:p>
            <a:pPr eaLnBrk="1" hangingPunct="1"/>
            <a:r>
              <a:rPr lang="ru-RU" altLang="ru-RU" sz="3000" smtClean="0">
                <a:latin typeface="Times New Roman" pitchFamily="18" charset="0"/>
              </a:rPr>
              <a:t>Протоколы блокировки</a:t>
            </a:r>
          </a:p>
        </p:txBody>
      </p:sp>
      <p:sp>
        <p:nvSpPr>
          <p:cNvPr id="14339" name="Номер слайда 5"/>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E5A8E258-24D1-439B-98A5-9EDB55CFFCE3}" type="slidenum">
              <a:rPr lang="ru-RU" altLang="en-US" sz="1200" smtClean="0">
                <a:latin typeface="Arial Black" pitchFamily="34" charset="0"/>
              </a:rPr>
              <a:pPr eaLnBrk="1" hangingPunct="1">
                <a:spcBef>
                  <a:spcPct val="0"/>
                </a:spcBef>
                <a:buClrTx/>
                <a:buSzTx/>
                <a:buFontTx/>
                <a:buNone/>
              </a:pPr>
              <a:t>11</a:t>
            </a:fld>
            <a:endParaRPr lang="ru-RU" altLang="en-US" sz="1200" smtClean="0">
              <a:latin typeface="Arial Black" pitchFamily="34" charset="0"/>
            </a:endParaRPr>
          </a:p>
        </p:txBody>
      </p:sp>
      <p:sp>
        <p:nvSpPr>
          <p:cNvPr id="14340" name="Rectangle 5"/>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4341" name="Rectangle 7"/>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4342" name="TextBox 1"/>
          <p:cNvSpPr txBox="1">
            <a:spLocks noChangeArrowheads="1"/>
          </p:cNvSpPr>
          <p:nvPr/>
        </p:nvSpPr>
        <p:spPr bwMode="auto">
          <a:xfrm>
            <a:off x="395288" y="981075"/>
            <a:ext cx="8424862"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t>Двухфазная блокировка с первичными копиями (СУБД </a:t>
            </a:r>
            <a:r>
              <a:rPr lang="en-US" altLang="ru-RU" sz="1800" b="1"/>
              <a:t>INGRES)</a:t>
            </a:r>
            <a:endParaRPr lang="ru-RU" altLang="ru-RU" sz="1800" b="1"/>
          </a:p>
          <a:p>
            <a:pPr eaLnBrk="1" hangingPunct="1">
              <a:spcBef>
                <a:spcPct val="0"/>
              </a:spcBef>
              <a:buClrTx/>
              <a:buSzTx/>
              <a:buFontTx/>
              <a:buNone/>
            </a:pPr>
            <a:r>
              <a:rPr lang="ru-RU" altLang="ru-RU" sz="1800"/>
              <a:t>Каждый локальный диспетчер отвечает за управление блокировкой некоторого набора элементов данных. В процессе репликации для каждого копируемого элемента данных одна из копий выбирается в качестве </a:t>
            </a:r>
            <a:r>
              <a:rPr lang="ru-RU" altLang="ru-RU" sz="1800" i="1"/>
              <a:t>первичной копии </a:t>
            </a:r>
            <a:r>
              <a:rPr lang="ru-RU" altLang="ru-RU" sz="1800"/>
              <a:t>(primary copy), a все остальные рассматриваются как </a:t>
            </a:r>
            <a:r>
              <a:rPr lang="ru-RU" altLang="ru-RU" sz="1800" i="1"/>
              <a:t>вторичные </a:t>
            </a:r>
            <a:r>
              <a:rPr lang="ru-RU" altLang="ru-RU" sz="1800"/>
              <a:t>(slave copy). Выбор первичного узла может осуществляться по разным правилам, причем узел, который выбран для управления блокировкой первичной копии данных, не обязательно должен содержать саму эту копию. При обновлении элемента данных достаточно</a:t>
            </a:r>
          </a:p>
          <a:p>
            <a:pPr eaLnBrk="1" hangingPunct="1">
              <a:spcBef>
                <a:spcPct val="0"/>
              </a:spcBef>
              <a:buClrTx/>
              <a:buSzTx/>
              <a:buFontTx/>
              <a:buNone/>
            </a:pPr>
            <a:r>
              <a:rPr lang="ru-RU" altLang="ru-RU" sz="1800"/>
              <a:t>установить исключительную блокировку только его первичной копии. После того как первичная копия будет обновлена, внесенные изменения могут быть распространены на все вторичные копии. Это распространение должно быть выполнено с максимально возможной скоростью, чтобы предотвратить чтение другими транзакциями устаревших значений данных. Однако нет необходимости выполнять все обновления в виде одной элементарной операции. Данный протокол гарантирует актуальность значений только первичной копии данных.</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314325"/>
            <a:ext cx="7543800" cy="811213"/>
          </a:xfrm>
        </p:spPr>
        <p:txBody>
          <a:bodyPr/>
          <a:lstStyle/>
          <a:p>
            <a:pPr eaLnBrk="1" hangingPunct="1"/>
            <a:r>
              <a:rPr lang="ru-RU" altLang="ru-RU" sz="3000" smtClean="0">
                <a:latin typeface="Times New Roman" pitchFamily="18" charset="0"/>
              </a:rPr>
              <a:t>Протоколы блокировки</a:t>
            </a:r>
          </a:p>
        </p:txBody>
      </p:sp>
      <p:sp>
        <p:nvSpPr>
          <p:cNvPr id="15363" name="Номер слайда 5"/>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9BA8F8C-599A-4577-9089-13AFADA48212}" type="slidenum">
              <a:rPr lang="ru-RU" altLang="en-US" sz="1200" smtClean="0">
                <a:latin typeface="Arial Black" pitchFamily="34" charset="0"/>
              </a:rPr>
              <a:pPr eaLnBrk="1" hangingPunct="1">
                <a:spcBef>
                  <a:spcPct val="0"/>
                </a:spcBef>
                <a:buClrTx/>
                <a:buSzTx/>
                <a:buFontTx/>
                <a:buNone/>
              </a:pPr>
              <a:t>12</a:t>
            </a:fld>
            <a:endParaRPr lang="ru-RU" altLang="en-US" sz="1200" smtClean="0">
              <a:latin typeface="Arial Black" pitchFamily="34" charset="0"/>
            </a:endParaRPr>
          </a:p>
        </p:txBody>
      </p:sp>
      <p:sp>
        <p:nvSpPr>
          <p:cNvPr id="15364" name="Rectangle 5"/>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5365" name="Rectangle 7"/>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5366" name="TextBox 1"/>
          <p:cNvSpPr txBox="1">
            <a:spLocks noChangeArrowheads="1"/>
          </p:cNvSpPr>
          <p:nvPr/>
        </p:nvSpPr>
        <p:spPr bwMode="auto">
          <a:xfrm>
            <a:off x="395288" y="981075"/>
            <a:ext cx="8424862" cy="55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t>Распределенный протокол двухфазной блокировки</a:t>
            </a:r>
            <a:r>
              <a:rPr lang="en-US" altLang="ru-RU" sz="1800" b="1"/>
              <a:t> (System R*)</a:t>
            </a:r>
            <a:endParaRPr lang="ru-RU" altLang="ru-RU" sz="1800" b="1"/>
          </a:p>
          <a:p>
            <a:pPr eaLnBrk="1" hangingPunct="1">
              <a:spcBef>
                <a:spcPct val="0"/>
              </a:spcBef>
              <a:buClrTx/>
              <a:buSzTx/>
              <a:buFontTx/>
              <a:buNone/>
            </a:pPr>
            <a:r>
              <a:rPr lang="ru-RU" altLang="ru-RU" sz="1600"/>
              <a:t>Диспетчер блокировок есть на каждом узле системы, и он отвечает только за блокировку локальных данных. Если данные не подвергаются репликации, этот протокол функционирует аналогично протоколу двухфазной блокировки с первичными копиями. В противном случае используется особый протокол управления репликацией</a:t>
            </a:r>
            <a:r>
              <a:rPr lang="en-US" altLang="ru-RU" sz="1600"/>
              <a:t> – </a:t>
            </a:r>
            <a:r>
              <a:rPr lang="ru-RU" altLang="ru-RU" sz="1600"/>
              <a:t>"чтение одной копии и обновление всех копий" (Read-One-Write-All – ROWA). В этом случае для операций чтения может использоваться любая копия копируемого элемента, но прежде чем можно будет обновить значение элемента, должны быть установлены исключительные блокировки на всех копиях. В такой схеме управление блокировками осуществляется децентрализованным способом, что позволят избавиться от недостатков, свойственных централизованному управлению. Однако данному подходу присущи свои недостатки, связанные с существенным усложнением методов выявления взаимоблокировок (из-за наличия многих диспетчеров блокировок) и возрастанием издержек на передачу данных (по сравнению с протоколом двухфазной блокировки с первичными копиями), которые вызваны необходимостью блокировать все копии каждого обновляемого элемента.</a:t>
            </a:r>
          </a:p>
          <a:p>
            <a:pPr eaLnBrk="1" hangingPunct="1">
              <a:spcBef>
                <a:spcPct val="0"/>
              </a:spcBef>
              <a:buClrTx/>
              <a:buSzTx/>
              <a:buFontTx/>
              <a:buNone/>
            </a:pPr>
            <a:r>
              <a:rPr lang="ru-RU" altLang="ru-RU" sz="1600"/>
              <a:t>Этот протокол требует передачи не менее 5</a:t>
            </a:r>
            <a:r>
              <a:rPr lang="en-US" altLang="ru-RU" sz="1600"/>
              <a:t>n</a:t>
            </a:r>
            <a:r>
              <a:rPr lang="ru-RU" altLang="ru-RU" sz="1600"/>
              <a:t> сообщений, в том числе:</a:t>
            </a:r>
          </a:p>
          <a:p>
            <a:pPr eaLnBrk="1" hangingPunct="1">
              <a:spcBef>
                <a:spcPct val="0"/>
              </a:spcBef>
              <a:buClrTx/>
              <a:buSzTx/>
              <a:buFontTx/>
              <a:buNone/>
            </a:pPr>
            <a:r>
              <a:rPr lang="ru-RU" altLang="ru-RU" sz="1600"/>
              <a:t>• </a:t>
            </a:r>
            <a:r>
              <a:rPr lang="en-US" altLang="ru-RU" sz="1600" i="1"/>
              <a:t>n</a:t>
            </a:r>
            <a:r>
              <a:rPr lang="ru-RU" altLang="ru-RU" sz="1600" i="1"/>
              <a:t> </a:t>
            </a:r>
            <a:r>
              <a:rPr lang="ru-RU" altLang="ru-RU" sz="1600"/>
              <a:t>сообщений с запросами на блокировку;</a:t>
            </a:r>
          </a:p>
          <a:p>
            <a:pPr eaLnBrk="1" hangingPunct="1">
              <a:spcBef>
                <a:spcPct val="0"/>
              </a:spcBef>
              <a:buClrTx/>
              <a:buSzTx/>
              <a:buFontTx/>
              <a:buNone/>
            </a:pPr>
            <a:r>
              <a:rPr lang="ru-RU" altLang="ru-RU" sz="1600"/>
              <a:t>• </a:t>
            </a:r>
            <a:r>
              <a:rPr lang="en-US" altLang="ru-RU" sz="1600" i="1"/>
              <a:t>n</a:t>
            </a:r>
            <a:r>
              <a:rPr lang="ru-RU" altLang="ru-RU" sz="1600" i="1"/>
              <a:t> </a:t>
            </a:r>
            <a:r>
              <a:rPr lang="ru-RU" altLang="ru-RU" sz="1600"/>
              <a:t>сообщений с предоставлением блокировки;</a:t>
            </a:r>
          </a:p>
          <a:p>
            <a:pPr eaLnBrk="1" hangingPunct="1">
              <a:spcBef>
                <a:spcPct val="0"/>
              </a:spcBef>
              <a:buClrTx/>
              <a:buSzTx/>
              <a:buFontTx/>
              <a:buNone/>
            </a:pPr>
            <a:r>
              <a:rPr lang="ru-RU" altLang="ru-RU" sz="1600"/>
              <a:t>• </a:t>
            </a:r>
            <a:r>
              <a:rPr lang="en-US" altLang="ru-RU" sz="1600" i="1"/>
              <a:t>n</a:t>
            </a:r>
            <a:r>
              <a:rPr lang="ru-RU" altLang="ru-RU" sz="1600" i="1"/>
              <a:t> </a:t>
            </a:r>
            <a:r>
              <a:rPr lang="ru-RU" altLang="ru-RU" sz="1600"/>
              <a:t>сообщений с требованием обновления элемента;</a:t>
            </a:r>
          </a:p>
          <a:p>
            <a:pPr eaLnBrk="1" hangingPunct="1">
              <a:spcBef>
                <a:spcPct val="0"/>
              </a:spcBef>
              <a:buClrTx/>
              <a:buSzTx/>
              <a:buFontTx/>
              <a:buNone/>
            </a:pPr>
            <a:r>
              <a:rPr lang="ru-RU" altLang="ru-RU" sz="1600"/>
              <a:t>• </a:t>
            </a:r>
            <a:r>
              <a:rPr lang="en-US" altLang="ru-RU" sz="1600" i="1"/>
              <a:t>n</a:t>
            </a:r>
            <a:r>
              <a:rPr lang="en-US" altLang="ru-RU" sz="1600"/>
              <a:t> </a:t>
            </a:r>
            <a:r>
              <a:rPr lang="ru-RU" altLang="ru-RU" sz="1600"/>
              <a:t>сообщений с подтверждением выполненного обновления;</a:t>
            </a:r>
          </a:p>
          <a:p>
            <a:pPr eaLnBrk="1" hangingPunct="1">
              <a:spcBef>
                <a:spcPct val="0"/>
              </a:spcBef>
              <a:buClrTx/>
              <a:buSzTx/>
              <a:buFontTx/>
              <a:buNone/>
            </a:pPr>
            <a:r>
              <a:rPr lang="ru-RU" altLang="ru-RU" sz="1600"/>
              <a:t>• </a:t>
            </a:r>
            <a:r>
              <a:rPr lang="en-US" altLang="ru-RU" sz="1600" i="1"/>
              <a:t>n</a:t>
            </a:r>
            <a:r>
              <a:rPr lang="ru-RU" altLang="ru-RU" sz="1600"/>
              <a:t> сообщений с запросами на снятие блокировки</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14325"/>
            <a:ext cx="7543800" cy="811213"/>
          </a:xfrm>
        </p:spPr>
        <p:txBody>
          <a:bodyPr/>
          <a:lstStyle/>
          <a:p>
            <a:pPr eaLnBrk="1" hangingPunct="1"/>
            <a:r>
              <a:rPr lang="ru-RU" altLang="ru-RU" sz="3000" smtClean="0">
                <a:latin typeface="Times New Roman" pitchFamily="18" charset="0"/>
              </a:rPr>
              <a:t>Протоколы блокировки</a:t>
            </a:r>
          </a:p>
        </p:txBody>
      </p:sp>
      <p:sp>
        <p:nvSpPr>
          <p:cNvPr id="16387" name="Номер слайда 5"/>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69079287-302A-485A-9080-2C9404B6D431}" type="slidenum">
              <a:rPr lang="ru-RU" altLang="en-US" sz="1200" smtClean="0">
                <a:latin typeface="Arial Black" pitchFamily="34" charset="0"/>
              </a:rPr>
              <a:pPr eaLnBrk="1" hangingPunct="1">
                <a:spcBef>
                  <a:spcPct val="0"/>
                </a:spcBef>
                <a:buClrTx/>
                <a:buSzTx/>
                <a:buFontTx/>
                <a:buNone/>
              </a:pPr>
              <a:t>13</a:t>
            </a:fld>
            <a:endParaRPr lang="ru-RU" altLang="en-US" sz="1200" smtClean="0">
              <a:latin typeface="Arial Black" pitchFamily="34" charset="0"/>
            </a:endParaRPr>
          </a:p>
        </p:txBody>
      </p:sp>
      <p:sp>
        <p:nvSpPr>
          <p:cNvPr id="16388" name="Rectangle 5"/>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6389" name="Rectangle 7"/>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6390" name="TextBox 1"/>
          <p:cNvSpPr txBox="1">
            <a:spLocks noChangeArrowheads="1"/>
          </p:cNvSpPr>
          <p:nvPr/>
        </p:nvSpPr>
        <p:spPr bwMode="auto">
          <a:xfrm>
            <a:off x="395288" y="981075"/>
            <a:ext cx="8424862"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t>Блокировка большинства копий</a:t>
            </a:r>
          </a:p>
          <a:p>
            <a:pPr eaLnBrk="1" hangingPunct="1">
              <a:spcBef>
                <a:spcPct val="0"/>
              </a:spcBef>
              <a:buClrTx/>
              <a:buSzTx/>
              <a:buFontTx/>
              <a:buNone/>
            </a:pPr>
            <a:r>
              <a:rPr lang="ru-RU" altLang="ru-RU" sz="1800"/>
              <a:t>Диспетчер блокировок имеется на каждом из узлов системы. Когда транзакции требуется считать или записать элемент данных, копии которого имеются на </a:t>
            </a:r>
            <a:r>
              <a:rPr lang="en-US" altLang="ru-RU" sz="1800" i="1"/>
              <a:t>n</a:t>
            </a:r>
            <a:r>
              <a:rPr lang="ru-RU" altLang="ru-RU" sz="1800"/>
              <a:t> узлах системы, она должна отправить запрос на блокировку этого элемента более</a:t>
            </a:r>
            <a:r>
              <a:rPr lang="en-US" altLang="ru-RU" sz="1800"/>
              <a:t> </a:t>
            </a:r>
            <a:r>
              <a:rPr lang="ru-RU" altLang="ru-RU" sz="1800"/>
              <a:t>чем на половину из этих </a:t>
            </a:r>
            <a:r>
              <a:rPr lang="en-US" altLang="ru-RU" sz="1800" i="1"/>
              <a:t>n</a:t>
            </a:r>
            <a:r>
              <a:rPr lang="ru-RU" altLang="ru-RU" sz="1800"/>
              <a:t> узлов. Транзакция не</a:t>
            </a:r>
          </a:p>
          <a:p>
            <a:pPr eaLnBrk="1" hangingPunct="1">
              <a:spcBef>
                <a:spcPct val="0"/>
              </a:spcBef>
              <a:buClrTx/>
              <a:buSzTx/>
              <a:buFontTx/>
              <a:buNone/>
            </a:pPr>
            <a:r>
              <a:rPr lang="ru-RU" altLang="ru-RU" sz="1800"/>
              <a:t>имеет права продолжать свое выполнение, пока не установит блокировки на</a:t>
            </a:r>
          </a:p>
          <a:p>
            <a:pPr eaLnBrk="1" hangingPunct="1">
              <a:spcBef>
                <a:spcPct val="0"/>
              </a:spcBef>
              <a:buClrTx/>
              <a:buSzTx/>
              <a:buFontTx/>
              <a:buNone/>
            </a:pPr>
            <a:r>
              <a:rPr lang="ru-RU" altLang="ru-RU" sz="1800"/>
              <a:t>большинстве копий элемента данных. Если ей не удастся это сделать за некоторый установленный промежуток времени, она отменяет свои запросы и информирует все узлы об отмене ее выполнения. Если большинство подтверждений будет получено, все узлы информируются о том, что требуемый уровень блокировки достигнут. Разделяемая блокировка на большинстве копий может быть установлена одновременно для любого количества транзакций, а исключительная блокировка на большинстве копий может быть установлена только для одной транзакции.</a:t>
            </a:r>
          </a:p>
          <a:p>
            <a:pPr eaLnBrk="1" hangingPunct="1">
              <a:spcBef>
                <a:spcPct val="0"/>
              </a:spcBef>
              <a:buClrTx/>
              <a:buSzTx/>
              <a:buFontTx/>
              <a:buNone/>
            </a:pPr>
            <a:r>
              <a:rPr lang="ru-RU" altLang="ru-RU" sz="1800"/>
              <a:t>Недостатки: повышенная сложность алгоритма, усложнении процедур выявления взаимоблокировки, а также необходимости отправки не менее</a:t>
            </a:r>
          </a:p>
          <a:p>
            <a:pPr eaLnBrk="1" hangingPunct="1">
              <a:spcBef>
                <a:spcPct val="0"/>
              </a:spcBef>
              <a:buClrTx/>
              <a:buSzTx/>
              <a:buFontTx/>
              <a:buNone/>
            </a:pPr>
            <a:r>
              <a:rPr lang="en-US" altLang="ru-RU" sz="1800"/>
              <a:t>[</a:t>
            </a:r>
            <a:r>
              <a:rPr lang="ru-RU" altLang="ru-RU" sz="1800"/>
              <a:t>(л + 1</a:t>
            </a:r>
            <a:r>
              <a:rPr lang="en-US" altLang="ru-RU" sz="1800"/>
              <a:t>)</a:t>
            </a:r>
            <a:r>
              <a:rPr lang="ru-RU" altLang="ru-RU" sz="1800"/>
              <a:t> /2] сообщений с запросами на установление блокировки и</a:t>
            </a:r>
            <a:r>
              <a:rPr lang="en-US" altLang="ru-RU" sz="1800"/>
              <a:t> </a:t>
            </a:r>
            <a:r>
              <a:rPr lang="ru-RU" altLang="ru-RU" sz="1800"/>
              <a:t>[</a:t>
            </a:r>
            <a:r>
              <a:rPr lang="ru-RU" altLang="ru-RU" sz="1800" i="1"/>
              <a:t>(п </a:t>
            </a:r>
            <a:r>
              <a:rPr lang="ru-RU" altLang="ru-RU" sz="1800"/>
              <a:t>+ 1)/2] сообщений с запросами на отмену блокировки.</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314325"/>
            <a:ext cx="7543800" cy="811213"/>
          </a:xfrm>
        </p:spPr>
        <p:txBody>
          <a:bodyPr/>
          <a:lstStyle/>
          <a:p>
            <a:pPr eaLnBrk="1" hangingPunct="1"/>
            <a:r>
              <a:rPr lang="ru-RU" altLang="ru-RU" sz="3000" smtClean="0">
                <a:latin typeface="Times New Roman" pitchFamily="18" charset="0"/>
              </a:rPr>
              <a:t>Протоколы с временными отметками</a:t>
            </a:r>
          </a:p>
        </p:txBody>
      </p:sp>
      <p:sp>
        <p:nvSpPr>
          <p:cNvPr id="17411" name="Номер слайда 5"/>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DDEF04AB-2ACB-4026-90A3-01280F6AD1ED}" type="slidenum">
              <a:rPr lang="ru-RU" altLang="en-US" sz="1200" smtClean="0">
                <a:latin typeface="Arial Black" pitchFamily="34" charset="0"/>
              </a:rPr>
              <a:pPr eaLnBrk="1" hangingPunct="1">
                <a:spcBef>
                  <a:spcPct val="0"/>
                </a:spcBef>
                <a:buClrTx/>
                <a:buSzTx/>
                <a:buFontTx/>
                <a:buNone/>
              </a:pPr>
              <a:t>14</a:t>
            </a:fld>
            <a:endParaRPr lang="ru-RU" altLang="en-US" sz="1200" smtClean="0">
              <a:latin typeface="Arial Black" pitchFamily="34" charset="0"/>
            </a:endParaRPr>
          </a:p>
        </p:txBody>
      </p:sp>
      <p:sp>
        <p:nvSpPr>
          <p:cNvPr id="17412" name="Rectangle 5"/>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7413" name="Rectangle 7"/>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7414" name="TextBox 1"/>
          <p:cNvSpPr txBox="1">
            <a:spLocks noChangeArrowheads="1"/>
          </p:cNvSpPr>
          <p:nvPr/>
        </p:nvSpPr>
        <p:spPr bwMode="auto">
          <a:xfrm>
            <a:off x="395288" y="981075"/>
            <a:ext cx="8424862" cy="535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dirty="0"/>
              <a:t>Проблема формирования временной отметки.</a:t>
            </a:r>
          </a:p>
          <a:p>
            <a:pPr eaLnBrk="1" hangingPunct="1">
              <a:spcBef>
                <a:spcPct val="0"/>
              </a:spcBef>
              <a:buClrTx/>
              <a:buSzTx/>
              <a:buFontTx/>
              <a:buNone/>
            </a:pPr>
            <a:r>
              <a:rPr lang="ru-RU" altLang="ru-RU" sz="1800" dirty="0"/>
              <a:t>Общее правило: </a:t>
            </a:r>
            <a:r>
              <a:rPr lang="en-US" altLang="ru-RU" sz="1800" b="1" dirty="0"/>
              <a:t>&lt;</a:t>
            </a:r>
            <a:r>
              <a:rPr lang="ru-RU" altLang="ru-RU" sz="1800" b="1" dirty="0" err="1"/>
              <a:t>локальная_отметка.идентификатор_узла</a:t>
            </a:r>
            <a:r>
              <a:rPr lang="en-US" altLang="ru-RU" sz="1800" b="1" dirty="0"/>
              <a:t>&gt;</a:t>
            </a:r>
            <a:endParaRPr lang="ru-RU" altLang="ru-RU" sz="1800" b="1" dirty="0"/>
          </a:p>
          <a:p>
            <a:pPr eaLnBrk="1" hangingPunct="1">
              <a:spcBef>
                <a:spcPct val="0"/>
              </a:spcBef>
              <a:buClrTx/>
              <a:buSzTx/>
              <a:buFontTx/>
              <a:buNone/>
            </a:pPr>
            <a:r>
              <a:rPr lang="ru-RU" altLang="ru-RU" sz="1800" dirty="0"/>
              <a:t>Значение идентификатора узла имеет меньший весовой коэффициент, что гарантирует упорядочение событий по времени появления, а затем – по месту появления.</a:t>
            </a:r>
          </a:p>
          <a:p>
            <a:pPr eaLnBrk="1" hangingPunct="1">
              <a:spcBef>
                <a:spcPct val="0"/>
              </a:spcBef>
              <a:buClrTx/>
              <a:buSzTx/>
              <a:buFontTx/>
              <a:buNone/>
            </a:pPr>
            <a:r>
              <a:rPr lang="ru-RU" altLang="ru-RU" sz="1800" dirty="0"/>
              <a:t>Чтобы предотвратить выработку более загруженными узлами больших значений временных отметок по сравнению с недогруженными узлами, необходимо использовать определенный механизм синхронизации значений временных отметок между узлами. Каждый узел помещает свою текущую</a:t>
            </a:r>
          </a:p>
          <a:p>
            <a:pPr eaLnBrk="1" hangingPunct="1">
              <a:spcBef>
                <a:spcPct val="0"/>
              </a:spcBef>
              <a:buClrTx/>
              <a:buSzTx/>
              <a:buFontTx/>
              <a:buNone/>
            </a:pPr>
            <a:r>
              <a:rPr lang="ru-RU" altLang="ru-RU" sz="1800" dirty="0"/>
              <a:t>временную отметку в сообщения, передаваемые на другие узлы. При получении сообщения узел-получатель сравнивает текущее значение его временной отметки с полученным и, если его текущая временная отметка оказывается меньше, меняет ее значение на некоторое другое, превосходящее то значение временной отметки, которое было получено им в сообщении. Например, если узел 1 с текущей временной отметкой &lt;10, 1&gt; передает сообщение на узел 2 с текущей временной отметкой &lt;15, </a:t>
            </a:r>
            <a:r>
              <a:rPr lang="ru-RU" altLang="ru-RU" sz="1800" i="1" dirty="0"/>
              <a:t>2&gt;, </a:t>
            </a:r>
            <a:r>
              <a:rPr lang="ru-RU" altLang="ru-RU" sz="1800" dirty="0"/>
              <a:t>то узел 2 не изменяет свою </a:t>
            </a:r>
            <a:r>
              <a:rPr lang="ru-RU" altLang="ru-RU" sz="1800" i="1" dirty="0"/>
              <a:t>временную </a:t>
            </a:r>
            <a:r>
              <a:rPr lang="ru-RU" altLang="ru-RU" sz="1800" dirty="0"/>
              <a:t>отметку. И наоборот, если текущая временная отметка на узле 2 равна </a:t>
            </a:r>
            <a:r>
              <a:rPr lang="ru-RU" altLang="ru-RU" sz="1800" i="1" dirty="0"/>
              <a:t>&lt;5, 2&gt;, </a:t>
            </a:r>
            <a:r>
              <a:rPr lang="ru-RU" altLang="ru-RU" sz="1800" dirty="0"/>
              <a:t>то узел 2 должен изменить свою </a:t>
            </a:r>
            <a:r>
              <a:rPr lang="ru-RU" altLang="ru-RU" sz="1800" i="1" dirty="0"/>
              <a:t>временную </a:t>
            </a:r>
            <a:r>
              <a:rPr lang="ru-RU" altLang="ru-RU" sz="1800" dirty="0"/>
              <a:t>отметку на &lt;11, 2&gt;.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4077072"/>
            <a:ext cx="5628680" cy="2714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434" name="Rectangle 2"/>
          <p:cNvSpPr>
            <a:spLocks noGrp="1" noChangeArrowheads="1"/>
          </p:cNvSpPr>
          <p:nvPr>
            <p:ph type="title"/>
          </p:nvPr>
        </p:nvSpPr>
        <p:spPr>
          <a:xfrm>
            <a:off x="457200" y="314325"/>
            <a:ext cx="7543800" cy="811213"/>
          </a:xfrm>
        </p:spPr>
        <p:txBody>
          <a:bodyPr/>
          <a:lstStyle/>
          <a:p>
            <a:pPr eaLnBrk="1" hangingPunct="1"/>
            <a:r>
              <a:rPr lang="ru-RU" altLang="ru-RU" sz="3000" smtClean="0">
                <a:latin typeface="Times New Roman" pitchFamily="18" charset="0"/>
              </a:rPr>
              <a:t>Устранение взаимных блокировок в РБД</a:t>
            </a:r>
          </a:p>
        </p:txBody>
      </p:sp>
      <p:sp>
        <p:nvSpPr>
          <p:cNvPr id="18435" name="Номер слайда 5"/>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6B63FD47-1589-4C5F-83FC-6E046E7D40B3}" type="slidenum">
              <a:rPr lang="ru-RU" altLang="en-US" sz="1200" smtClean="0">
                <a:latin typeface="Arial Black" pitchFamily="34" charset="0"/>
              </a:rPr>
              <a:pPr eaLnBrk="1" hangingPunct="1">
                <a:spcBef>
                  <a:spcPct val="0"/>
                </a:spcBef>
                <a:buClrTx/>
                <a:buSzTx/>
                <a:buFontTx/>
                <a:buNone/>
              </a:pPr>
              <a:t>15</a:t>
            </a:fld>
            <a:endParaRPr lang="ru-RU" altLang="en-US" sz="1200" smtClean="0">
              <a:latin typeface="Arial Black" pitchFamily="34" charset="0"/>
            </a:endParaRPr>
          </a:p>
        </p:txBody>
      </p:sp>
      <p:sp>
        <p:nvSpPr>
          <p:cNvPr id="18436" name="Rectangle 5"/>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8437" name="Rectangle 7"/>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 name="TextBox 1"/>
          <p:cNvSpPr txBox="1"/>
          <p:nvPr/>
        </p:nvSpPr>
        <p:spPr>
          <a:xfrm>
            <a:off x="395288" y="981075"/>
            <a:ext cx="8424862" cy="3046988"/>
          </a:xfrm>
          <a:prstGeom prst="rect">
            <a:avLst/>
          </a:prstGeom>
          <a:noFill/>
        </p:spPr>
        <p:txBody>
          <a:bodyPr>
            <a:spAutoFit/>
          </a:bodyPr>
          <a:lstStyle/>
          <a:p>
            <a:pPr>
              <a:defRPr/>
            </a:pPr>
            <a:r>
              <a:rPr lang="ru-RU" sz="1600" dirty="0"/>
              <a:t>Проблемы выявление взаимных блокировок: локальные графы </a:t>
            </a:r>
          </a:p>
          <a:p>
            <a:pPr>
              <a:defRPr/>
            </a:pPr>
            <a:r>
              <a:rPr lang="ru-RU" sz="1600" dirty="0"/>
              <a:t>ожидания, как правило, не содержат циклов. Необходимо строить глобальный граф ожидания, представляющий собой объединение всех локальных графов ожидания. Существуют три основных метода выявления взаимоблокировок в распределенных СУБД: </a:t>
            </a:r>
          </a:p>
          <a:p>
            <a:pPr>
              <a:defRPr/>
            </a:pPr>
            <a:r>
              <a:rPr lang="ru-RU" sz="1600" i="1" dirty="0" smtClean="0"/>
              <a:t>1. Централизованный</a:t>
            </a:r>
            <a:r>
              <a:rPr lang="ru-RU" sz="1600" i="1" dirty="0"/>
              <a:t>: </a:t>
            </a:r>
            <a:r>
              <a:rPr lang="ru-RU" sz="1600" dirty="0"/>
              <a:t>один из узлов системы назначается координатором выявления взаимоблокировок. С определенным интервалом каждый диспетчер блокировок в системе направляет в адрес координатора свой локальный граф ожидания, содержащий внешние по отношению к узлу вершины (изменения в нём).</a:t>
            </a:r>
            <a:endParaRPr lang="ru-RU" sz="1600" i="1" dirty="0"/>
          </a:p>
          <a:p>
            <a:pPr>
              <a:defRPr/>
            </a:pPr>
            <a:r>
              <a:rPr lang="ru-RU" sz="1600" i="1" dirty="0" smtClean="0"/>
              <a:t>2. Иерархический</a:t>
            </a:r>
            <a:r>
              <a:rPr lang="ru-RU" sz="1600" i="1" dirty="0"/>
              <a:t>: </a:t>
            </a:r>
            <a:r>
              <a:rPr lang="ru-RU" sz="1600" dirty="0"/>
              <a:t>координаторы образуют иерархию, координатор нижнего уровня пересылает граф ожидания координатору верхнего уровня, если этот граф содержит внешнюю вершину</a:t>
            </a:r>
            <a:r>
              <a:rPr lang="ru-RU" sz="1600" dirty="0" smtClean="0"/>
              <a:t>.</a:t>
            </a:r>
            <a:endParaRPr lang="ru-RU"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314325"/>
            <a:ext cx="7543800" cy="811213"/>
          </a:xfrm>
        </p:spPr>
        <p:txBody>
          <a:bodyPr/>
          <a:lstStyle/>
          <a:p>
            <a:pPr eaLnBrk="1" hangingPunct="1"/>
            <a:r>
              <a:rPr lang="ru-RU" altLang="ru-RU" sz="3000" smtClean="0">
                <a:latin typeface="Times New Roman" pitchFamily="18" charset="0"/>
              </a:rPr>
              <a:t>Устранение взаимных блокировок в РБД</a:t>
            </a:r>
          </a:p>
        </p:txBody>
      </p:sp>
      <p:sp>
        <p:nvSpPr>
          <p:cNvPr id="18435" name="Номер слайда 5"/>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6B63FD47-1589-4C5F-83FC-6E046E7D40B3}" type="slidenum">
              <a:rPr lang="ru-RU" altLang="en-US" sz="1200" smtClean="0">
                <a:latin typeface="Arial Black" pitchFamily="34" charset="0"/>
              </a:rPr>
              <a:pPr eaLnBrk="1" hangingPunct="1">
                <a:spcBef>
                  <a:spcPct val="0"/>
                </a:spcBef>
                <a:buClrTx/>
                <a:buSzTx/>
                <a:buFontTx/>
                <a:buNone/>
              </a:pPr>
              <a:t>16</a:t>
            </a:fld>
            <a:endParaRPr lang="ru-RU" altLang="en-US" sz="1200" smtClean="0">
              <a:latin typeface="Arial Black" pitchFamily="34" charset="0"/>
            </a:endParaRPr>
          </a:p>
        </p:txBody>
      </p:sp>
      <p:sp>
        <p:nvSpPr>
          <p:cNvPr id="18436" name="Rectangle 5"/>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8437" name="Rectangle 7"/>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 name="TextBox 1"/>
          <p:cNvSpPr txBox="1"/>
          <p:nvPr/>
        </p:nvSpPr>
        <p:spPr>
          <a:xfrm>
            <a:off x="395288" y="981075"/>
            <a:ext cx="8424862" cy="1815882"/>
          </a:xfrm>
          <a:prstGeom prst="rect">
            <a:avLst/>
          </a:prstGeom>
          <a:noFill/>
        </p:spPr>
        <p:txBody>
          <a:bodyPr>
            <a:spAutoFit/>
          </a:bodyPr>
          <a:lstStyle/>
          <a:p>
            <a:pPr>
              <a:defRPr/>
            </a:pPr>
            <a:r>
              <a:rPr lang="ru-RU" sz="1600" dirty="0" smtClean="0"/>
              <a:t>Три основных </a:t>
            </a:r>
            <a:r>
              <a:rPr lang="ru-RU" sz="1600" dirty="0"/>
              <a:t>метода выявления взаимоблокировок в распределенных СУБД: </a:t>
            </a:r>
          </a:p>
          <a:p>
            <a:pPr>
              <a:defRPr/>
            </a:pPr>
            <a:r>
              <a:rPr lang="en-US" sz="1600" i="1" dirty="0" smtClean="0"/>
              <a:t>3</a:t>
            </a:r>
            <a:r>
              <a:rPr lang="ru-RU" sz="1600" i="1" dirty="0" smtClean="0"/>
              <a:t>. Распределенный метод: </a:t>
            </a:r>
            <a:r>
              <a:rPr lang="ru-RU" sz="1600" dirty="0"/>
              <a:t>существуют различные методы, но наиболее широко известен метод </a:t>
            </a:r>
            <a:r>
              <a:rPr lang="ru-RU" sz="1600" dirty="0" err="1"/>
              <a:t>Обермарка</a:t>
            </a:r>
            <a:r>
              <a:rPr lang="ru-RU" sz="1600" dirty="0"/>
              <a:t>. В соответствии с ним каждый узел пересылает свой граф ожидания тому узлу, на котором находится ресурс, необходимый данному узлу для продолжения транзакции. Для предотвращения взаимной пересылки каждому узлу назначается некоторая метка </a:t>
            </a:r>
            <a:r>
              <a:rPr lang="en-US" sz="1600" dirty="0"/>
              <a:t>t</a:t>
            </a:r>
            <a:r>
              <a:rPr lang="ru-RU" sz="1600" dirty="0"/>
              <a:t>, и пересылка от узла А к узлу В происходит, только если </a:t>
            </a:r>
            <a:r>
              <a:rPr lang="en-US" sz="1600" dirty="0"/>
              <a:t>A.t &lt; B.t</a:t>
            </a:r>
            <a:r>
              <a:rPr lang="ru-RU" sz="1600" dirty="0"/>
              <a:t>.</a:t>
            </a: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852936"/>
            <a:ext cx="8005800" cy="3384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01255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14325"/>
            <a:ext cx="7543800" cy="811213"/>
          </a:xfrm>
        </p:spPr>
        <p:txBody>
          <a:bodyPr/>
          <a:lstStyle/>
          <a:p>
            <a:pPr eaLnBrk="1" hangingPunct="1"/>
            <a:r>
              <a:rPr lang="ru-RU" altLang="ru-RU" sz="3000" smtClean="0">
                <a:latin typeface="Times New Roman" pitchFamily="18" charset="0"/>
              </a:rPr>
              <a:t>Восстановление в РБД</a:t>
            </a:r>
          </a:p>
        </p:txBody>
      </p:sp>
      <p:sp>
        <p:nvSpPr>
          <p:cNvPr id="19459" name="Номер слайда 5"/>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FF50DA42-70A8-4E6F-B52C-961F4A3F2688}" type="slidenum">
              <a:rPr lang="ru-RU" altLang="en-US" sz="1200" smtClean="0">
                <a:latin typeface="Arial Black" pitchFamily="34" charset="0"/>
              </a:rPr>
              <a:pPr eaLnBrk="1" hangingPunct="1">
                <a:spcBef>
                  <a:spcPct val="0"/>
                </a:spcBef>
                <a:buClrTx/>
                <a:buSzTx/>
                <a:buFontTx/>
                <a:buNone/>
              </a:pPr>
              <a:t>17</a:t>
            </a:fld>
            <a:endParaRPr lang="ru-RU" altLang="en-US" sz="1200" smtClean="0">
              <a:latin typeface="Arial Black" pitchFamily="34" charset="0"/>
            </a:endParaRPr>
          </a:p>
        </p:txBody>
      </p:sp>
      <p:sp>
        <p:nvSpPr>
          <p:cNvPr id="19460" name="Rectangle 5"/>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9461" name="Rectangle 7"/>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9462" name="TextBox 1"/>
          <p:cNvSpPr txBox="1">
            <a:spLocks noChangeArrowheads="1"/>
          </p:cNvSpPr>
          <p:nvPr/>
        </p:nvSpPr>
        <p:spPr bwMode="auto">
          <a:xfrm>
            <a:off x="395288" y="981075"/>
            <a:ext cx="8424862"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a:t>Для распределенных БД характерны следующие отказы:</a:t>
            </a:r>
          </a:p>
          <a:p>
            <a:pPr eaLnBrk="1" hangingPunct="1">
              <a:spcBef>
                <a:spcPct val="0"/>
              </a:spcBef>
              <a:buClrTx/>
              <a:buSzTx/>
              <a:buFontTx/>
              <a:buNone/>
            </a:pPr>
            <a:r>
              <a:rPr lang="ru-RU" altLang="ru-RU" sz="1800"/>
              <a:t>• потеря сообщения (устраняется с использованием соответствующих сетевых протоколов);</a:t>
            </a:r>
          </a:p>
          <a:p>
            <a:pPr eaLnBrk="1" hangingPunct="1">
              <a:spcBef>
                <a:spcPct val="0"/>
              </a:spcBef>
              <a:buClrTx/>
              <a:buSzTx/>
              <a:buFontTx/>
              <a:buNone/>
            </a:pPr>
            <a:r>
              <a:rPr lang="ru-RU" altLang="ru-RU" sz="1800"/>
              <a:t>• отказ линии связи;</a:t>
            </a:r>
          </a:p>
          <a:p>
            <a:pPr eaLnBrk="1" hangingPunct="1">
              <a:spcBef>
                <a:spcPct val="0"/>
              </a:spcBef>
              <a:buClrTx/>
              <a:buSzTx/>
              <a:buFontTx/>
              <a:buNone/>
            </a:pPr>
            <a:r>
              <a:rPr lang="ru-RU" altLang="ru-RU" sz="1800"/>
              <a:t>• аварийный останов одного из узлов;</a:t>
            </a:r>
          </a:p>
          <a:p>
            <a:pPr eaLnBrk="1" hangingPunct="1">
              <a:spcBef>
                <a:spcPct val="0"/>
              </a:spcBef>
              <a:buClrTx/>
              <a:buSzTx/>
              <a:buFontTx/>
              <a:buNone/>
            </a:pPr>
            <a:r>
              <a:rPr lang="ru-RU" altLang="ru-RU" sz="1800"/>
              <a:t>• разделение сети на отдельные подсети.</a:t>
            </a:r>
          </a:p>
          <a:p>
            <a:pPr eaLnBrk="1" hangingPunct="1">
              <a:spcBef>
                <a:spcPct val="0"/>
              </a:spcBef>
              <a:buClrTx/>
              <a:buSzTx/>
              <a:buFontTx/>
              <a:buNone/>
            </a:pPr>
            <a:r>
              <a:rPr lang="ru-RU" altLang="ru-RU" sz="1800"/>
              <a:t>Сложности в установлении причины (типа) отказа.</a:t>
            </a:r>
          </a:p>
          <a:p>
            <a:pPr eaLnBrk="1" hangingPunct="1">
              <a:spcBef>
                <a:spcPct val="0"/>
              </a:spcBef>
              <a:buClrTx/>
              <a:buSzTx/>
              <a:buFontTx/>
              <a:buNone/>
            </a:pPr>
            <a:r>
              <a:rPr lang="ru-RU" altLang="ru-RU" sz="1800"/>
              <a:t>При отказе в РБД необходимо выполнить следующие действия:</a:t>
            </a:r>
          </a:p>
          <a:p>
            <a:pPr eaLnBrk="1" hangingPunct="1">
              <a:spcBef>
                <a:spcPct val="0"/>
              </a:spcBef>
              <a:buClrTx/>
              <a:buSzTx/>
              <a:buFontTx/>
              <a:buNone/>
            </a:pPr>
            <a:r>
              <a:rPr lang="ru-RU" altLang="ru-RU" sz="1800"/>
              <a:t>• Аварийно завершить все транзакции, затронутые данным отказом.</a:t>
            </a:r>
          </a:p>
          <a:p>
            <a:pPr eaLnBrk="1" hangingPunct="1">
              <a:spcBef>
                <a:spcPct val="0"/>
              </a:spcBef>
              <a:buClrTx/>
              <a:buSzTx/>
              <a:buFontTx/>
              <a:buNone/>
            </a:pPr>
            <a:r>
              <a:rPr lang="ru-RU" altLang="ru-RU" sz="1800"/>
              <a:t>• Отметить узел как отказавший, чтобы предотвратить любые попытки его</a:t>
            </a:r>
          </a:p>
          <a:p>
            <a:pPr eaLnBrk="1" hangingPunct="1">
              <a:spcBef>
                <a:spcPct val="0"/>
              </a:spcBef>
              <a:buClrTx/>
              <a:buSzTx/>
              <a:buFontTx/>
              <a:buNone/>
            </a:pPr>
            <a:r>
              <a:rPr lang="ru-RU" altLang="ru-RU" sz="1800"/>
              <a:t>использования другими узлами.</a:t>
            </a:r>
          </a:p>
          <a:p>
            <a:pPr eaLnBrk="1" hangingPunct="1">
              <a:spcBef>
                <a:spcPct val="0"/>
              </a:spcBef>
              <a:buClrTx/>
              <a:buSzTx/>
              <a:buFontTx/>
              <a:buNone/>
            </a:pPr>
            <a:r>
              <a:rPr lang="ru-RU" altLang="ru-RU" sz="1800"/>
              <a:t>• Периодически проверять состояние отказавшего узла для восстановления его функционирования или ожидать поступления от этого узла широковещательного сообщения о восстановлении его нормальной работы.</a:t>
            </a:r>
          </a:p>
          <a:p>
            <a:pPr eaLnBrk="1" hangingPunct="1">
              <a:spcBef>
                <a:spcPct val="0"/>
              </a:spcBef>
              <a:buClrTx/>
              <a:buSzTx/>
              <a:buFontTx/>
              <a:buNone/>
            </a:pPr>
            <a:r>
              <a:rPr lang="ru-RU" altLang="ru-RU" sz="1800"/>
              <a:t>• При перезапуске узла после отказа на нем должна выполняться процедура</a:t>
            </a:r>
          </a:p>
          <a:p>
            <a:pPr eaLnBrk="1" hangingPunct="1">
              <a:spcBef>
                <a:spcPct val="0"/>
              </a:spcBef>
              <a:buClrTx/>
              <a:buSzTx/>
              <a:buFontTx/>
              <a:buNone/>
            </a:pPr>
            <a:r>
              <a:rPr lang="ru-RU" altLang="ru-RU" sz="1800"/>
              <a:t>восстановления, предназначенная для отката любых транзакций, выполненных на момент отказа лишь частично.</a:t>
            </a:r>
          </a:p>
          <a:p>
            <a:pPr eaLnBrk="1" hangingPunct="1">
              <a:spcBef>
                <a:spcPct val="0"/>
              </a:spcBef>
              <a:buClrTx/>
              <a:buSzTx/>
              <a:buFontTx/>
              <a:buNone/>
            </a:pPr>
            <a:r>
              <a:rPr lang="ru-RU" altLang="ru-RU" sz="1800"/>
              <a:t>• После завершения процедуры локального восстановления отказавший узел должен обновить свою копию базы данных, чтобы привести ее в соответствие с остальной частью системы.</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314325"/>
            <a:ext cx="7543800" cy="811213"/>
          </a:xfrm>
        </p:spPr>
        <p:txBody>
          <a:bodyPr/>
          <a:lstStyle/>
          <a:p>
            <a:pPr eaLnBrk="1" hangingPunct="1"/>
            <a:r>
              <a:rPr lang="en-US" altLang="ru-RU" sz="3600" b="1" smtClean="0">
                <a:latin typeface="Times New Roman" pitchFamily="18" charset="0"/>
              </a:rPr>
              <a:t>CAP</a:t>
            </a:r>
            <a:r>
              <a:rPr lang="ru-RU" altLang="ru-RU" sz="3600" b="1" smtClean="0">
                <a:latin typeface="Times New Roman" pitchFamily="18" charset="0"/>
              </a:rPr>
              <a:t>-теорема.</a:t>
            </a:r>
            <a:r>
              <a:rPr lang="ru-RU" altLang="ru-RU" sz="3600" smtClean="0">
                <a:latin typeface="Times New Roman" pitchFamily="18" charset="0"/>
              </a:rPr>
              <a:t> Введение</a:t>
            </a:r>
          </a:p>
        </p:txBody>
      </p:sp>
      <p:sp>
        <p:nvSpPr>
          <p:cNvPr id="20483" name="Номер слайда 5"/>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01E58DD7-CEBF-4458-B276-70CF3CED399C}" type="slidenum">
              <a:rPr lang="ru-RU" altLang="en-US" sz="1200" smtClean="0">
                <a:latin typeface="Arial Black" pitchFamily="34" charset="0"/>
              </a:rPr>
              <a:pPr eaLnBrk="1" hangingPunct="1">
                <a:spcBef>
                  <a:spcPct val="0"/>
                </a:spcBef>
                <a:buClrTx/>
                <a:buSzTx/>
                <a:buFontTx/>
                <a:buNone/>
              </a:pPr>
              <a:t>18</a:t>
            </a:fld>
            <a:endParaRPr lang="ru-RU" altLang="en-US" sz="1200" smtClean="0">
              <a:latin typeface="Arial Black" pitchFamily="34" charset="0"/>
            </a:endParaRPr>
          </a:p>
        </p:txBody>
      </p:sp>
      <p:sp>
        <p:nvSpPr>
          <p:cNvPr id="20484" name="Rectangle 5"/>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0485" name="Rectangle 7"/>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0486" name="TextBox 1"/>
          <p:cNvSpPr txBox="1">
            <a:spLocks noChangeArrowheads="1"/>
          </p:cNvSpPr>
          <p:nvPr/>
        </p:nvSpPr>
        <p:spPr bwMode="auto">
          <a:xfrm>
            <a:off x="323850" y="981075"/>
            <a:ext cx="8640763" cy="565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pPr>
            <a:r>
              <a:rPr lang="ru-RU" altLang="ru-RU" sz="1600"/>
              <a:t>Теорема CAP (известная также как теорема Брюера) — эвристическое утверждение о том, что в любой реализации распределённых вычислений возможно обеспечить не более двух из трёх следующих свойств:</a:t>
            </a:r>
          </a:p>
          <a:p>
            <a:r>
              <a:rPr lang="ru-RU" altLang="ru-RU" sz="1600" b="1"/>
              <a:t> согласованность данных</a:t>
            </a:r>
            <a:r>
              <a:rPr lang="ru-RU" altLang="ru-RU" sz="1600"/>
              <a:t> (</a:t>
            </a:r>
            <a:r>
              <a:rPr lang="en-US" altLang="ru-RU" sz="1600"/>
              <a:t>C</a:t>
            </a:r>
            <a:r>
              <a:rPr lang="ru-RU" altLang="ru-RU" sz="1600"/>
              <a:t>onsistency) </a:t>
            </a:r>
            <a:r>
              <a:rPr lang="en-US" altLang="ru-RU" sz="1600"/>
              <a:t>–</a:t>
            </a:r>
            <a:r>
              <a:rPr lang="ru-RU" altLang="ru-RU" sz="1600"/>
              <a:t> во всех вычислительных узлах в один момент времени данные не противоречат друг другу;</a:t>
            </a:r>
          </a:p>
          <a:p>
            <a:r>
              <a:rPr lang="ru-RU" altLang="ru-RU" sz="1600" b="1"/>
              <a:t> доступность</a:t>
            </a:r>
            <a:r>
              <a:rPr lang="ru-RU" altLang="ru-RU" sz="1600"/>
              <a:t> (</a:t>
            </a:r>
            <a:r>
              <a:rPr lang="en-US" altLang="ru-RU" sz="1600"/>
              <a:t>A</a:t>
            </a:r>
            <a:r>
              <a:rPr lang="ru-RU" altLang="ru-RU" sz="1600"/>
              <a:t>vailability) </a:t>
            </a:r>
            <a:r>
              <a:rPr lang="en-US" altLang="ru-RU" sz="1600"/>
              <a:t>– </a:t>
            </a:r>
            <a:r>
              <a:rPr lang="ru-RU" altLang="ru-RU" sz="1600"/>
              <a:t>любой запрос к распределённой</a:t>
            </a:r>
            <a:r>
              <a:rPr lang="en-US" altLang="ru-RU" sz="1600"/>
              <a:t> </a:t>
            </a:r>
            <a:r>
              <a:rPr lang="ru-RU" altLang="ru-RU" sz="1600"/>
              <a:t>системе завершается корректным откликом, однако без гарантии, что ответы всех узлов системы совпадают;</a:t>
            </a:r>
          </a:p>
          <a:p>
            <a:r>
              <a:rPr lang="ru-RU" altLang="ru-RU" sz="1600" b="1"/>
              <a:t> устойчивость к разделению</a:t>
            </a:r>
            <a:r>
              <a:rPr lang="ru-RU" altLang="ru-RU" sz="1600"/>
              <a:t> (</a:t>
            </a:r>
            <a:r>
              <a:rPr lang="en-US" altLang="ru-RU" sz="1600"/>
              <a:t>P</a:t>
            </a:r>
            <a:r>
              <a:rPr lang="ru-RU" altLang="ru-RU" sz="1600"/>
              <a:t>artition</a:t>
            </a:r>
            <a:r>
              <a:rPr lang="en-US" altLang="ru-RU" sz="1600"/>
              <a:t> t</a:t>
            </a:r>
            <a:r>
              <a:rPr lang="ru-RU" altLang="ru-RU" sz="1600"/>
              <a:t>olerance) </a:t>
            </a:r>
            <a:r>
              <a:rPr lang="en-US" altLang="ru-RU" sz="1600"/>
              <a:t>–</a:t>
            </a:r>
            <a:r>
              <a:rPr lang="ru-RU" altLang="ru-RU" sz="1600"/>
              <a:t> расщепление распределённой системы на несколько изолированных секций не приводит к некорректности отклика от каждой из секций.</a:t>
            </a:r>
          </a:p>
          <a:p>
            <a:pPr>
              <a:buFont typeface="Wingdings" pitchFamily="2" charset="2"/>
              <a:buNone/>
            </a:pPr>
            <a:r>
              <a:rPr lang="ru-RU" altLang="ru-RU" sz="1600"/>
              <a:t>Автор – </a:t>
            </a:r>
            <a:r>
              <a:rPr lang="ru-RU" altLang="ru-RU" sz="1600" b="1"/>
              <a:t>Эрик Брюер</a:t>
            </a:r>
            <a:r>
              <a:rPr lang="ru-RU" altLang="ru-RU" sz="1600"/>
              <a:t>, профессор Калифорнийского университета в Беркли.</a:t>
            </a:r>
            <a:endParaRPr lang="en-US" altLang="ru-RU" sz="1600"/>
          </a:p>
          <a:p>
            <a:pPr>
              <a:buFont typeface="Wingdings" pitchFamily="2" charset="2"/>
              <a:buNone/>
            </a:pPr>
            <a:r>
              <a:rPr lang="en-US" altLang="ru-RU" sz="1400" i="1"/>
              <a:t>Brewer, Eric A. Towards robust distributed systems (англ.) // Proceedings of the XIX annual ACM symposium on Principles of distributed computing. — Portland, OR: ACM, 2000. — Vol. 19, no. 7. — DOI:10.1145/343477.343502.</a:t>
            </a:r>
            <a:endParaRPr lang="ru-RU" altLang="ru-RU" sz="1400" i="1"/>
          </a:p>
          <a:p>
            <a:pPr>
              <a:buFont typeface="Wingdings" pitchFamily="2" charset="2"/>
              <a:buNone/>
            </a:pPr>
            <a:r>
              <a:rPr lang="ru-RU" altLang="ru-RU" sz="1600"/>
              <a:t>В 2002 году Сет Джилберт и Нэнси Линч из Массачусетского технологического института подобрали формальные модели асинхронных и синхронных распределённых вычислений, в рамках которых показано выполнение теоремы CAP в условиях отсутствия синхронизации (общих часов) у узлов распределённой системы и принципиальную возможность компромисса в частично синхронных системах.</a:t>
            </a:r>
            <a:endParaRPr lang="en-US" altLang="ru-RU" sz="1600"/>
          </a:p>
          <a:p>
            <a:pPr>
              <a:buFont typeface="Wingdings" pitchFamily="2" charset="2"/>
              <a:buNone/>
            </a:pPr>
            <a:r>
              <a:rPr lang="en-US" altLang="ru-RU" sz="1400" i="1"/>
              <a:t>Gilbert, Seth and Lynch, Nancy. Brewer’s Conjecture and the Feasibility of Consistent, Available, Partition-Tolerant Web Services (</a:t>
            </a:r>
            <a:r>
              <a:rPr lang="ru-RU" altLang="ru-RU" sz="1400" i="1"/>
              <a:t>англ.) // </a:t>
            </a:r>
            <a:r>
              <a:rPr lang="en-US" altLang="ru-RU" sz="1400" i="1"/>
              <a:t>ACM SIGACT News. — ACM, 2002. — Vol. 33, iss. 2. — P. 51—59. — ISSN 0163-5700. — DOI:10.1145/564585.564601.</a:t>
            </a:r>
            <a:endParaRPr lang="ru-RU" altLang="ru-RU" sz="1400" i="1"/>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314325"/>
            <a:ext cx="7543800" cy="811213"/>
          </a:xfrm>
        </p:spPr>
        <p:txBody>
          <a:bodyPr/>
          <a:lstStyle/>
          <a:p>
            <a:pPr eaLnBrk="1" hangingPunct="1"/>
            <a:r>
              <a:rPr lang="en-US" altLang="ru-RU" sz="3600" b="1" smtClean="0">
                <a:latin typeface="Times New Roman" pitchFamily="18" charset="0"/>
              </a:rPr>
              <a:t>CAP</a:t>
            </a:r>
            <a:r>
              <a:rPr lang="ru-RU" altLang="ru-RU" sz="3600" b="1" smtClean="0">
                <a:latin typeface="Times New Roman" pitchFamily="18" charset="0"/>
              </a:rPr>
              <a:t>-теорема. </a:t>
            </a:r>
            <a:r>
              <a:rPr lang="ru-RU" altLang="ru-RU" sz="3600" smtClean="0">
                <a:latin typeface="Times New Roman" pitchFamily="18" charset="0"/>
              </a:rPr>
              <a:t>Классы систем</a:t>
            </a:r>
            <a:endParaRPr lang="ru-RU" altLang="ru-RU" sz="3600" b="1" smtClean="0">
              <a:latin typeface="Times New Roman" pitchFamily="18" charset="0"/>
            </a:endParaRPr>
          </a:p>
        </p:txBody>
      </p:sp>
      <p:sp>
        <p:nvSpPr>
          <p:cNvPr id="21507" name="Номер слайда 5"/>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F6FD8B5-4380-4708-BC73-71D2140AFF3F}" type="slidenum">
              <a:rPr lang="ru-RU" altLang="en-US" sz="1200" smtClean="0">
                <a:latin typeface="Arial Black" pitchFamily="34" charset="0"/>
              </a:rPr>
              <a:pPr eaLnBrk="1" hangingPunct="1">
                <a:spcBef>
                  <a:spcPct val="0"/>
                </a:spcBef>
                <a:buClrTx/>
                <a:buSzTx/>
                <a:buFontTx/>
                <a:buNone/>
              </a:pPr>
              <a:t>19</a:t>
            </a:fld>
            <a:endParaRPr lang="ru-RU" altLang="en-US" sz="1200" smtClean="0">
              <a:latin typeface="Arial Black" pitchFamily="34" charset="0"/>
            </a:endParaRPr>
          </a:p>
        </p:txBody>
      </p:sp>
      <p:sp>
        <p:nvSpPr>
          <p:cNvPr id="21508" name="Rectangle 5"/>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1509" name="Rectangle 7"/>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9462" name="TextBox 1"/>
          <p:cNvSpPr txBox="1">
            <a:spLocks noChangeArrowheads="1"/>
          </p:cNvSpPr>
          <p:nvPr/>
        </p:nvSpPr>
        <p:spPr bwMode="auto">
          <a:xfrm>
            <a:off x="179388" y="981075"/>
            <a:ext cx="8713787"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defRPr/>
            </a:pPr>
            <a:r>
              <a:rPr lang="ru-RU" sz="1600" dirty="0" smtClean="0"/>
              <a:t>Три класса распределённых систем: CA, CP, AP.</a:t>
            </a:r>
          </a:p>
          <a:p>
            <a:pPr marL="285750" indent="-285750">
              <a:defRPr/>
            </a:pPr>
            <a:r>
              <a:rPr lang="ru-RU" sz="1600" b="1" dirty="0" smtClean="0"/>
              <a:t>CA</a:t>
            </a:r>
            <a:r>
              <a:rPr lang="ru-RU" sz="1600" dirty="0" smtClean="0"/>
              <a:t>: во всех узлах данные согласованы и обеспечена доступность, при этом система жертвует устойчивостью к распаду на секции. </a:t>
            </a:r>
            <a:r>
              <a:rPr lang="ru-RU" sz="1600" dirty="0" err="1" smtClean="0"/>
              <a:t>Транзакционность</a:t>
            </a:r>
            <a:r>
              <a:rPr lang="ru-RU" sz="1600" dirty="0" smtClean="0"/>
              <a:t> в смысле ACID. Примеры: кластерные СУБД  или распределённая служба каталогов LDAP .</a:t>
            </a:r>
          </a:p>
        </p:txBody>
      </p:sp>
      <p:pic>
        <p:nvPicPr>
          <p:cNvPr id="21511" name="Рисунок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2492375"/>
            <a:ext cx="4168775" cy="3436938"/>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21512" name="TextBox 1"/>
          <p:cNvSpPr txBox="1">
            <a:spLocks noChangeArrowheads="1"/>
          </p:cNvSpPr>
          <p:nvPr/>
        </p:nvSpPr>
        <p:spPr bwMode="auto">
          <a:xfrm>
            <a:off x="144463" y="2060575"/>
            <a:ext cx="4427537" cy="408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r>
              <a:rPr lang="ru-RU" altLang="ru-RU" sz="1600" b="1"/>
              <a:t>CP</a:t>
            </a:r>
            <a:r>
              <a:rPr lang="ru-RU" altLang="ru-RU" sz="1600"/>
              <a:t>: в каждый момент обеспечивается целостный результат, система способна функционировать в условиях распада, но достигает этого за счет доступности: может не выдавать отклик на запрос. Требует дублирования изменений во всех узлах системы (распределённые пессимистические блокировки для сохранения целостности).</a:t>
            </a:r>
          </a:p>
          <a:p>
            <a:r>
              <a:rPr lang="ru-RU" altLang="ru-RU" sz="1600" b="1"/>
              <a:t>AP</a:t>
            </a:r>
            <a:r>
              <a:rPr lang="ru-RU" altLang="ru-RU" sz="1600"/>
              <a:t>: не гарантируется целостность, но выполняются условия доступности и устойчивости к распаду на секции. Задача: обеспечение некоторого практически целесообразного уровня целостности данных</a:t>
            </a:r>
            <a:r>
              <a:rPr lang="en-US" altLang="ru-RU" sz="1600"/>
              <a:t> (</a:t>
            </a:r>
            <a:r>
              <a:rPr lang="ru-RU" altLang="ru-RU" sz="1600"/>
              <a:t>«целостность в конечном итоге», eventually consistent).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Номер слайда 3"/>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7A329D8A-0393-4874-BC85-F8C0F6424677}" type="slidenum">
              <a:rPr lang="ru-RU" altLang="en-US" sz="1200" smtClean="0">
                <a:latin typeface="Arial Black" pitchFamily="34" charset="0"/>
              </a:rPr>
              <a:pPr eaLnBrk="1" hangingPunct="1">
                <a:spcBef>
                  <a:spcPct val="0"/>
                </a:spcBef>
                <a:buClrTx/>
                <a:buSzTx/>
                <a:buFontTx/>
                <a:buNone/>
              </a:pPr>
              <a:t>2</a:t>
            </a:fld>
            <a:endParaRPr lang="ru-RU" altLang="en-US" sz="1200" smtClean="0">
              <a:latin typeface="Arial Black" pitchFamily="34" charset="0"/>
            </a:endParaRPr>
          </a:p>
        </p:txBody>
      </p:sp>
      <p:sp>
        <p:nvSpPr>
          <p:cNvPr id="5123" name="Rectangle 2"/>
          <p:cNvSpPr>
            <a:spLocks noGrp="1" noChangeArrowheads="1"/>
          </p:cNvSpPr>
          <p:nvPr>
            <p:ph type="title" idx="4294967295"/>
          </p:nvPr>
        </p:nvSpPr>
        <p:spPr>
          <a:xfrm>
            <a:off x="0" y="552450"/>
            <a:ext cx="7772400" cy="715963"/>
          </a:xfrm>
        </p:spPr>
        <p:txBody>
          <a:bodyPr/>
          <a:lstStyle/>
          <a:p>
            <a:pPr algn="ctr" eaLnBrk="1" hangingPunct="1"/>
            <a:r>
              <a:rPr lang="ru-RU" altLang="ru-RU" sz="3000" smtClean="0">
                <a:latin typeface="Times New Roman" pitchFamily="18" charset="0"/>
              </a:rPr>
              <a:t>Распределенные транзакции</a:t>
            </a:r>
          </a:p>
        </p:txBody>
      </p:sp>
      <p:sp>
        <p:nvSpPr>
          <p:cNvPr id="5124" name="Text Box 5"/>
          <p:cNvSpPr txBox="1">
            <a:spLocks noChangeArrowheads="1"/>
          </p:cNvSpPr>
          <p:nvPr/>
        </p:nvSpPr>
        <p:spPr bwMode="auto">
          <a:xfrm>
            <a:off x="684213" y="1257300"/>
            <a:ext cx="8135937" cy="442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kumimoji="1" lang="ru-RU" altLang="ru-RU" sz="2000" b="1">
                <a:solidFill>
                  <a:srgbClr val="0D0D11"/>
                </a:solidFill>
                <a:latin typeface="Times New Roman" pitchFamily="18" charset="0"/>
              </a:rPr>
              <a:t>Распределенные транзакции</a:t>
            </a:r>
            <a:r>
              <a:rPr kumimoji="1" lang="ru-RU" altLang="ru-RU" sz="2000">
                <a:solidFill>
                  <a:srgbClr val="0D0D11"/>
                </a:solidFill>
                <a:latin typeface="Times New Roman" pitchFamily="18" charset="0"/>
              </a:rPr>
              <a:t> обращаются к двум и более </a:t>
            </a:r>
            <a:endParaRPr kumimoji="1" lang="en-US" altLang="ru-RU" sz="2000">
              <a:solidFill>
                <a:srgbClr val="0D0D11"/>
              </a:solidFill>
              <a:latin typeface="Times New Roman" pitchFamily="18" charset="0"/>
            </a:endParaRPr>
          </a:p>
          <a:p>
            <a:pPr eaLnBrk="1" hangingPunct="1">
              <a:spcBef>
                <a:spcPct val="0"/>
              </a:spcBef>
              <a:buClrTx/>
              <a:buSzTx/>
              <a:buFontTx/>
              <a:buNone/>
            </a:pPr>
            <a:r>
              <a:rPr kumimoji="1" lang="ru-RU" altLang="ru-RU" sz="2000">
                <a:solidFill>
                  <a:srgbClr val="0D0D11"/>
                </a:solidFill>
                <a:latin typeface="Times New Roman" pitchFamily="18" charset="0"/>
              </a:rPr>
              <a:t>узлам и обновляют на них данные.</a:t>
            </a:r>
          </a:p>
          <a:p>
            <a:pPr eaLnBrk="1" hangingPunct="1">
              <a:spcBef>
                <a:spcPct val="30000"/>
              </a:spcBef>
              <a:buClrTx/>
              <a:buSzTx/>
              <a:buFontTx/>
              <a:buNone/>
            </a:pPr>
            <a:r>
              <a:rPr kumimoji="1" lang="ru-RU" altLang="ru-RU" sz="2000">
                <a:solidFill>
                  <a:srgbClr val="0D0D11"/>
                </a:solidFill>
                <a:latin typeface="Times New Roman" pitchFamily="18" charset="0"/>
              </a:rPr>
              <a:t>Основная проблема распределенных транзакций – соблюдение логической целостности данных. Транзакция на всех узлах должна завершиться одинаково: или фиксацией, или откатом. </a:t>
            </a:r>
          </a:p>
          <a:p>
            <a:pPr eaLnBrk="1" hangingPunct="1">
              <a:spcBef>
                <a:spcPct val="30000"/>
              </a:spcBef>
              <a:buClrTx/>
              <a:buSzTx/>
              <a:buFontTx/>
              <a:buNone/>
            </a:pPr>
            <a:r>
              <a:rPr kumimoji="1" lang="ru-RU" altLang="ru-RU" sz="2000">
                <a:solidFill>
                  <a:srgbClr val="0D0D11"/>
                </a:solidFill>
                <a:latin typeface="Times New Roman" pitchFamily="18" charset="0"/>
              </a:rPr>
              <a:t>Выполнение распределенных транзакций осуществляется с помощью специального алгоритма, который называется </a:t>
            </a:r>
            <a:r>
              <a:rPr kumimoji="1" lang="ru-RU" altLang="ru-RU" sz="2000" b="1">
                <a:solidFill>
                  <a:srgbClr val="0D0D11"/>
                </a:solidFill>
                <a:latin typeface="Times New Roman" pitchFamily="18" charset="0"/>
              </a:rPr>
              <a:t>двухфазная фиксация (</a:t>
            </a:r>
            <a:r>
              <a:rPr kumimoji="1" lang="en-US" altLang="ru-RU" sz="2000" b="1">
                <a:solidFill>
                  <a:srgbClr val="0D0D11"/>
                </a:solidFill>
                <a:latin typeface="Times New Roman" pitchFamily="18" charset="0"/>
              </a:rPr>
              <a:t>Two Phase Commit, 2PC)</a:t>
            </a:r>
            <a:r>
              <a:rPr kumimoji="1" lang="ru-RU" altLang="ru-RU" sz="2000">
                <a:solidFill>
                  <a:srgbClr val="0D0D11"/>
                </a:solidFill>
                <a:latin typeface="Times New Roman" pitchFamily="18" charset="0"/>
              </a:rPr>
              <a:t>. </a:t>
            </a:r>
            <a:endParaRPr kumimoji="1" lang="en-US" altLang="ru-RU" sz="2000">
              <a:solidFill>
                <a:srgbClr val="0D0D11"/>
              </a:solidFill>
              <a:latin typeface="Times New Roman" pitchFamily="18" charset="0"/>
            </a:endParaRPr>
          </a:p>
          <a:p>
            <a:pPr eaLnBrk="1" hangingPunct="1">
              <a:spcBef>
                <a:spcPct val="30000"/>
              </a:spcBef>
              <a:buClrTx/>
              <a:buSzTx/>
              <a:buFontTx/>
              <a:buNone/>
            </a:pPr>
            <a:r>
              <a:rPr kumimoji="1" lang="ru-RU" altLang="ru-RU" sz="2000" b="1" i="1">
                <a:solidFill>
                  <a:srgbClr val="0D0D11"/>
                </a:solidFill>
                <a:latin typeface="Times New Roman" pitchFamily="18" charset="0"/>
              </a:rPr>
              <a:t>Координатор транзакции</a:t>
            </a:r>
            <a:r>
              <a:rPr kumimoji="1" lang="ru-RU" altLang="ru-RU" sz="2000">
                <a:solidFill>
                  <a:srgbClr val="0D0D11"/>
                </a:solidFill>
                <a:latin typeface="Times New Roman" pitchFamily="18" charset="0"/>
              </a:rPr>
              <a:t> – узел, который контролирует выполнение этого протокола (обычно, тот узел, который инициирует данную транзакцию).</a:t>
            </a:r>
          </a:p>
          <a:p>
            <a:pPr eaLnBrk="1" hangingPunct="1">
              <a:spcBef>
                <a:spcPct val="30000"/>
              </a:spcBef>
              <a:buClrTx/>
              <a:buSzTx/>
              <a:buFontTx/>
              <a:buNone/>
            </a:pPr>
            <a:r>
              <a:rPr kumimoji="1" lang="ru-RU" altLang="ru-RU" sz="2000">
                <a:solidFill>
                  <a:srgbClr val="0D0D11"/>
                </a:solidFill>
                <a:latin typeface="Times New Roman" pitchFamily="18" charset="0"/>
              </a:rPr>
              <a:t>Остальные узлы, на которых выполняется транзакция, называются </a:t>
            </a:r>
            <a:r>
              <a:rPr kumimoji="1" lang="ru-RU" altLang="ru-RU" sz="2000" b="1" i="1">
                <a:solidFill>
                  <a:srgbClr val="0D0D11"/>
                </a:solidFill>
                <a:latin typeface="Times New Roman" pitchFamily="18" charset="0"/>
              </a:rPr>
              <a:t>участниками транзакции</a:t>
            </a:r>
            <a:r>
              <a:rPr kumimoji="1" lang="ru-RU" altLang="ru-RU" sz="2000">
                <a:solidFill>
                  <a:srgbClr val="0D0D11"/>
                </a:solidFill>
                <a:latin typeface="Times New Roman"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314325"/>
            <a:ext cx="8435975" cy="811213"/>
          </a:xfrm>
        </p:spPr>
        <p:txBody>
          <a:bodyPr/>
          <a:lstStyle/>
          <a:p>
            <a:pPr eaLnBrk="1" hangingPunct="1"/>
            <a:r>
              <a:rPr lang="en-US" altLang="ru-RU" sz="3600" b="1" smtClean="0">
                <a:latin typeface="Times New Roman" pitchFamily="18" charset="0"/>
              </a:rPr>
              <a:t>CAP</a:t>
            </a:r>
            <a:r>
              <a:rPr lang="ru-RU" altLang="ru-RU" sz="3600" b="1" smtClean="0">
                <a:latin typeface="Times New Roman" pitchFamily="18" charset="0"/>
              </a:rPr>
              <a:t>-теорема.</a:t>
            </a:r>
            <a:r>
              <a:rPr lang="ru-RU" altLang="ru-RU" sz="3600" b="1" smtClean="0">
                <a:latin typeface="Times New Roman" pitchFamily="18" charset="0"/>
                <a:cs typeface="Times New Roman" pitchFamily="18" charset="0"/>
              </a:rPr>
              <a:t> </a:t>
            </a:r>
            <a:r>
              <a:rPr lang="ru-RU" altLang="ru-RU" sz="3600" smtClean="0">
                <a:latin typeface="Times New Roman" pitchFamily="18" charset="0"/>
                <a:cs typeface="Times New Roman" pitchFamily="18" charset="0"/>
              </a:rPr>
              <a:t>Практическое применение</a:t>
            </a:r>
            <a:endParaRPr lang="ru-RU" altLang="ru-RU" sz="3600" b="1" smtClean="0">
              <a:latin typeface="Times New Roman" pitchFamily="18" charset="0"/>
              <a:cs typeface="Times New Roman" pitchFamily="18" charset="0"/>
            </a:endParaRPr>
          </a:p>
        </p:txBody>
      </p:sp>
      <p:sp>
        <p:nvSpPr>
          <p:cNvPr id="22531" name="Номер слайда 5"/>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6AAEEFFA-E7DE-4061-A383-FCFC3A61A552}" type="slidenum">
              <a:rPr lang="ru-RU" altLang="en-US" sz="1200" smtClean="0">
                <a:latin typeface="Arial Black" pitchFamily="34" charset="0"/>
              </a:rPr>
              <a:pPr eaLnBrk="1" hangingPunct="1">
                <a:spcBef>
                  <a:spcPct val="0"/>
                </a:spcBef>
                <a:buClrTx/>
                <a:buSzTx/>
                <a:buFontTx/>
                <a:buNone/>
              </a:pPr>
              <a:t>20</a:t>
            </a:fld>
            <a:endParaRPr lang="ru-RU" altLang="en-US" sz="1200" smtClean="0">
              <a:latin typeface="Arial Black" pitchFamily="34" charset="0"/>
            </a:endParaRPr>
          </a:p>
        </p:txBody>
      </p:sp>
      <p:sp>
        <p:nvSpPr>
          <p:cNvPr id="22532" name="Rectangle 5"/>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2533" name="Rectangle 7"/>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9462" name="TextBox 1"/>
          <p:cNvSpPr txBox="1">
            <a:spLocks noChangeArrowheads="1"/>
          </p:cNvSpPr>
          <p:nvPr/>
        </p:nvSpPr>
        <p:spPr bwMode="auto">
          <a:xfrm>
            <a:off x="179388" y="981075"/>
            <a:ext cx="8713787" cy="5736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defRPr/>
            </a:pPr>
            <a:r>
              <a:rPr lang="ru-RU" sz="1400" b="1" dirty="0" err="1" smtClean="0"/>
              <a:t>Postgre</a:t>
            </a:r>
            <a:r>
              <a:rPr lang="en-US" sz="1400" b="1" dirty="0" smtClean="0"/>
              <a:t>SQL</a:t>
            </a:r>
            <a:endParaRPr lang="ru-RU" sz="1400" dirty="0" smtClean="0"/>
          </a:p>
          <a:p>
            <a:pPr>
              <a:buFont typeface="Wingdings" pitchFamily="2" charset="2"/>
              <a:buNone/>
              <a:defRPr/>
            </a:pPr>
            <a:r>
              <a:rPr lang="ru-RU" sz="1400" dirty="0" smtClean="0"/>
              <a:t>Следующие пункты относятся к абстрактной распределенной БД</a:t>
            </a:r>
            <a:r>
              <a:rPr lang="en-US" sz="1400" dirty="0" smtClean="0"/>
              <a:t> </a:t>
            </a:r>
            <a:r>
              <a:rPr lang="ru-RU" sz="1400" dirty="0" smtClean="0"/>
              <a:t>под управлением </a:t>
            </a:r>
            <a:r>
              <a:rPr lang="ru-RU" sz="1400" dirty="0" err="1" smtClean="0"/>
              <a:t>Postgres</a:t>
            </a:r>
            <a:r>
              <a:rPr lang="ru-RU" sz="1400" dirty="0" smtClean="0"/>
              <a:t>.</a:t>
            </a:r>
          </a:p>
          <a:p>
            <a:pPr marL="285750" indent="-285750">
              <a:buFont typeface="Wingdings" pitchFamily="2" charset="2"/>
              <a:buChar char="Ø"/>
              <a:defRPr/>
            </a:pPr>
            <a:r>
              <a:rPr lang="ru-RU" sz="1400" dirty="0" smtClean="0"/>
              <a:t>Репликация </a:t>
            </a:r>
            <a:r>
              <a:rPr lang="ru-RU" sz="1400" dirty="0" err="1" smtClean="0"/>
              <a:t>Master-Slave</a:t>
            </a:r>
            <a:r>
              <a:rPr lang="ru-RU" sz="1400" dirty="0" smtClean="0"/>
              <a:t> – одно из распространенных решений.</a:t>
            </a:r>
          </a:p>
          <a:p>
            <a:pPr marL="285750" indent="-285750">
              <a:buFont typeface="Wingdings" pitchFamily="2" charset="2"/>
              <a:buChar char="Ø"/>
              <a:defRPr/>
            </a:pPr>
            <a:r>
              <a:rPr lang="ru-RU" sz="1400" dirty="0" smtClean="0"/>
              <a:t>Синхронизация с </a:t>
            </a:r>
            <a:r>
              <a:rPr lang="ru-RU" sz="1400" dirty="0" smtClean="0"/>
              <a:t>основным узлом (</a:t>
            </a:r>
            <a:r>
              <a:rPr lang="ru-RU" sz="1400" dirty="0" err="1" smtClean="0"/>
              <a:t>master</a:t>
            </a:r>
            <a:r>
              <a:rPr lang="ru-RU" sz="1400" dirty="0" smtClean="0"/>
              <a:t>) </a:t>
            </a:r>
            <a:r>
              <a:rPr lang="ru-RU" sz="1400" dirty="0" smtClean="0"/>
              <a:t>в </a:t>
            </a:r>
            <a:r>
              <a:rPr lang="ru-RU" sz="1400" dirty="0" smtClean="0"/>
              <a:t>асинхронном или </a:t>
            </a:r>
            <a:r>
              <a:rPr lang="ru-RU" sz="1400" dirty="0" smtClean="0"/>
              <a:t>синхронном режиме.</a:t>
            </a:r>
          </a:p>
          <a:p>
            <a:pPr marL="285750" indent="-285750">
              <a:buFont typeface="Wingdings" pitchFamily="2" charset="2"/>
              <a:buChar char="Ø"/>
              <a:defRPr/>
            </a:pPr>
            <a:r>
              <a:rPr lang="ru-RU" sz="1400" dirty="0" smtClean="0"/>
              <a:t>Система транзакций использует двухфазную фиксацию для обеспечения </a:t>
            </a:r>
            <a:r>
              <a:rPr lang="ru-RU" sz="1400" dirty="0" smtClean="0"/>
              <a:t>согласованности</a:t>
            </a:r>
            <a:r>
              <a:rPr lang="ru-RU" sz="1400" dirty="0" smtClean="0"/>
              <a:t>.</a:t>
            </a:r>
            <a:endParaRPr lang="ru-RU" sz="1400" dirty="0" smtClean="0"/>
          </a:p>
          <a:p>
            <a:pPr marL="285750" indent="-285750">
              <a:buFont typeface="Wingdings" pitchFamily="2" charset="2"/>
              <a:buChar char="Ø"/>
              <a:defRPr/>
            </a:pPr>
            <a:r>
              <a:rPr lang="ru-RU" sz="1400" dirty="0" smtClean="0"/>
              <a:t>Если возникает </a:t>
            </a:r>
            <a:r>
              <a:rPr lang="ru-RU" sz="1400" dirty="0" smtClean="0"/>
              <a:t>разделение на части, </a:t>
            </a:r>
            <a:r>
              <a:rPr lang="ru-RU" sz="1400" dirty="0" smtClean="0"/>
              <a:t>нет возможности взаимодействовать с системой (в основном случае).</a:t>
            </a:r>
          </a:p>
          <a:p>
            <a:pPr>
              <a:buNone/>
              <a:defRPr/>
            </a:pPr>
            <a:r>
              <a:rPr lang="ru-RU" sz="1400" dirty="0" smtClean="0"/>
              <a:t>Таким образом, система не может продолжать работу в случае </a:t>
            </a:r>
            <a:r>
              <a:rPr lang="ru-RU" sz="1400" dirty="0" smtClean="0"/>
              <a:t>разделения </a:t>
            </a:r>
            <a:r>
              <a:rPr lang="ru-RU" sz="1400" dirty="0"/>
              <a:t>на части, </a:t>
            </a:r>
            <a:r>
              <a:rPr lang="ru-RU" sz="1400" dirty="0" smtClean="0"/>
              <a:t>но обеспечивает </a:t>
            </a:r>
            <a:r>
              <a:rPr lang="ru-RU" sz="1400" dirty="0" smtClean="0"/>
              <a:t>строгую согласованность и доступность. </a:t>
            </a:r>
            <a:endParaRPr lang="ru-RU" sz="1400" dirty="0" smtClean="0"/>
          </a:p>
          <a:p>
            <a:pPr>
              <a:buFont typeface="Wingdings" pitchFamily="2" charset="2"/>
              <a:buNone/>
              <a:defRPr/>
            </a:pPr>
            <a:endParaRPr lang="ru-RU" sz="900" dirty="0" smtClean="0"/>
          </a:p>
          <a:p>
            <a:pPr>
              <a:buFont typeface="Wingdings" pitchFamily="2" charset="2"/>
              <a:buNone/>
              <a:defRPr/>
            </a:pPr>
            <a:r>
              <a:rPr lang="ru-RU" sz="1400" b="1" dirty="0" err="1" smtClean="0"/>
              <a:t>MongoDB</a:t>
            </a:r>
            <a:endParaRPr lang="ru-RU" sz="1400" dirty="0" smtClean="0"/>
          </a:p>
          <a:p>
            <a:pPr>
              <a:buNone/>
              <a:defRPr/>
            </a:pPr>
            <a:r>
              <a:rPr lang="ru-RU" sz="1400" dirty="0" smtClean="0"/>
              <a:t>Следующие пункты относятся к абстрактной распределенной БД </a:t>
            </a:r>
            <a:r>
              <a:rPr lang="ru-RU" sz="1400" dirty="0"/>
              <a:t>под управлением </a:t>
            </a:r>
            <a:r>
              <a:rPr lang="ru-RU" sz="1400" dirty="0" err="1"/>
              <a:t>MongoDB</a:t>
            </a:r>
            <a:r>
              <a:rPr lang="ru-RU" sz="1400" dirty="0" smtClean="0"/>
              <a:t>.</a:t>
            </a:r>
          </a:p>
          <a:p>
            <a:pPr marL="285750" indent="-285750">
              <a:buFont typeface="Wingdings" pitchFamily="2" charset="2"/>
              <a:buChar char="Ø"/>
              <a:defRPr/>
            </a:pPr>
            <a:r>
              <a:rPr lang="ru-RU" sz="1400" dirty="0" err="1" smtClean="0"/>
              <a:t>MongoDB</a:t>
            </a:r>
            <a:r>
              <a:rPr lang="ru-RU" sz="1400" dirty="0" smtClean="0"/>
              <a:t> обеспечивает </a:t>
            </a:r>
            <a:r>
              <a:rPr lang="ru-RU" sz="1400" dirty="0"/>
              <a:t>строгую </a:t>
            </a:r>
            <a:r>
              <a:rPr lang="ru-RU" sz="1400" dirty="0" smtClean="0"/>
              <a:t>согласованность, </a:t>
            </a:r>
            <a:r>
              <a:rPr lang="ru-RU" sz="1400" dirty="0" smtClean="0"/>
              <a:t>потому что это система с одним </a:t>
            </a:r>
            <a:r>
              <a:rPr lang="ru-RU" sz="1400" dirty="0" err="1" smtClean="0"/>
              <a:t>master</a:t>
            </a:r>
            <a:r>
              <a:rPr lang="ru-RU" sz="1400" dirty="0" smtClean="0"/>
              <a:t>-узлом, </a:t>
            </a:r>
            <a:r>
              <a:rPr lang="ru-RU" sz="1400" dirty="0" smtClean="0"/>
              <a:t>и все записи идут по умолчанию в него.</a:t>
            </a:r>
          </a:p>
          <a:p>
            <a:pPr marL="285750" indent="-285750">
              <a:buFont typeface="Wingdings" pitchFamily="2" charset="2"/>
              <a:buChar char="Ø"/>
              <a:defRPr/>
            </a:pPr>
            <a:r>
              <a:rPr lang="ru-RU" sz="1400" dirty="0" smtClean="0"/>
              <a:t>Автоматическая смена </a:t>
            </a:r>
            <a:r>
              <a:rPr lang="ru-RU" sz="1400" dirty="0" smtClean="0"/>
              <a:t>мастера </a:t>
            </a:r>
            <a:r>
              <a:rPr lang="ru-RU" sz="1400" dirty="0" smtClean="0"/>
              <a:t>в случае отделения его от остальных узлов.</a:t>
            </a:r>
          </a:p>
          <a:p>
            <a:pPr marL="285750" indent="-285750">
              <a:buFont typeface="Wingdings" pitchFamily="2" charset="2"/>
              <a:buChar char="Ø"/>
              <a:defRPr/>
            </a:pPr>
            <a:r>
              <a:rPr lang="ru-RU" sz="1400" dirty="0" smtClean="0"/>
              <a:t>В случае разделения </a:t>
            </a:r>
            <a:r>
              <a:rPr lang="ru-RU" sz="1400" dirty="0" smtClean="0"/>
              <a:t>сети </a:t>
            </a:r>
            <a:r>
              <a:rPr lang="ru-RU" sz="1400" dirty="0" smtClean="0"/>
              <a:t>система прекратит принимать записи до тех пор, пока не убедится, что может безопасно завершить их.</a:t>
            </a:r>
          </a:p>
          <a:p>
            <a:pPr>
              <a:buFont typeface="Wingdings" pitchFamily="2" charset="2"/>
              <a:buNone/>
              <a:defRPr/>
            </a:pPr>
            <a:r>
              <a:rPr lang="ru-RU" sz="1400" dirty="0" smtClean="0"/>
              <a:t>Таким образом, система может продолжать работу в случае разделения сети, но теряется </a:t>
            </a:r>
            <a:r>
              <a:rPr lang="en-US" sz="1400" dirty="0" smtClean="0"/>
              <a:t>CAP-</a:t>
            </a:r>
            <a:r>
              <a:rPr lang="ru-RU" sz="1400" dirty="0" smtClean="0"/>
              <a:t>доступность всех </a:t>
            </a:r>
            <a:r>
              <a:rPr lang="ru-RU" sz="1400" dirty="0" smtClean="0"/>
              <a:t>узлов.</a:t>
            </a:r>
          </a:p>
          <a:p>
            <a:pPr>
              <a:buFont typeface="Wingdings" pitchFamily="2" charset="2"/>
              <a:buNone/>
              <a:defRPr/>
            </a:pPr>
            <a:endParaRPr lang="ru-RU" sz="800" dirty="0" smtClean="0"/>
          </a:p>
          <a:p>
            <a:pPr>
              <a:buFont typeface="Wingdings" pitchFamily="2" charset="2"/>
              <a:buNone/>
              <a:defRPr/>
            </a:pPr>
            <a:r>
              <a:rPr lang="ru-RU" sz="1400" b="1" dirty="0" err="1" smtClean="0"/>
              <a:t>Cassandra</a:t>
            </a:r>
            <a:endParaRPr lang="ru-RU" sz="1400" dirty="0" smtClean="0"/>
          </a:p>
          <a:p>
            <a:pPr marL="285750" indent="-285750">
              <a:buFont typeface="Wingdings" pitchFamily="2" charset="2"/>
              <a:buChar char="Ø"/>
              <a:defRPr/>
            </a:pPr>
            <a:r>
              <a:rPr lang="ru-RU" sz="1400" dirty="0" err="1" smtClean="0"/>
              <a:t>Cassandra</a:t>
            </a:r>
            <a:r>
              <a:rPr lang="ru-RU" sz="1400" dirty="0" smtClean="0"/>
              <a:t> использует схему репликации </a:t>
            </a:r>
            <a:r>
              <a:rPr lang="ru-RU" sz="1400" dirty="0" err="1" smtClean="0"/>
              <a:t>master-master</a:t>
            </a:r>
            <a:r>
              <a:rPr lang="ru-RU" sz="1400" dirty="0" smtClean="0"/>
              <a:t>, что фактически означает AP систему, в которой разделение сети приводит к самодостаточному функционированию всех узлов</a:t>
            </a:r>
            <a:r>
              <a:rPr lang="ru-RU" sz="1400" dirty="0" smtClean="0"/>
              <a:t>.</a:t>
            </a:r>
          </a:p>
          <a:p>
            <a:pPr marL="285750" indent="-285750">
              <a:buFont typeface="Wingdings" pitchFamily="2" charset="2"/>
              <a:buChar char="Ø"/>
              <a:defRPr/>
            </a:pPr>
            <a:r>
              <a:rPr lang="ru-RU" sz="1400" dirty="0" smtClean="0"/>
              <a:t>Вопрос о синхронизации после восстановления целостности сети.</a:t>
            </a:r>
            <a:endParaRPr lang="ru-RU" sz="14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14325"/>
            <a:ext cx="8435975" cy="811213"/>
          </a:xfrm>
        </p:spPr>
        <p:txBody>
          <a:bodyPr/>
          <a:lstStyle/>
          <a:p>
            <a:pPr eaLnBrk="1" hangingPunct="1"/>
            <a:r>
              <a:rPr lang="en-US" altLang="ru-RU" sz="3600" b="1" smtClean="0">
                <a:latin typeface="Times New Roman" pitchFamily="18" charset="0"/>
              </a:rPr>
              <a:t>CAP</a:t>
            </a:r>
            <a:r>
              <a:rPr lang="ru-RU" altLang="ru-RU" sz="3600" b="1" smtClean="0">
                <a:latin typeface="Times New Roman" pitchFamily="18" charset="0"/>
              </a:rPr>
              <a:t>-теорема.</a:t>
            </a:r>
            <a:r>
              <a:rPr lang="ru-RU" altLang="ru-RU" sz="3600" b="1" smtClean="0">
                <a:latin typeface="Times New Roman" pitchFamily="18" charset="0"/>
                <a:cs typeface="Times New Roman" pitchFamily="18" charset="0"/>
              </a:rPr>
              <a:t> </a:t>
            </a:r>
            <a:r>
              <a:rPr lang="ru-RU" altLang="ru-RU" sz="3600" smtClean="0">
                <a:latin typeface="Times New Roman" pitchFamily="18" charset="0"/>
                <a:cs typeface="Times New Roman" pitchFamily="18" charset="0"/>
              </a:rPr>
              <a:t>Проблемы</a:t>
            </a:r>
            <a:endParaRPr lang="ru-RU" altLang="ru-RU" sz="3600" b="1" smtClean="0">
              <a:latin typeface="Times New Roman" pitchFamily="18" charset="0"/>
              <a:cs typeface="Times New Roman" pitchFamily="18" charset="0"/>
            </a:endParaRPr>
          </a:p>
        </p:txBody>
      </p:sp>
      <p:sp>
        <p:nvSpPr>
          <p:cNvPr id="23555" name="Номер слайда 5"/>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1751966F-A824-4CD3-A455-A271C808254A}" type="slidenum">
              <a:rPr lang="ru-RU" altLang="en-US" sz="1200" smtClean="0">
                <a:latin typeface="Arial Black" pitchFamily="34" charset="0"/>
              </a:rPr>
              <a:pPr eaLnBrk="1" hangingPunct="1">
                <a:spcBef>
                  <a:spcPct val="0"/>
                </a:spcBef>
                <a:buClrTx/>
                <a:buSzTx/>
                <a:buFontTx/>
                <a:buNone/>
              </a:pPr>
              <a:t>21</a:t>
            </a:fld>
            <a:endParaRPr lang="ru-RU" altLang="en-US" sz="1200" smtClean="0">
              <a:latin typeface="Arial Black" pitchFamily="34" charset="0"/>
            </a:endParaRPr>
          </a:p>
        </p:txBody>
      </p:sp>
      <p:sp>
        <p:nvSpPr>
          <p:cNvPr id="23556" name="Rectangle 5"/>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3557" name="Rectangle 7"/>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9462" name="TextBox 1"/>
          <p:cNvSpPr txBox="1">
            <a:spLocks noChangeArrowheads="1"/>
          </p:cNvSpPr>
          <p:nvPr/>
        </p:nvSpPr>
        <p:spPr bwMode="auto">
          <a:xfrm>
            <a:off x="395288" y="981075"/>
            <a:ext cx="8713787"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defRPr/>
            </a:pPr>
            <a:r>
              <a:rPr lang="en-US" sz="1600" b="1" dirty="0" smtClean="0"/>
              <a:t>I. </a:t>
            </a:r>
            <a:r>
              <a:rPr lang="ru-RU" sz="1600" b="1" dirty="0" smtClean="0"/>
              <a:t>Далёкие от реального мира определения:</a:t>
            </a:r>
          </a:p>
          <a:p>
            <a:pPr marL="285750" indent="-285750">
              <a:buFont typeface="Wingdings" pitchFamily="2" charset="2"/>
              <a:buChar char="Ø"/>
              <a:defRPr/>
            </a:pPr>
            <a:r>
              <a:rPr lang="ru-RU" sz="1600" dirty="0" smtClean="0"/>
              <a:t>C (</a:t>
            </a:r>
            <a:r>
              <a:rPr lang="ru-RU" sz="1600" dirty="0" err="1" smtClean="0"/>
              <a:t>consistency</a:t>
            </a:r>
            <a:r>
              <a:rPr lang="ru-RU" sz="1600" dirty="0" smtClean="0"/>
              <a:t>): каждое чтение даст вам самую последнюю версию записи.</a:t>
            </a:r>
          </a:p>
        </p:txBody>
      </p:sp>
      <p:sp>
        <p:nvSpPr>
          <p:cNvPr id="2" name="TextBox 1"/>
          <p:cNvSpPr txBox="1"/>
          <p:nvPr/>
        </p:nvSpPr>
        <p:spPr>
          <a:xfrm>
            <a:off x="395288" y="1628775"/>
            <a:ext cx="2305050" cy="1077913"/>
          </a:xfrm>
          <a:prstGeom prst="rect">
            <a:avLst/>
          </a:prstGeom>
          <a:noFill/>
        </p:spPr>
        <p:txBody>
          <a:bodyPr>
            <a:spAutoFit/>
          </a:bodyPr>
          <a:lstStyle/>
          <a:p>
            <a:pPr marL="342900" indent="-342900">
              <a:buFont typeface="+mj-lt"/>
              <a:buAutoNum type="arabicParenR"/>
              <a:defRPr/>
            </a:pPr>
            <a:r>
              <a:rPr lang="ru-RU" sz="1600" dirty="0">
                <a:solidFill>
                  <a:schemeClr val="accent5">
                    <a:lumMod val="50000"/>
                  </a:schemeClr>
                </a:solidFill>
              </a:rPr>
              <a:t>Репликация, асинхронное распространение изменений.</a:t>
            </a:r>
          </a:p>
        </p:txBody>
      </p:sp>
      <p:pic>
        <p:nvPicPr>
          <p:cNvPr id="10" name="Рисунок 9" descr="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1844675"/>
            <a:ext cx="6048375"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395288" y="2781300"/>
            <a:ext cx="2376487" cy="1076325"/>
          </a:xfrm>
          <a:prstGeom prst="rect">
            <a:avLst/>
          </a:prstGeom>
          <a:noFill/>
        </p:spPr>
        <p:txBody>
          <a:bodyPr>
            <a:spAutoFit/>
          </a:bodyPr>
          <a:lstStyle/>
          <a:p>
            <a:pPr marL="342900" indent="-342900">
              <a:buFont typeface="+mj-lt"/>
              <a:buAutoNum type="arabicParenR" startAt="2"/>
              <a:defRPr/>
            </a:pPr>
            <a:r>
              <a:rPr lang="ru-RU" sz="1600" dirty="0" err="1">
                <a:solidFill>
                  <a:schemeClr val="accent5">
                    <a:lumMod val="50000"/>
                  </a:schemeClr>
                </a:solidFill>
              </a:rPr>
              <a:t>Consistency</a:t>
            </a:r>
            <a:r>
              <a:rPr lang="ru-RU" sz="1600" dirty="0">
                <a:solidFill>
                  <a:schemeClr val="accent5">
                    <a:lumMod val="50000"/>
                  </a:schemeClr>
                </a:solidFill>
              </a:rPr>
              <a:t> в CAP фактически означает </a:t>
            </a:r>
            <a:r>
              <a:rPr lang="ru-RU" sz="1600" b="1" dirty="0" err="1">
                <a:solidFill>
                  <a:schemeClr val="accent5">
                    <a:lumMod val="50000"/>
                  </a:schemeClr>
                </a:solidFill>
              </a:rPr>
              <a:t>линеаризуемость</a:t>
            </a:r>
            <a:r>
              <a:rPr lang="ru-RU" sz="1600" b="1" dirty="0">
                <a:solidFill>
                  <a:schemeClr val="accent5">
                    <a:lumMod val="50000"/>
                  </a:schemeClr>
                </a:solidFill>
              </a:rPr>
              <a:t>.</a:t>
            </a:r>
            <a:endParaRPr lang="ru-RU" sz="1600" dirty="0">
              <a:solidFill>
                <a:schemeClr val="accent5">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314325"/>
            <a:ext cx="8435975" cy="811213"/>
          </a:xfrm>
        </p:spPr>
        <p:txBody>
          <a:bodyPr/>
          <a:lstStyle/>
          <a:p>
            <a:pPr eaLnBrk="1" hangingPunct="1"/>
            <a:r>
              <a:rPr lang="en-US" altLang="ru-RU" sz="3600" b="1" smtClean="0">
                <a:latin typeface="Times New Roman" pitchFamily="18" charset="0"/>
              </a:rPr>
              <a:t>CAP</a:t>
            </a:r>
            <a:r>
              <a:rPr lang="ru-RU" altLang="ru-RU" sz="3600" b="1" smtClean="0">
                <a:latin typeface="Times New Roman" pitchFamily="18" charset="0"/>
              </a:rPr>
              <a:t>-теорема.</a:t>
            </a:r>
            <a:r>
              <a:rPr lang="ru-RU" altLang="ru-RU" sz="3600" b="1" smtClean="0">
                <a:latin typeface="Times New Roman" pitchFamily="18" charset="0"/>
                <a:cs typeface="Times New Roman" pitchFamily="18" charset="0"/>
              </a:rPr>
              <a:t> </a:t>
            </a:r>
            <a:r>
              <a:rPr lang="ru-RU" altLang="ru-RU" sz="3600" smtClean="0">
                <a:latin typeface="Times New Roman" pitchFamily="18" charset="0"/>
                <a:cs typeface="Times New Roman" pitchFamily="18" charset="0"/>
              </a:rPr>
              <a:t>Проблемы</a:t>
            </a:r>
            <a:endParaRPr lang="ru-RU" altLang="ru-RU" sz="3600" b="1" smtClean="0">
              <a:latin typeface="Times New Roman" pitchFamily="18" charset="0"/>
              <a:cs typeface="Times New Roman" pitchFamily="18" charset="0"/>
            </a:endParaRPr>
          </a:p>
        </p:txBody>
      </p:sp>
      <p:sp>
        <p:nvSpPr>
          <p:cNvPr id="24579" name="Номер слайда 5"/>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BD7B3273-ACE8-4A02-9853-245BABF837B1}" type="slidenum">
              <a:rPr lang="ru-RU" altLang="en-US" sz="1200" smtClean="0">
                <a:latin typeface="Arial Black" pitchFamily="34" charset="0"/>
              </a:rPr>
              <a:pPr eaLnBrk="1" hangingPunct="1">
                <a:spcBef>
                  <a:spcPct val="0"/>
                </a:spcBef>
                <a:buClrTx/>
                <a:buSzTx/>
                <a:buFontTx/>
                <a:buNone/>
              </a:pPr>
              <a:t>22</a:t>
            </a:fld>
            <a:endParaRPr lang="ru-RU" altLang="en-US" sz="1200" smtClean="0">
              <a:latin typeface="Arial Black" pitchFamily="34" charset="0"/>
            </a:endParaRPr>
          </a:p>
        </p:txBody>
      </p:sp>
      <p:sp>
        <p:nvSpPr>
          <p:cNvPr id="24580" name="Rectangle 5"/>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4581" name="Rectangle 7"/>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9462" name="TextBox 1"/>
          <p:cNvSpPr txBox="1">
            <a:spLocks noChangeArrowheads="1"/>
          </p:cNvSpPr>
          <p:nvPr/>
        </p:nvSpPr>
        <p:spPr bwMode="auto">
          <a:xfrm>
            <a:off x="395288" y="981075"/>
            <a:ext cx="8713787" cy="477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defRPr/>
            </a:pPr>
            <a:r>
              <a:rPr lang="en-US" sz="1600" b="1" dirty="0" smtClean="0"/>
              <a:t>I. </a:t>
            </a:r>
            <a:r>
              <a:rPr lang="ru-RU" sz="1600" b="1" dirty="0" smtClean="0"/>
              <a:t>Далёкие от реального мира определения:</a:t>
            </a:r>
          </a:p>
          <a:p>
            <a:pPr marL="285750" indent="-285750">
              <a:spcBef>
                <a:spcPts val="1200"/>
              </a:spcBef>
              <a:buFont typeface="Wingdings" pitchFamily="2" charset="2"/>
              <a:buChar char="Ø"/>
              <a:defRPr/>
            </a:pPr>
            <a:r>
              <a:rPr lang="ru-RU" sz="1600" dirty="0" smtClean="0"/>
              <a:t>A (</a:t>
            </a:r>
            <a:r>
              <a:rPr lang="ru-RU" sz="1600" dirty="0" err="1" smtClean="0"/>
              <a:t>availability</a:t>
            </a:r>
            <a:r>
              <a:rPr lang="ru-RU" sz="1600" dirty="0" smtClean="0"/>
              <a:t>): каждый работоспособный узел всегда успешно выполняет запросы (на чтение и запись).</a:t>
            </a:r>
          </a:p>
          <a:p>
            <a:pPr marL="285750" indent="-285750">
              <a:buFont typeface="Wingdings" pitchFamily="2" charset="2"/>
              <a:buChar char="Ø"/>
              <a:defRPr/>
            </a:pPr>
            <a:endParaRPr lang="ru-RU" sz="1600" dirty="0" smtClean="0"/>
          </a:p>
          <a:p>
            <a:pPr marL="285750" indent="-285750">
              <a:buFont typeface="Wingdings" pitchFamily="2" charset="2"/>
              <a:buChar char="Ø"/>
              <a:defRPr/>
            </a:pPr>
            <a:endParaRPr lang="ru-RU" sz="1600" dirty="0" smtClean="0"/>
          </a:p>
          <a:p>
            <a:pPr marL="285750" indent="-285750">
              <a:buFont typeface="Wingdings" pitchFamily="2" charset="2"/>
              <a:buChar char="Ø"/>
              <a:defRPr/>
            </a:pPr>
            <a:endParaRPr lang="ru-RU" sz="1600" dirty="0" smtClean="0"/>
          </a:p>
          <a:p>
            <a:pPr marL="285750" indent="-285750">
              <a:buFont typeface="Wingdings" pitchFamily="2" charset="2"/>
              <a:buChar char="Ø"/>
              <a:defRPr/>
            </a:pPr>
            <a:r>
              <a:rPr lang="ru-RU" sz="1600" dirty="0" smtClean="0"/>
              <a:t>P (</a:t>
            </a:r>
            <a:r>
              <a:rPr lang="ru-RU" sz="1600" dirty="0" err="1" smtClean="0"/>
              <a:t>partition</a:t>
            </a:r>
            <a:r>
              <a:rPr lang="ru-RU" sz="1600" dirty="0" smtClean="0"/>
              <a:t> </a:t>
            </a:r>
            <a:r>
              <a:rPr lang="ru-RU" sz="1600" dirty="0" err="1" smtClean="0"/>
              <a:t>tolerance</a:t>
            </a:r>
            <a:r>
              <a:rPr lang="ru-RU" sz="1600" dirty="0" smtClean="0"/>
              <a:t>): даже если между узлами нет связи, они продолжают работать независимо друг от друга.</a:t>
            </a:r>
          </a:p>
          <a:p>
            <a:pPr>
              <a:buFont typeface="Wingdings" pitchFamily="2" charset="2"/>
              <a:buNone/>
              <a:defRPr/>
            </a:pPr>
            <a:endParaRPr lang="ru-RU" sz="1600" dirty="0" smtClean="0"/>
          </a:p>
          <a:p>
            <a:pPr>
              <a:buFont typeface="Wingdings" pitchFamily="2" charset="2"/>
              <a:buNone/>
              <a:defRPr/>
            </a:pPr>
            <a:endParaRPr lang="ru-RU" sz="1600" dirty="0" smtClean="0"/>
          </a:p>
          <a:p>
            <a:pPr>
              <a:buFont typeface="Wingdings" pitchFamily="2" charset="2"/>
              <a:buNone/>
              <a:defRPr/>
            </a:pPr>
            <a:endParaRPr lang="ru-RU" sz="1600" dirty="0" smtClean="0"/>
          </a:p>
          <a:p>
            <a:pPr>
              <a:buFont typeface="Wingdings" pitchFamily="2" charset="2"/>
              <a:buNone/>
              <a:defRPr/>
            </a:pPr>
            <a:endParaRPr lang="ru-RU" sz="1600" dirty="0" smtClean="0"/>
          </a:p>
          <a:p>
            <a:pPr>
              <a:buFont typeface="Wingdings" pitchFamily="2" charset="2"/>
              <a:buNone/>
              <a:defRPr/>
            </a:pPr>
            <a:endParaRPr lang="ru-RU" sz="1600" dirty="0" smtClean="0"/>
          </a:p>
          <a:p>
            <a:pPr>
              <a:buFont typeface="Wingdings" pitchFamily="2" charset="2"/>
              <a:buNone/>
              <a:defRPr/>
            </a:pPr>
            <a:endParaRPr lang="ru-RU" sz="1600" dirty="0" smtClean="0"/>
          </a:p>
          <a:p>
            <a:pPr>
              <a:buFont typeface="Wingdings" pitchFamily="2" charset="2"/>
              <a:buNone/>
              <a:defRPr/>
            </a:pPr>
            <a:endParaRPr lang="ru-RU" sz="1600" b="1" dirty="0" smtClean="0"/>
          </a:p>
          <a:p>
            <a:pPr>
              <a:buFont typeface="Wingdings" pitchFamily="2" charset="2"/>
              <a:buNone/>
              <a:defRPr/>
            </a:pPr>
            <a:r>
              <a:rPr lang="en-US" sz="1600" b="1" dirty="0" smtClean="0"/>
              <a:t>II. </a:t>
            </a:r>
            <a:r>
              <a:rPr lang="ru-RU" sz="1600" b="1" dirty="0" smtClean="0"/>
              <a:t>В рамках разработки, выбор в основном лежит между CP и AP.</a:t>
            </a:r>
          </a:p>
        </p:txBody>
      </p:sp>
      <p:sp>
        <p:nvSpPr>
          <p:cNvPr id="8" name="TextBox 7"/>
          <p:cNvSpPr txBox="1"/>
          <p:nvPr/>
        </p:nvSpPr>
        <p:spPr>
          <a:xfrm>
            <a:off x="395288" y="1916113"/>
            <a:ext cx="8640762" cy="831850"/>
          </a:xfrm>
          <a:prstGeom prst="rect">
            <a:avLst/>
          </a:prstGeom>
          <a:noFill/>
        </p:spPr>
        <p:txBody>
          <a:bodyPr>
            <a:spAutoFit/>
          </a:bodyPr>
          <a:lstStyle/>
          <a:p>
            <a:pPr marL="342900" indent="-342900">
              <a:buFont typeface="+mj-lt"/>
              <a:buAutoNum type="arabicParenR"/>
              <a:defRPr/>
            </a:pPr>
            <a:r>
              <a:rPr lang="ru-RU" sz="1600" dirty="0">
                <a:solidFill>
                  <a:schemeClr val="accent5">
                    <a:lumMod val="50000"/>
                  </a:schemeClr>
                </a:solidFill>
              </a:rPr>
              <a:t>Нет понятия частичной доступности или какой-то её степени, а есть только полная доступность.</a:t>
            </a:r>
          </a:p>
          <a:p>
            <a:pPr marL="342900" indent="-342900">
              <a:buFont typeface="+mj-lt"/>
              <a:buAutoNum type="arabicParenR"/>
              <a:defRPr/>
            </a:pPr>
            <a:r>
              <a:rPr lang="ru-RU" sz="1600" dirty="0">
                <a:solidFill>
                  <a:schemeClr val="accent5">
                    <a:lumMod val="50000"/>
                  </a:schemeClr>
                </a:solidFill>
              </a:rPr>
              <a:t>Неограниченное время ответа на запросы.</a:t>
            </a:r>
          </a:p>
        </p:txBody>
      </p:sp>
      <p:sp>
        <p:nvSpPr>
          <p:cNvPr id="3" name="TextBox 2"/>
          <p:cNvSpPr txBox="1"/>
          <p:nvPr/>
        </p:nvSpPr>
        <p:spPr>
          <a:xfrm>
            <a:off x="395288" y="3284538"/>
            <a:ext cx="8497887" cy="1816100"/>
          </a:xfrm>
          <a:prstGeom prst="rect">
            <a:avLst/>
          </a:prstGeom>
          <a:noFill/>
        </p:spPr>
        <p:txBody>
          <a:bodyPr>
            <a:spAutoFit/>
          </a:bodyPr>
          <a:lstStyle/>
          <a:p>
            <a:pPr>
              <a:defRPr/>
            </a:pPr>
            <a:r>
              <a:rPr lang="ru-RU" sz="1600" dirty="0">
                <a:solidFill>
                  <a:schemeClr val="accent5">
                    <a:lumMod val="50000"/>
                  </a:schemeClr>
                </a:solidFill>
              </a:rPr>
              <a:t>Устойчивость к </a:t>
            </a:r>
            <a:r>
              <a:rPr lang="ru-RU" sz="1600" dirty="0" smtClean="0">
                <a:solidFill>
                  <a:schemeClr val="accent5">
                    <a:lumMod val="50000"/>
                  </a:schemeClr>
                </a:solidFill>
              </a:rPr>
              <a:t>разделению </a:t>
            </a:r>
            <a:r>
              <a:rPr lang="ru-RU" sz="1600" dirty="0">
                <a:solidFill>
                  <a:schemeClr val="accent5">
                    <a:lumMod val="50000"/>
                  </a:schemeClr>
                </a:solidFill>
              </a:rPr>
              <a:t>не включает в себя упавшие узлы:</a:t>
            </a:r>
          </a:p>
          <a:p>
            <a:pPr marL="285750" indent="-285750">
              <a:buFont typeface="Wingdings" panose="05000000000000000000" pitchFamily="2" charset="2"/>
              <a:buChar char="§"/>
              <a:defRPr/>
            </a:pPr>
            <a:r>
              <a:rPr lang="ru-RU" sz="1600" dirty="0">
                <a:solidFill>
                  <a:schemeClr val="accent5">
                    <a:lumMod val="50000"/>
                  </a:schemeClr>
                </a:solidFill>
              </a:rPr>
              <a:t>По определению. В </a:t>
            </a:r>
            <a:r>
              <a:rPr lang="ru-RU" sz="1600" i="1" dirty="0" err="1">
                <a:solidFill>
                  <a:schemeClr val="accent5">
                    <a:lumMod val="50000"/>
                  </a:schemeClr>
                </a:solidFill>
              </a:rPr>
              <a:t>availability</a:t>
            </a:r>
            <a:r>
              <a:rPr lang="ru-RU" sz="1600" dirty="0">
                <a:solidFill>
                  <a:schemeClr val="accent5">
                    <a:lumMod val="50000"/>
                  </a:schemeClr>
                </a:solidFill>
              </a:rPr>
              <a:t> так и прописано "...</a:t>
            </a:r>
            <a:r>
              <a:rPr lang="ru-RU" sz="1600" dirty="0" err="1">
                <a:solidFill>
                  <a:schemeClr val="accent5">
                    <a:lumMod val="50000"/>
                  </a:schemeClr>
                </a:solidFill>
              </a:rPr>
              <a:t>every</a:t>
            </a:r>
            <a:r>
              <a:rPr lang="ru-RU" sz="1600" dirty="0">
                <a:solidFill>
                  <a:schemeClr val="accent5">
                    <a:lumMod val="50000"/>
                  </a:schemeClr>
                </a:solidFill>
              </a:rPr>
              <a:t> </a:t>
            </a:r>
            <a:r>
              <a:rPr lang="ru-RU" sz="1600" dirty="0" err="1">
                <a:solidFill>
                  <a:schemeClr val="accent5">
                    <a:lumMod val="50000"/>
                  </a:schemeClr>
                </a:solidFill>
              </a:rPr>
              <a:t>node</a:t>
            </a:r>
            <a:r>
              <a:rPr lang="ru-RU" sz="1600" dirty="0">
                <a:solidFill>
                  <a:schemeClr val="accent5">
                    <a:lumMod val="50000"/>
                  </a:schemeClr>
                </a:solidFill>
              </a:rPr>
              <a:t> (</a:t>
            </a:r>
            <a:r>
              <a:rPr lang="ru-RU" sz="1600" dirty="0" err="1">
                <a:solidFill>
                  <a:schemeClr val="accent5">
                    <a:lumMod val="50000"/>
                  </a:schemeClr>
                </a:solidFill>
              </a:rPr>
              <a:t>if</a:t>
            </a:r>
            <a:r>
              <a:rPr lang="ru-RU" sz="1600" dirty="0">
                <a:solidFill>
                  <a:schemeClr val="accent5">
                    <a:lumMod val="50000"/>
                  </a:schemeClr>
                </a:solidFill>
              </a:rPr>
              <a:t> </a:t>
            </a:r>
            <a:r>
              <a:rPr lang="ru-RU" sz="1600" dirty="0" err="1">
                <a:solidFill>
                  <a:schemeClr val="accent5">
                    <a:lumMod val="50000"/>
                  </a:schemeClr>
                </a:solidFill>
              </a:rPr>
              <a:t>not</a:t>
            </a:r>
            <a:r>
              <a:rPr lang="ru-RU" sz="1600" dirty="0">
                <a:solidFill>
                  <a:schemeClr val="accent5">
                    <a:lumMod val="50000"/>
                  </a:schemeClr>
                </a:solidFill>
              </a:rPr>
              <a:t> </a:t>
            </a:r>
            <a:r>
              <a:rPr lang="ru-RU" sz="1600" dirty="0" err="1">
                <a:solidFill>
                  <a:schemeClr val="accent5">
                    <a:lumMod val="50000"/>
                  </a:schemeClr>
                </a:solidFill>
              </a:rPr>
              <a:t>failed</a:t>
            </a:r>
            <a:r>
              <a:rPr lang="ru-RU" sz="1600" dirty="0">
                <a:solidFill>
                  <a:schemeClr val="accent5">
                    <a:lumMod val="50000"/>
                  </a:schemeClr>
                </a:solidFill>
              </a:rPr>
              <a:t>) </a:t>
            </a:r>
            <a:r>
              <a:rPr lang="ru-RU" sz="1600" dirty="0" err="1">
                <a:solidFill>
                  <a:schemeClr val="accent5">
                    <a:lumMod val="50000"/>
                  </a:schemeClr>
                </a:solidFill>
              </a:rPr>
              <a:t>always</a:t>
            </a:r>
            <a:r>
              <a:rPr lang="ru-RU" sz="1600" dirty="0">
                <a:solidFill>
                  <a:schemeClr val="accent5">
                    <a:lumMod val="50000"/>
                  </a:schemeClr>
                </a:solidFill>
              </a:rPr>
              <a:t>..."</a:t>
            </a:r>
          </a:p>
          <a:p>
            <a:pPr marL="285750" indent="-285750">
              <a:buFont typeface="Wingdings" panose="05000000000000000000" pitchFamily="2" charset="2"/>
              <a:buChar char="§"/>
              <a:defRPr/>
            </a:pPr>
            <a:r>
              <a:rPr lang="ru-RU" sz="1600" dirty="0">
                <a:solidFill>
                  <a:schemeClr val="accent5">
                    <a:lumMod val="50000"/>
                  </a:schemeClr>
                </a:solidFill>
              </a:rPr>
              <a:t>Исходя из доказательства. Доказательства CAP теоремы гласят, что на узлах должен исполняться некоторый код.</a:t>
            </a:r>
          </a:p>
          <a:p>
            <a:pPr marL="285750" indent="-285750">
              <a:buFont typeface="Wingdings" panose="05000000000000000000" pitchFamily="2" charset="2"/>
              <a:buChar char="§"/>
              <a:defRPr/>
            </a:pPr>
            <a:r>
              <a:rPr lang="ru-RU" sz="1600" dirty="0">
                <a:solidFill>
                  <a:schemeClr val="accent5">
                    <a:lumMod val="50000"/>
                  </a:schemeClr>
                </a:solidFill>
              </a:rPr>
              <a:t>В случае падения узла система может восстановиться, пообщаться с другими узлами и продолжить работу как ни в чем ни бывало. В случае разделения сети – придётся ждать восстановления соединения.</a:t>
            </a:r>
          </a:p>
        </p:txBody>
      </p:sp>
      <p:sp>
        <p:nvSpPr>
          <p:cNvPr id="4" name="TextBox 3"/>
          <p:cNvSpPr txBox="1"/>
          <p:nvPr/>
        </p:nvSpPr>
        <p:spPr>
          <a:xfrm>
            <a:off x="395288" y="5622925"/>
            <a:ext cx="8137525" cy="830263"/>
          </a:xfrm>
          <a:prstGeom prst="rect">
            <a:avLst/>
          </a:prstGeom>
          <a:noFill/>
        </p:spPr>
        <p:txBody>
          <a:bodyPr>
            <a:spAutoFit/>
          </a:bodyPr>
          <a:lstStyle/>
          <a:p>
            <a:pPr marL="342900" indent="-342900">
              <a:buFont typeface="+mj-lt"/>
              <a:buAutoNum type="arabicParenR"/>
              <a:defRPr/>
            </a:pPr>
            <a:r>
              <a:rPr lang="ru-RU" sz="1600" dirty="0">
                <a:solidFill>
                  <a:schemeClr val="accent5">
                    <a:lumMod val="50000"/>
                  </a:schemeClr>
                </a:solidFill>
              </a:rPr>
              <a:t>Коммуникация узлов </a:t>
            </a:r>
            <a:r>
              <a:rPr lang="en-US" sz="1600" dirty="0">
                <a:solidFill>
                  <a:schemeClr val="accent5">
                    <a:lumMod val="50000"/>
                  </a:schemeClr>
                </a:solidFill>
              </a:rPr>
              <a:t>–</a:t>
            </a:r>
            <a:r>
              <a:rPr lang="ru-RU" sz="1600" dirty="0">
                <a:solidFill>
                  <a:schemeClr val="accent5">
                    <a:lumMod val="50000"/>
                  </a:schemeClr>
                </a:solidFill>
              </a:rPr>
              <a:t> через асинхронную сеть. </a:t>
            </a:r>
          </a:p>
          <a:p>
            <a:pPr marL="342900" indent="-342900">
              <a:buFont typeface="+mj-lt"/>
              <a:buAutoNum type="arabicParenR"/>
              <a:defRPr/>
            </a:pPr>
            <a:r>
              <a:rPr lang="ru-RU" sz="1600" dirty="0">
                <a:solidFill>
                  <a:schemeClr val="accent5">
                    <a:lumMod val="50000"/>
                  </a:schemeClr>
                </a:solidFill>
              </a:rPr>
              <a:t>Задержка или удаление сообщений. </a:t>
            </a:r>
          </a:p>
          <a:p>
            <a:pPr marL="342900" indent="-342900">
              <a:buFont typeface="+mj-lt"/>
              <a:buAutoNum type="arabicParenR"/>
              <a:defRPr/>
            </a:pPr>
            <a:r>
              <a:rPr lang="ru-RU" sz="1600" dirty="0">
                <a:solidFill>
                  <a:schemeClr val="accent5">
                    <a:lumMod val="50000"/>
                  </a:schemeClr>
                </a:solidFill>
              </a:rPr>
              <a:t>Поэтому CA системы в рамках разработки рассматриваются крайне редко.</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314325"/>
            <a:ext cx="8435975" cy="811213"/>
          </a:xfrm>
        </p:spPr>
        <p:txBody>
          <a:bodyPr/>
          <a:lstStyle/>
          <a:p>
            <a:pPr eaLnBrk="1" hangingPunct="1"/>
            <a:r>
              <a:rPr lang="en-US" altLang="ru-RU" sz="3600" b="1" smtClean="0">
                <a:latin typeface="Times New Roman" pitchFamily="18" charset="0"/>
              </a:rPr>
              <a:t>CAP</a:t>
            </a:r>
            <a:r>
              <a:rPr lang="ru-RU" altLang="ru-RU" sz="3600" b="1" smtClean="0">
                <a:latin typeface="Times New Roman" pitchFamily="18" charset="0"/>
              </a:rPr>
              <a:t>-теорема.</a:t>
            </a:r>
            <a:r>
              <a:rPr lang="ru-RU" altLang="ru-RU" sz="3600" b="1" smtClean="0">
                <a:latin typeface="Times New Roman" pitchFamily="18" charset="0"/>
                <a:cs typeface="Times New Roman" pitchFamily="18" charset="0"/>
              </a:rPr>
              <a:t> </a:t>
            </a:r>
            <a:r>
              <a:rPr lang="ru-RU" altLang="ru-RU" sz="3600" smtClean="0">
                <a:latin typeface="Times New Roman" pitchFamily="18" charset="0"/>
                <a:cs typeface="Times New Roman" pitchFamily="18" charset="0"/>
              </a:rPr>
              <a:t>Проблемы</a:t>
            </a:r>
            <a:endParaRPr lang="ru-RU" altLang="ru-RU" sz="3600" b="1" smtClean="0">
              <a:latin typeface="Times New Roman" pitchFamily="18" charset="0"/>
              <a:cs typeface="Times New Roman" pitchFamily="18" charset="0"/>
            </a:endParaRPr>
          </a:p>
        </p:txBody>
      </p:sp>
      <p:sp>
        <p:nvSpPr>
          <p:cNvPr id="25603" name="Номер слайда 5"/>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DF857AFC-5D0C-4672-A808-1F8C3657867E}" type="slidenum">
              <a:rPr lang="ru-RU" altLang="en-US" sz="1200" smtClean="0">
                <a:latin typeface="Arial Black" pitchFamily="34" charset="0"/>
              </a:rPr>
              <a:pPr eaLnBrk="1" hangingPunct="1">
                <a:spcBef>
                  <a:spcPct val="0"/>
                </a:spcBef>
                <a:buClrTx/>
                <a:buSzTx/>
                <a:buFontTx/>
                <a:buNone/>
              </a:pPr>
              <a:t>23</a:t>
            </a:fld>
            <a:endParaRPr lang="ru-RU" altLang="en-US" sz="1200" smtClean="0">
              <a:latin typeface="Arial Black" pitchFamily="34" charset="0"/>
            </a:endParaRPr>
          </a:p>
        </p:txBody>
      </p:sp>
      <p:sp>
        <p:nvSpPr>
          <p:cNvPr id="25604" name="Rectangle 5"/>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5605" name="Rectangle 7"/>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9462" name="TextBox 1"/>
          <p:cNvSpPr txBox="1">
            <a:spLocks noChangeArrowheads="1"/>
          </p:cNvSpPr>
          <p:nvPr/>
        </p:nvSpPr>
        <p:spPr bwMode="auto">
          <a:xfrm>
            <a:off x="395288" y="981075"/>
            <a:ext cx="8713787" cy="142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defRPr/>
            </a:pPr>
            <a:r>
              <a:rPr lang="en-US" sz="1600" b="1" dirty="0" smtClean="0"/>
              <a:t>III. </a:t>
            </a:r>
            <a:r>
              <a:rPr lang="ru-RU" sz="1600" b="1" dirty="0" smtClean="0"/>
              <a:t>Многие системы — просто P:</a:t>
            </a:r>
          </a:p>
          <a:p>
            <a:pPr marL="285750" indent="-285750">
              <a:buFont typeface="Wingdings" pitchFamily="2" charset="2"/>
              <a:buChar char="§"/>
              <a:defRPr/>
            </a:pPr>
            <a:r>
              <a:rPr lang="ru-RU" sz="1600" dirty="0" smtClean="0"/>
              <a:t>Система с двумя узлами (</a:t>
            </a:r>
            <a:r>
              <a:rPr lang="ru-RU" sz="1600" dirty="0" err="1" smtClean="0"/>
              <a:t>Master</a:t>
            </a:r>
            <a:r>
              <a:rPr lang="ru-RU" sz="1600" dirty="0" smtClean="0"/>
              <a:t>, </a:t>
            </a:r>
            <a:r>
              <a:rPr lang="ru-RU" sz="1600" dirty="0" err="1" smtClean="0"/>
              <a:t>Slave</a:t>
            </a:r>
            <a:r>
              <a:rPr lang="ru-RU" sz="1600" dirty="0" smtClean="0"/>
              <a:t>) и клиент. При потере связи с </a:t>
            </a:r>
            <a:r>
              <a:rPr lang="ru-RU" sz="1600" dirty="0" err="1" smtClean="0"/>
              <a:t>Master</a:t>
            </a:r>
            <a:r>
              <a:rPr lang="ru-RU" sz="1600" dirty="0" smtClean="0"/>
              <a:t>, клиент может читать из </a:t>
            </a:r>
            <a:r>
              <a:rPr lang="ru-RU" sz="1600" dirty="0" err="1" smtClean="0"/>
              <a:t>Slave</a:t>
            </a:r>
            <a:r>
              <a:rPr lang="ru-RU" sz="1600" dirty="0" smtClean="0"/>
              <a:t>, но не может писать – нет CAP-</a:t>
            </a:r>
            <a:r>
              <a:rPr lang="ru-RU" sz="1600" dirty="0" err="1" smtClean="0"/>
              <a:t>availability</a:t>
            </a:r>
            <a:r>
              <a:rPr lang="ru-RU" sz="1600" dirty="0" smtClean="0"/>
              <a:t>.</a:t>
            </a:r>
          </a:p>
          <a:p>
            <a:pPr marL="285750" indent="-285750">
              <a:buFont typeface="Wingdings" pitchFamily="2" charset="2"/>
              <a:buChar char="§"/>
              <a:defRPr/>
            </a:pPr>
            <a:r>
              <a:rPr lang="ru-RU" sz="1600" dirty="0" smtClean="0"/>
              <a:t>Если </a:t>
            </a:r>
            <a:r>
              <a:rPr lang="ru-RU" sz="1600" dirty="0" err="1" smtClean="0"/>
              <a:t>Master</a:t>
            </a:r>
            <a:r>
              <a:rPr lang="ru-RU" sz="1600" dirty="0" smtClean="0"/>
              <a:t> и </a:t>
            </a:r>
            <a:r>
              <a:rPr lang="ru-RU" sz="1600" dirty="0" err="1" smtClean="0"/>
              <a:t>Slave</a:t>
            </a:r>
            <a:r>
              <a:rPr lang="ru-RU" sz="1600" dirty="0" smtClean="0"/>
              <a:t> синхронизируются асинхронно, то клиент, может запросить данные от </a:t>
            </a:r>
            <a:r>
              <a:rPr lang="ru-RU" sz="1600" dirty="0" err="1" smtClean="0"/>
              <a:t>Slave</a:t>
            </a:r>
            <a:r>
              <a:rPr lang="ru-RU" sz="1600" dirty="0" smtClean="0"/>
              <a:t> раньше успешной синхронизации – нет CAP-</a:t>
            </a:r>
            <a:r>
              <a:rPr lang="ru-RU" sz="1600" dirty="0" err="1" smtClean="0"/>
              <a:t>consistency</a:t>
            </a:r>
            <a:r>
              <a:rPr lang="ru-RU" sz="1600" dirty="0" smtClean="0"/>
              <a:t>.</a:t>
            </a:r>
          </a:p>
        </p:txBody>
      </p:sp>
      <p:pic>
        <p:nvPicPr>
          <p:cNvPr id="25607" name="Рисунок 8" descr="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8463" y="2673350"/>
            <a:ext cx="5807075" cy="313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314325"/>
            <a:ext cx="8435975" cy="811213"/>
          </a:xfrm>
        </p:spPr>
        <p:txBody>
          <a:bodyPr/>
          <a:lstStyle/>
          <a:p>
            <a:pPr eaLnBrk="1" hangingPunct="1"/>
            <a:r>
              <a:rPr lang="en-US" altLang="ru-RU" sz="3600" b="1" smtClean="0">
                <a:latin typeface="Times New Roman" pitchFamily="18" charset="0"/>
              </a:rPr>
              <a:t>CAP</a:t>
            </a:r>
            <a:r>
              <a:rPr lang="ru-RU" altLang="ru-RU" sz="3600" b="1" smtClean="0">
                <a:latin typeface="Times New Roman" pitchFamily="18" charset="0"/>
              </a:rPr>
              <a:t>-теорема.</a:t>
            </a:r>
            <a:r>
              <a:rPr lang="ru-RU" altLang="ru-RU" sz="3600" b="1" smtClean="0">
                <a:latin typeface="Times New Roman" pitchFamily="18" charset="0"/>
                <a:cs typeface="Times New Roman" pitchFamily="18" charset="0"/>
              </a:rPr>
              <a:t> </a:t>
            </a:r>
            <a:r>
              <a:rPr lang="ru-RU" altLang="ru-RU" sz="3600" smtClean="0">
                <a:latin typeface="Times New Roman" pitchFamily="18" charset="0"/>
                <a:cs typeface="Times New Roman" pitchFamily="18" charset="0"/>
              </a:rPr>
              <a:t>Проблемы</a:t>
            </a:r>
            <a:endParaRPr lang="ru-RU" altLang="ru-RU" sz="3600" b="1" smtClean="0">
              <a:latin typeface="Times New Roman" pitchFamily="18" charset="0"/>
              <a:cs typeface="Times New Roman" pitchFamily="18" charset="0"/>
            </a:endParaRPr>
          </a:p>
        </p:txBody>
      </p:sp>
      <p:sp>
        <p:nvSpPr>
          <p:cNvPr id="26627" name="Номер слайда 5"/>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9D6A0D30-8761-4DA3-A360-837A4B00C2CE}" type="slidenum">
              <a:rPr lang="ru-RU" altLang="en-US" sz="1200" smtClean="0">
                <a:latin typeface="Arial Black" pitchFamily="34" charset="0"/>
              </a:rPr>
              <a:pPr eaLnBrk="1" hangingPunct="1">
                <a:spcBef>
                  <a:spcPct val="0"/>
                </a:spcBef>
                <a:buClrTx/>
                <a:buSzTx/>
                <a:buFontTx/>
                <a:buNone/>
              </a:pPr>
              <a:t>24</a:t>
            </a:fld>
            <a:endParaRPr lang="ru-RU" altLang="en-US" sz="1200" smtClean="0">
              <a:latin typeface="Arial Black" pitchFamily="34" charset="0"/>
            </a:endParaRPr>
          </a:p>
        </p:txBody>
      </p:sp>
      <p:sp>
        <p:nvSpPr>
          <p:cNvPr id="26628" name="Rectangle 5"/>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6629" name="Rectangle 7"/>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9462" name="TextBox 1"/>
          <p:cNvSpPr txBox="1">
            <a:spLocks noChangeArrowheads="1"/>
          </p:cNvSpPr>
          <p:nvPr/>
        </p:nvSpPr>
        <p:spPr bwMode="auto">
          <a:xfrm>
            <a:off x="395288" y="981075"/>
            <a:ext cx="8424862" cy="243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defRPr/>
            </a:pPr>
            <a:r>
              <a:rPr lang="en-US" sz="1600" b="1" dirty="0" smtClean="0"/>
              <a:t>IV. </a:t>
            </a:r>
            <a:r>
              <a:rPr lang="ru-RU" sz="1600" b="1" dirty="0" smtClean="0"/>
              <a:t>Чистые AP и CP системы:</a:t>
            </a:r>
          </a:p>
          <a:p>
            <a:pPr marL="285750" indent="-285750">
              <a:spcBef>
                <a:spcPts val="0"/>
              </a:spcBef>
              <a:buFont typeface="Wingdings" pitchFamily="2" charset="2"/>
              <a:buChar char="§"/>
              <a:defRPr/>
            </a:pPr>
            <a:r>
              <a:rPr lang="ru-RU" sz="1600" dirty="0" smtClean="0"/>
              <a:t>Чистые AP </a:t>
            </a:r>
            <a:r>
              <a:rPr lang="ru-RU" sz="1600" dirty="0" smtClean="0"/>
              <a:t>системы: </a:t>
            </a:r>
            <a:r>
              <a:rPr lang="ru-RU" sz="1600" dirty="0" smtClean="0"/>
              <a:t>отказ от согласованности?</a:t>
            </a:r>
          </a:p>
          <a:p>
            <a:pPr marL="285750" indent="-285750">
              <a:spcBef>
                <a:spcPts val="0"/>
              </a:spcBef>
              <a:buFont typeface="Wingdings" pitchFamily="2" charset="2"/>
              <a:buChar char="§"/>
              <a:defRPr/>
            </a:pPr>
            <a:r>
              <a:rPr lang="ru-RU" sz="1600" dirty="0" smtClean="0"/>
              <a:t>Чистые CP системы, могут вообще не быть доступны, т.к. будут пытаться прийти к согласованному состоянию и не будут отвечать на запросы.</a:t>
            </a:r>
          </a:p>
          <a:p>
            <a:pPr marL="285750" indent="-285750">
              <a:spcBef>
                <a:spcPts val="0"/>
              </a:spcBef>
              <a:buFont typeface="Wingdings" pitchFamily="2" charset="2"/>
              <a:buChar char="§"/>
              <a:defRPr/>
            </a:pPr>
            <a:r>
              <a:rPr lang="ru-RU" sz="1600" dirty="0" smtClean="0"/>
              <a:t>CP системы дают не </a:t>
            </a:r>
            <a:r>
              <a:rPr lang="ru-RU" sz="1600" dirty="0" smtClean="0"/>
              <a:t>ожидаемую нами строгую согласованность, </a:t>
            </a:r>
            <a:r>
              <a:rPr lang="ru-RU" sz="1600" dirty="0" smtClean="0"/>
              <a:t>а </a:t>
            </a:r>
            <a:r>
              <a:rPr lang="ru-RU" sz="1600" dirty="0"/>
              <a:t>возможную согласованность (</a:t>
            </a:r>
            <a:r>
              <a:rPr lang="ru-RU" sz="1600" dirty="0" err="1"/>
              <a:t>eventual</a:t>
            </a:r>
            <a:r>
              <a:rPr lang="ru-RU" sz="1600" dirty="0"/>
              <a:t> </a:t>
            </a:r>
            <a:r>
              <a:rPr lang="ru-RU" sz="1600" dirty="0" err="1"/>
              <a:t>consistency</a:t>
            </a:r>
            <a:r>
              <a:rPr lang="ru-RU" sz="1600" dirty="0"/>
              <a:t>).</a:t>
            </a:r>
            <a:endParaRPr lang="ru-RU" sz="1600" dirty="0" smtClean="0"/>
          </a:p>
          <a:p>
            <a:pPr>
              <a:spcBef>
                <a:spcPts val="600"/>
              </a:spcBef>
              <a:buFont typeface="Wingdings" pitchFamily="2" charset="2"/>
              <a:buNone/>
              <a:defRPr/>
            </a:pPr>
            <a:r>
              <a:rPr lang="ru-RU" sz="1600" b="1" dirty="0" smtClean="0"/>
              <a:t>Теорема PACELC</a:t>
            </a:r>
          </a:p>
          <a:p>
            <a:pPr>
              <a:buFont typeface="Wingdings" pitchFamily="2" charset="2"/>
              <a:buNone/>
              <a:defRPr/>
            </a:pPr>
            <a:r>
              <a:rPr lang="ru-RU" sz="1600" dirty="0" smtClean="0"/>
              <a:t>Автор – </a:t>
            </a:r>
            <a:r>
              <a:rPr lang="ru-RU" sz="1600" dirty="0" err="1" smtClean="0"/>
              <a:t>Даниел</a:t>
            </a:r>
            <a:r>
              <a:rPr lang="ru-RU" sz="1600" dirty="0" smtClean="0"/>
              <a:t> Дж. </a:t>
            </a:r>
            <a:r>
              <a:rPr lang="ru-RU" sz="1600" dirty="0" err="1" smtClean="0"/>
              <a:t>Абади</a:t>
            </a:r>
            <a:r>
              <a:rPr lang="ru-RU" sz="1600" dirty="0" smtClean="0"/>
              <a:t> из Йельского университета (2012 г</a:t>
            </a:r>
            <a:r>
              <a:rPr lang="en-US" sz="1600" dirty="0"/>
              <a:t>.</a:t>
            </a:r>
            <a:r>
              <a:rPr lang="ru-RU" sz="1600" dirty="0" smtClean="0"/>
              <a:t>). </a:t>
            </a:r>
            <a:r>
              <a:rPr lang="ru-RU" sz="1600" dirty="0" smtClean="0"/>
              <a:t>Основана </a:t>
            </a:r>
            <a:r>
              <a:rPr lang="ru-RU" sz="1600" dirty="0" smtClean="0"/>
              <a:t>на теореме CAP и также использует ее определения</a:t>
            </a:r>
            <a:r>
              <a:rPr lang="en-US" sz="1600" dirty="0" smtClean="0"/>
              <a:t>:</a:t>
            </a:r>
            <a:r>
              <a:rPr lang="ru-RU" sz="1600" dirty="0" smtClean="0"/>
              <a:t>     </a:t>
            </a:r>
            <a:r>
              <a:rPr lang="ru-RU" sz="1600" b="1" dirty="0" smtClean="0"/>
              <a:t>IF </a:t>
            </a:r>
            <a:r>
              <a:rPr lang="ru-RU" sz="1600" b="1" dirty="0" smtClean="0"/>
              <a:t>P -&gt; (C </a:t>
            </a:r>
            <a:r>
              <a:rPr lang="ru-RU" sz="1600" b="1" dirty="0" err="1" smtClean="0"/>
              <a:t>or</a:t>
            </a:r>
            <a:r>
              <a:rPr lang="ru-RU" sz="1600" b="1" dirty="0" smtClean="0"/>
              <a:t> A), ELSE (C </a:t>
            </a:r>
            <a:r>
              <a:rPr lang="ru-RU" sz="1600" b="1" dirty="0" err="1" smtClean="0"/>
              <a:t>or</a:t>
            </a:r>
            <a:r>
              <a:rPr lang="ru-RU" sz="1600" b="1" dirty="0" smtClean="0"/>
              <a:t> L)</a:t>
            </a:r>
          </a:p>
        </p:txBody>
      </p:sp>
      <p:pic>
        <p:nvPicPr>
          <p:cNvPr id="26631" name="Рисунок 7" descr="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3709988"/>
            <a:ext cx="5310187" cy="303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2" name="TextBox 1"/>
          <p:cNvSpPr txBox="1">
            <a:spLocks noChangeArrowheads="1"/>
          </p:cNvSpPr>
          <p:nvPr/>
        </p:nvSpPr>
        <p:spPr bwMode="auto">
          <a:xfrm>
            <a:off x="5364088" y="3429000"/>
            <a:ext cx="3672408"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400" b="1" dirty="0" err="1"/>
              <a:t>Latency</a:t>
            </a:r>
            <a:r>
              <a:rPr lang="ru-RU" altLang="ru-RU" sz="1400" dirty="0"/>
              <a:t> </a:t>
            </a:r>
            <a:r>
              <a:rPr lang="ru-RU" altLang="ru-RU" sz="1400" dirty="0" smtClean="0"/>
              <a:t>(</a:t>
            </a:r>
            <a:r>
              <a:rPr lang="en-US" altLang="ru-RU" sz="1400" dirty="0" smtClean="0"/>
              <a:t>L) – </a:t>
            </a:r>
            <a:r>
              <a:rPr lang="ru-RU" altLang="ru-RU" sz="1400" dirty="0"/>
              <a:t>это время, за которое клиент получит ответ и которое регулируется уровнем согласованности. </a:t>
            </a:r>
            <a:endParaRPr lang="en-US" altLang="ru-RU" sz="1400" dirty="0"/>
          </a:p>
          <a:p>
            <a:pPr eaLnBrk="1" hangingPunct="1">
              <a:spcBef>
                <a:spcPct val="0"/>
              </a:spcBef>
              <a:buClrTx/>
              <a:buSzTx/>
              <a:buFontTx/>
              <a:buNone/>
            </a:pPr>
            <a:r>
              <a:rPr lang="ru-RU" altLang="ru-RU" sz="1400" dirty="0" err="1"/>
              <a:t>Latency</a:t>
            </a:r>
            <a:r>
              <a:rPr lang="ru-RU" altLang="ru-RU" sz="1400" dirty="0"/>
              <a:t> (задержка) в некотором смысле представляет собой степень доступности</a:t>
            </a:r>
            <a:r>
              <a:rPr lang="ru-RU" altLang="ru-RU" sz="1400" dirty="0" smtClean="0"/>
              <a:t>.</a:t>
            </a:r>
          </a:p>
          <a:p>
            <a:pPr eaLnBrk="1" hangingPunct="1">
              <a:spcBef>
                <a:spcPct val="0"/>
              </a:spcBef>
              <a:buClrTx/>
              <a:buSzTx/>
              <a:buFontTx/>
              <a:buNone/>
            </a:pPr>
            <a:r>
              <a:rPr lang="ru-RU" sz="1400" dirty="0"/>
              <a:t>В случае сетевого разделения (P) в распределенной компьютерной системе приходится выбирать между доступностью (A) и согласованностью (C) (согласно теореме CAP), но в противном случае (E), даже когда система работает нормально в отсутствие разделов, приходится </a:t>
            </a:r>
            <a:r>
              <a:rPr lang="ru-RU" sz="1400" dirty="0" smtClean="0"/>
              <a:t>выбирать </a:t>
            </a:r>
            <a:r>
              <a:rPr lang="ru-RU" sz="1400" dirty="0"/>
              <a:t>между задержкой (L) и потерей согласованности (C).</a:t>
            </a:r>
            <a:endParaRPr lang="ru-RU" altLang="ru-RU" sz="1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314325"/>
            <a:ext cx="8435975" cy="811213"/>
          </a:xfrm>
        </p:spPr>
        <p:txBody>
          <a:bodyPr/>
          <a:lstStyle/>
          <a:p>
            <a:pPr eaLnBrk="1" hangingPunct="1"/>
            <a:r>
              <a:rPr lang="en-US" altLang="ru-RU" sz="3600" b="1" smtClean="0">
                <a:latin typeface="Times New Roman" pitchFamily="18" charset="0"/>
              </a:rPr>
              <a:t>CAP</a:t>
            </a:r>
            <a:r>
              <a:rPr lang="ru-RU" altLang="ru-RU" sz="3600" b="1" smtClean="0">
                <a:latin typeface="Times New Roman" pitchFamily="18" charset="0"/>
              </a:rPr>
              <a:t>-теорема </a:t>
            </a:r>
            <a:r>
              <a:rPr lang="en-US" altLang="ru-RU" sz="3600" b="1" smtClean="0">
                <a:latin typeface="Times New Roman" pitchFamily="18" charset="0"/>
              </a:rPr>
              <a:t>vs BASE</a:t>
            </a:r>
            <a:endParaRPr lang="ru-RU" altLang="ru-RU" sz="3600" b="1" smtClean="0">
              <a:latin typeface="Times New Roman" pitchFamily="18" charset="0"/>
              <a:cs typeface="Times New Roman" pitchFamily="18" charset="0"/>
            </a:endParaRPr>
          </a:p>
        </p:txBody>
      </p:sp>
      <p:sp>
        <p:nvSpPr>
          <p:cNvPr id="27651" name="Номер слайда 5"/>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A24586B4-C336-4617-A792-5C7C7B29DFD8}" type="slidenum">
              <a:rPr lang="ru-RU" altLang="en-US" sz="1200" smtClean="0">
                <a:latin typeface="Arial Black" pitchFamily="34" charset="0"/>
              </a:rPr>
              <a:pPr eaLnBrk="1" hangingPunct="1">
                <a:spcBef>
                  <a:spcPct val="0"/>
                </a:spcBef>
                <a:buClrTx/>
                <a:buSzTx/>
                <a:buFontTx/>
                <a:buNone/>
              </a:pPr>
              <a:t>25</a:t>
            </a:fld>
            <a:endParaRPr lang="ru-RU" altLang="en-US" sz="1200" smtClean="0">
              <a:latin typeface="Arial Black" pitchFamily="34" charset="0"/>
            </a:endParaRPr>
          </a:p>
        </p:txBody>
      </p:sp>
      <p:sp>
        <p:nvSpPr>
          <p:cNvPr id="27652" name="Rectangle 5"/>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7653" name="Rectangle 7"/>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9462" name="TextBox 1"/>
          <p:cNvSpPr txBox="1">
            <a:spLocks noChangeArrowheads="1"/>
          </p:cNvSpPr>
          <p:nvPr/>
        </p:nvSpPr>
        <p:spPr bwMode="auto">
          <a:xfrm>
            <a:off x="395288" y="981075"/>
            <a:ext cx="8424862" cy="575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defRPr/>
            </a:pPr>
            <a:r>
              <a:rPr lang="en-US" sz="1600" b="1" dirty="0" smtClean="0"/>
              <a:t>BASE </a:t>
            </a:r>
            <a:r>
              <a:rPr lang="ru-RU" sz="1600" dirty="0" smtClean="0"/>
              <a:t>(</a:t>
            </a:r>
            <a:r>
              <a:rPr lang="ru-RU" sz="1600" dirty="0" err="1" smtClean="0"/>
              <a:t>Basically</a:t>
            </a:r>
            <a:r>
              <a:rPr lang="ru-RU" sz="1600" dirty="0" smtClean="0"/>
              <a:t> </a:t>
            </a:r>
            <a:r>
              <a:rPr lang="ru-RU" sz="1600" dirty="0" err="1" smtClean="0"/>
              <a:t>Available</a:t>
            </a:r>
            <a:r>
              <a:rPr lang="ru-RU" sz="1600" dirty="0" smtClean="0"/>
              <a:t>, </a:t>
            </a:r>
            <a:r>
              <a:rPr lang="ru-RU" sz="1600" dirty="0" err="1" smtClean="0"/>
              <a:t>Soft-state</a:t>
            </a:r>
            <a:r>
              <a:rPr lang="ru-RU" sz="1600" dirty="0" smtClean="0"/>
              <a:t>, </a:t>
            </a:r>
            <a:r>
              <a:rPr lang="ru-RU" sz="1600" dirty="0" err="1" smtClean="0"/>
              <a:t>Eventual</a:t>
            </a:r>
            <a:r>
              <a:rPr lang="ru-RU" sz="1600" dirty="0" smtClean="0"/>
              <a:t> </a:t>
            </a:r>
            <a:r>
              <a:rPr lang="ru-RU" sz="1600" dirty="0" err="1" smtClean="0"/>
              <a:t>consistent</a:t>
            </a:r>
            <a:r>
              <a:rPr lang="ru-RU" sz="1600" dirty="0" smtClean="0"/>
              <a:t> </a:t>
            </a:r>
            <a:r>
              <a:rPr lang="en-US" sz="1600" dirty="0" smtClean="0"/>
              <a:t>–</a:t>
            </a:r>
            <a:r>
              <a:rPr lang="ru-RU" sz="1600" dirty="0" smtClean="0"/>
              <a:t> базовая доступность, неустойчивое состояние, согласованность в конечном счёте)</a:t>
            </a:r>
            <a:r>
              <a:rPr lang="en-US" sz="1600" dirty="0" smtClean="0"/>
              <a:t>.</a:t>
            </a:r>
            <a:endParaRPr lang="en-US" sz="1600" b="1" dirty="0" smtClean="0"/>
          </a:p>
          <a:p>
            <a:pPr marL="285750" indent="-285750">
              <a:buFont typeface="Wingdings" pitchFamily="2" charset="2"/>
              <a:buChar char="Ø"/>
              <a:defRPr/>
            </a:pPr>
            <a:r>
              <a:rPr lang="ru-RU" sz="1600" dirty="0" err="1" smtClean="0"/>
              <a:t>Basically</a:t>
            </a:r>
            <a:r>
              <a:rPr lang="ru-RU" sz="1600" dirty="0" smtClean="0"/>
              <a:t> </a:t>
            </a:r>
            <a:r>
              <a:rPr lang="ru-RU" sz="1600" dirty="0" err="1" smtClean="0"/>
              <a:t>Availability</a:t>
            </a:r>
            <a:r>
              <a:rPr lang="ru-RU" sz="1600" dirty="0" smtClean="0"/>
              <a:t>. В соответствии с этим постулатом, система гарантирует доступность данных (в смысле теоремы CAP):  будет получен ответ на любой запрос. Но этот ответ может быть отказом в получении запрошенных данных или данные могут быть в несогласованном или изменяющемся состоянии.</a:t>
            </a:r>
          </a:p>
          <a:p>
            <a:pPr marL="285750" indent="-285750">
              <a:buFont typeface="Wingdings" pitchFamily="2" charset="2"/>
              <a:buChar char="Ø"/>
              <a:defRPr/>
            </a:pPr>
            <a:r>
              <a:rPr lang="ru-RU" sz="1600" dirty="0" err="1" smtClean="0"/>
              <a:t>Soft-state</a:t>
            </a:r>
            <a:r>
              <a:rPr lang="ru-RU" sz="1600" dirty="0" smtClean="0"/>
              <a:t>. Состояние системы может меняться со временем даже в ситуации, когда никакого ввода или изменения данных не происходит: это может быть следствием синхронизации для достижения конечной согласованности. Поэтому в любой момент времени состояние системы «мягкое».</a:t>
            </a:r>
          </a:p>
          <a:p>
            <a:pPr marL="285750" indent="-285750">
              <a:buFont typeface="Wingdings" pitchFamily="2" charset="2"/>
              <a:buChar char="Ø"/>
              <a:defRPr/>
            </a:pPr>
            <a:r>
              <a:rPr lang="ru-RU" sz="1600" dirty="0" err="1" smtClean="0"/>
              <a:t>Eventual</a:t>
            </a:r>
            <a:r>
              <a:rPr lang="ru-RU" sz="1600" dirty="0" smtClean="0"/>
              <a:t> </a:t>
            </a:r>
            <a:r>
              <a:rPr lang="ru-RU" sz="1600" dirty="0" err="1" smtClean="0"/>
              <a:t>consistency</a:t>
            </a:r>
            <a:r>
              <a:rPr lang="ru-RU" sz="1600" dirty="0" smtClean="0"/>
              <a:t> (конечная согласованность). Система, в конечном итоге, станет согласованной, как только она перестанет получать входные данные. Но при необходимости она будет продолжать принимать данные и не будет проверять каждую транзакцию на согласованность до перехода к следующей транзакции.</a:t>
            </a:r>
          </a:p>
          <a:p>
            <a:pPr>
              <a:buFont typeface="Wingdings" pitchFamily="2" charset="2"/>
              <a:buNone/>
              <a:defRPr/>
            </a:pPr>
            <a:r>
              <a:rPr lang="ru-RU" sz="1600" b="1" dirty="0" smtClean="0"/>
              <a:t>Практические выводы</a:t>
            </a:r>
            <a:r>
              <a:rPr lang="ru-RU" sz="1600" dirty="0" smtClean="0"/>
              <a:t>:</a:t>
            </a:r>
          </a:p>
          <a:p>
            <a:pPr marL="342900" indent="-342900">
              <a:buFont typeface="Wingdings" pitchFamily="2" charset="2"/>
              <a:buAutoNum type="arabicPeriod"/>
              <a:defRPr/>
            </a:pPr>
            <a:r>
              <a:rPr lang="en-US" sz="1600" dirty="0" smtClean="0"/>
              <a:t>BASE </a:t>
            </a:r>
            <a:r>
              <a:rPr lang="ru-RU" sz="1600" dirty="0" smtClean="0"/>
              <a:t>подразумевает такой подход к проектированию приложения, чтобы сбой в некоторых узлах приводил к отказу в обслуживании только для незначительной части сессий при сохранении доступности в большинстве случаев. </a:t>
            </a:r>
          </a:p>
          <a:p>
            <a:pPr marL="342900" indent="-342900">
              <a:buFont typeface="Wingdings" pitchFamily="2" charset="2"/>
              <a:buAutoNum type="arabicPeriod"/>
              <a:defRPr/>
            </a:pPr>
            <a:r>
              <a:rPr lang="ru-RU" sz="1600" dirty="0" smtClean="0"/>
              <a:t>Неустойчивое состояние подразумевает возможность жертвовать долговременным хранением состояния сессий (таких как промежуточные результаты выборок, информация о навигации, контексте), при этом концентрируясь на фиксации обновлений только критичных операций.</a:t>
            </a:r>
            <a:endParaRPr lang="en-US" sz="16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314325"/>
            <a:ext cx="8435975" cy="811213"/>
          </a:xfrm>
        </p:spPr>
        <p:txBody>
          <a:bodyPr/>
          <a:lstStyle/>
          <a:p>
            <a:pPr eaLnBrk="1" hangingPunct="1"/>
            <a:r>
              <a:rPr lang="en-US" altLang="ru-RU" sz="3600" b="1" smtClean="0">
                <a:latin typeface="Times New Roman" pitchFamily="18" charset="0"/>
              </a:rPr>
              <a:t>CAP</a:t>
            </a:r>
            <a:r>
              <a:rPr lang="ru-RU" altLang="ru-RU" sz="3600" b="1" smtClean="0">
                <a:latin typeface="Times New Roman" pitchFamily="18" charset="0"/>
              </a:rPr>
              <a:t>-теорема. </a:t>
            </a:r>
            <a:r>
              <a:rPr lang="ru-RU" altLang="ru-RU" sz="3600" smtClean="0">
                <a:latin typeface="Times New Roman" pitchFamily="18" charset="0"/>
              </a:rPr>
              <a:t>Практическое применение</a:t>
            </a:r>
            <a:endParaRPr lang="ru-RU" altLang="ru-RU" sz="3600" b="1" smtClean="0">
              <a:latin typeface="Times New Roman" pitchFamily="18" charset="0"/>
              <a:cs typeface="Times New Roman" pitchFamily="18" charset="0"/>
            </a:endParaRPr>
          </a:p>
        </p:txBody>
      </p:sp>
      <p:sp>
        <p:nvSpPr>
          <p:cNvPr id="28675" name="Номер слайда 5"/>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A8011523-3D38-4155-8884-DC4A97646841}" type="slidenum">
              <a:rPr lang="ru-RU" altLang="en-US" sz="1200" smtClean="0">
                <a:latin typeface="Arial Black" pitchFamily="34" charset="0"/>
              </a:rPr>
              <a:pPr eaLnBrk="1" hangingPunct="1">
                <a:spcBef>
                  <a:spcPct val="0"/>
                </a:spcBef>
                <a:buClrTx/>
                <a:buSzTx/>
                <a:buFontTx/>
                <a:buNone/>
              </a:pPr>
              <a:t>26</a:t>
            </a:fld>
            <a:endParaRPr lang="ru-RU" altLang="en-US" sz="1200" smtClean="0">
              <a:latin typeface="Arial Black" pitchFamily="34" charset="0"/>
            </a:endParaRPr>
          </a:p>
        </p:txBody>
      </p:sp>
      <p:sp>
        <p:nvSpPr>
          <p:cNvPr id="28676" name="Rectangle 5"/>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8677" name="Rectangle 7"/>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9462" name="TextBox 1"/>
          <p:cNvSpPr txBox="1">
            <a:spLocks noChangeArrowheads="1"/>
          </p:cNvSpPr>
          <p:nvPr/>
        </p:nvSpPr>
        <p:spPr bwMode="auto">
          <a:xfrm>
            <a:off x="395288" y="981075"/>
            <a:ext cx="8641208" cy="5853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defRPr/>
            </a:pPr>
            <a:r>
              <a:rPr lang="ru-RU" sz="1600" dirty="0" smtClean="0"/>
              <a:t>Рассмотрим снова те же самые популярные системы баз данных:</a:t>
            </a:r>
          </a:p>
          <a:p>
            <a:pPr>
              <a:buFont typeface="Wingdings" pitchFamily="2" charset="2"/>
              <a:buNone/>
              <a:defRPr/>
            </a:pPr>
            <a:r>
              <a:rPr lang="ru-RU" sz="1600" b="1" dirty="0" err="1" smtClean="0"/>
              <a:t>Postgresql</a:t>
            </a:r>
            <a:endParaRPr lang="ru-RU" sz="1600" b="1" dirty="0" smtClean="0"/>
          </a:p>
          <a:p>
            <a:pPr>
              <a:spcBef>
                <a:spcPts val="0"/>
              </a:spcBef>
              <a:buFont typeface="Wingdings" pitchFamily="2" charset="2"/>
              <a:buNone/>
              <a:defRPr/>
            </a:pPr>
            <a:r>
              <a:rPr lang="ru-RU" sz="1600" dirty="0" smtClean="0"/>
              <a:t>Для классической </a:t>
            </a:r>
            <a:r>
              <a:rPr lang="ru-RU" sz="1600" dirty="0" err="1" smtClean="0"/>
              <a:t>master-slave</a:t>
            </a:r>
            <a:r>
              <a:rPr lang="ru-RU" sz="1600" dirty="0" smtClean="0"/>
              <a:t> </a:t>
            </a:r>
            <a:r>
              <a:rPr lang="ru-RU" sz="1600" dirty="0" smtClean="0"/>
              <a:t>репликацией с реализацией через </a:t>
            </a:r>
            <a:r>
              <a:rPr lang="ru-RU" sz="1600" dirty="0" err="1" smtClean="0"/>
              <a:t>Slony</a:t>
            </a:r>
            <a:r>
              <a:rPr lang="ru-RU" sz="1600" dirty="0" smtClean="0"/>
              <a:t>:</a:t>
            </a:r>
          </a:p>
          <a:p>
            <a:pPr marL="285750" indent="-285750">
              <a:spcBef>
                <a:spcPts val="0"/>
              </a:spcBef>
              <a:defRPr/>
            </a:pPr>
            <a:r>
              <a:rPr lang="ru-RU" sz="1600" dirty="0" smtClean="0"/>
              <a:t>Система работает в соответствии с ACID.</a:t>
            </a:r>
          </a:p>
          <a:p>
            <a:pPr marL="285750" indent="-285750">
              <a:spcBef>
                <a:spcPts val="0"/>
              </a:spcBef>
              <a:defRPr/>
            </a:pPr>
            <a:r>
              <a:rPr lang="ru-RU" sz="1600" dirty="0" smtClean="0"/>
              <a:t>При разрыве связи </a:t>
            </a:r>
            <a:r>
              <a:rPr lang="ru-RU" sz="1600" dirty="0" err="1" smtClean="0"/>
              <a:t>Slony</a:t>
            </a:r>
            <a:r>
              <a:rPr lang="ru-RU" sz="1600" dirty="0" smtClean="0"/>
              <a:t> пытается переключиться на новый </a:t>
            </a:r>
            <a:r>
              <a:rPr lang="ru-RU" sz="1600" dirty="0" err="1" smtClean="0"/>
              <a:t>master</a:t>
            </a:r>
            <a:r>
              <a:rPr lang="ru-RU" sz="1600" dirty="0" smtClean="0"/>
              <a:t>, </a:t>
            </a:r>
            <a:r>
              <a:rPr lang="ru-RU" sz="1600" dirty="0" smtClean="0"/>
              <a:t>и появляется новый </a:t>
            </a:r>
            <a:r>
              <a:rPr lang="ru-RU" sz="1600" dirty="0" err="1" smtClean="0"/>
              <a:t>master</a:t>
            </a:r>
            <a:r>
              <a:rPr lang="ru-RU" sz="1600" dirty="0" smtClean="0"/>
              <a:t> </a:t>
            </a:r>
            <a:r>
              <a:rPr lang="ru-RU" sz="1600" dirty="0" smtClean="0"/>
              <a:t>с его согласованностью.</a:t>
            </a:r>
          </a:p>
          <a:p>
            <a:pPr marL="285750" indent="-285750">
              <a:spcBef>
                <a:spcPts val="0"/>
              </a:spcBef>
              <a:defRPr/>
            </a:pPr>
            <a:r>
              <a:rPr lang="ru-RU" sz="1600" dirty="0" smtClean="0"/>
              <a:t>При нормальном режиме </a:t>
            </a:r>
            <a:r>
              <a:rPr lang="ru-RU" sz="1600" dirty="0" err="1" smtClean="0"/>
              <a:t>Slony</a:t>
            </a:r>
            <a:r>
              <a:rPr lang="ru-RU" sz="1600" dirty="0" smtClean="0"/>
              <a:t> делает все, чтобы достичь </a:t>
            </a:r>
            <a:r>
              <a:rPr lang="ru-RU" sz="1600" dirty="0" smtClean="0"/>
              <a:t>строгой согласованности.</a:t>
            </a:r>
            <a:endParaRPr lang="ru-RU" sz="1600" dirty="0" smtClean="0"/>
          </a:p>
          <a:p>
            <a:pPr>
              <a:spcBef>
                <a:spcPts val="0"/>
              </a:spcBef>
              <a:buFont typeface="Wingdings" pitchFamily="2" charset="2"/>
              <a:buNone/>
              <a:defRPr/>
            </a:pPr>
            <a:r>
              <a:rPr lang="ru-RU" sz="1600" dirty="0" smtClean="0"/>
              <a:t>Классификация системы — PC / EC (A).</a:t>
            </a:r>
          </a:p>
          <a:p>
            <a:pPr>
              <a:buFont typeface="Wingdings" pitchFamily="2" charset="2"/>
              <a:buNone/>
              <a:defRPr/>
            </a:pPr>
            <a:r>
              <a:rPr lang="ru-RU" sz="1600" b="1" dirty="0" err="1" smtClean="0"/>
              <a:t>MongoDB</a:t>
            </a:r>
            <a:endParaRPr lang="ru-RU" sz="1600" b="1" dirty="0" smtClean="0"/>
          </a:p>
          <a:p>
            <a:pPr marL="285750" indent="-285750">
              <a:spcBef>
                <a:spcPts val="0"/>
              </a:spcBef>
              <a:defRPr/>
            </a:pPr>
            <a:r>
              <a:rPr lang="ru-RU" sz="1600" dirty="0" smtClean="0"/>
              <a:t>Это ACID в ограниченном смысле (на уровне документа).</a:t>
            </a:r>
          </a:p>
          <a:p>
            <a:pPr marL="285750" indent="-285750">
              <a:spcBef>
                <a:spcPts val="0"/>
              </a:spcBef>
              <a:defRPr/>
            </a:pPr>
            <a:r>
              <a:rPr lang="ru-RU" sz="1600" dirty="0" smtClean="0"/>
              <a:t>В случае разделенной системы – принципы BASE.</a:t>
            </a:r>
          </a:p>
          <a:p>
            <a:pPr marL="285750" indent="-285750">
              <a:spcBef>
                <a:spcPts val="0"/>
              </a:spcBef>
              <a:defRPr/>
            </a:pPr>
            <a:r>
              <a:rPr lang="ru-RU" sz="1600" dirty="0" smtClean="0"/>
              <a:t>При отсутствии разделений сети гарантируется согласованность чтения и записи.</a:t>
            </a:r>
          </a:p>
          <a:p>
            <a:pPr marL="285750" indent="-285750">
              <a:spcBef>
                <a:spcPts val="0"/>
              </a:spcBef>
              <a:defRPr/>
            </a:pPr>
            <a:r>
              <a:rPr lang="ru-RU" sz="1600" dirty="0" smtClean="0"/>
              <a:t>При отказе </a:t>
            </a:r>
            <a:r>
              <a:rPr lang="ru-RU" sz="1600" dirty="0" err="1" smtClean="0"/>
              <a:t>master</a:t>
            </a:r>
            <a:r>
              <a:rPr lang="ru-RU" sz="1600" dirty="0" smtClean="0"/>
              <a:t> некоторые </a:t>
            </a:r>
            <a:r>
              <a:rPr lang="ru-RU" sz="1600" dirty="0" smtClean="0"/>
              <a:t>данные не будут реплицированы. Система выберет нового мастера, но новый и старый мастер не согласованы.</a:t>
            </a:r>
          </a:p>
          <a:p>
            <a:pPr>
              <a:spcBef>
                <a:spcPts val="0"/>
              </a:spcBef>
              <a:buFont typeface="Wingdings" pitchFamily="2" charset="2"/>
              <a:buNone/>
              <a:defRPr/>
            </a:pPr>
            <a:r>
              <a:rPr lang="ru-RU" sz="1600" dirty="0" smtClean="0"/>
              <a:t>Система PA / EC (A), так как большинство узлов остаются CAP-</a:t>
            </a:r>
            <a:r>
              <a:rPr lang="ru-RU" sz="1600" dirty="0" err="1" smtClean="0"/>
              <a:t>available</a:t>
            </a:r>
            <a:r>
              <a:rPr lang="ru-RU" sz="1600" dirty="0" smtClean="0"/>
              <a:t> при разрыве.</a:t>
            </a:r>
            <a:br>
              <a:rPr lang="ru-RU" sz="1600" dirty="0" smtClean="0"/>
            </a:br>
            <a:r>
              <a:rPr lang="ru-RU" sz="1600" b="1" dirty="0" err="1" smtClean="0"/>
              <a:t>Cassandra</a:t>
            </a:r>
            <a:endParaRPr lang="ru-RU" sz="1600" b="1" dirty="0" smtClean="0"/>
          </a:p>
          <a:p>
            <a:pPr marL="342900" indent="-342900">
              <a:spcBef>
                <a:spcPts val="0"/>
              </a:spcBef>
              <a:defRPr/>
            </a:pPr>
            <a:r>
              <a:rPr lang="ru-RU" sz="1600" dirty="0" smtClean="0"/>
              <a:t>Предназначена для «скоростного» взаимодействия (</a:t>
            </a:r>
            <a:r>
              <a:rPr lang="ru-RU" sz="1600" dirty="0" err="1" smtClean="0"/>
              <a:t>low-latency</a:t>
            </a:r>
            <a:r>
              <a:rPr lang="ru-RU" sz="1600" dirty="0" smtClean="0"/>
              <a:t> </a:t>
            </a:r>
            <a:r>
              <a:rPr lang="ru-RU" sz="1600" dirty="0" err="1" smtClean="0"/>
              <a:t>interactions</a:t>
            </a:r>
            <a:r>
              <a:rPr lang="ru-RU" sz="1600" dirty="0" smtClean="0"/>
              <a:t>).</a:t>
            </a:r>
          </a:p>
          <a:p>
            <a:pPr marL="342900" indent="-342900">
              <a:spcBef>
                <a:spcPts val="0"/>
              </a:spcBef>
              <a:defRPr/>
            </a:pPr>
            <a:r>
              <a:rPr lang="ru-RU" sz="1600" dirty="0" smtClean="0"/>
              <a:t>ACID на уровне записи.</a:t>
            </a:r>
          </a:p>
          <a:p>
            <a:pPr marL="342900" indent="-342900">
              <a:spcBef>
                <a:spcPts val="0"/>
              </a:spcBef>
              <a:defRPr/>
            </a:pPr>
            <a:r>
              <a:rPr lang="ru-RU" sz="1600" dirty="0" smtClean="0"/>
              <a:t>В случае </a:t>
            </a:r>
            <a:r>
              <a:rPr lang="ru-RU" sz="1600" dirty="0"/>
              <a:t>разделенной системы </a:t>
            </a:r>
            <a:r>
              <a:rPr lang="ru-RU" sz="1600" dirty="0" smtClean="0"/>
              <a:t>– принципы BASE.</a:t>
            </a:r>
          </a:p>
          <a:p>
            <a:pPr marL="342900" indent="-342900">
              <a:spcBef>
                <a:spcPts val="0"/>
              </a:spcBef>
              <a:defRPr/>
            </a:pPr>
            <a:r>
              <a:rPr lang="ru-RU" sz="1600" dirty="0" smtClean="0"/>
              <a:t>Если возникает разрыв связи, остальные узлы продолжают функционировать.</a:t>
            </a:r>
          </a:p>
          <a:p>
            <a:pPr marL="342900" indent="-342900">
              <a:spcBef>
                <a:spcPts val="0"/>
              </a:spcBef>
              <a:defRPr/>
            </a:pPr>
            <a:r>
              <a:rPr lang="ru-RU" sz="1600" dirty="0" smtClean="0"/>
              <a:t>При нормальной работе система использует уровни согласованности для уменьшения задержки.</a:t>
            </a:r>
          </a:p>
          <a:p>
            <a:pPr>
              <a:spcBef>
                <a:spcPts val="0"/>
              </a:spcBef>
              <a:buFont typeface="Wingdings" pitchFamily="2" charset="2"/>
              <a:buNone/>
              <a:defRPr/>
            </a:pPr>
            <a:r>
              <a:rPr lang="ru-RU" sz="1600" dirty="0" smtClean="0"/>
              <a:t>Система рассматривается как PA / EL (A).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314325"/>
            <a:ext cx="7543800" cy="811213"/>
          </a:xfrm>
        </p:spPr>
        <p:txBody>
          <a:bodyPr/>
          <a:lstStyle/>
          <a:p>
            <a:pPr eaLnBrk="1" hangingPunct="1"/>
            <a:r>
              <a:rPr lang="ru-RU" altLang="ru-RU" sz="3000" smtClean="0">
                <a:latin typeface="Times New Roman" pitchFamily="18" charset="0"/>
              </a:rPr>
              <a:t>Разделение сети: проблемы</a:t>
            </a:r>
          </a:p>
        </p:txBody>
      </p:sp>
      <p:sp>
        <p:nvSpPr>
          <p:cNvPr id="29699" name="Номер слайда 5"/>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05B4C667-0002-4C6E-ADF5-EA16483C48AF}" type="slidenum">
              <a:rPr lang="ru-RU" altLang="en-US" sz="1200" smtClean="0">
                <a:latin typeface="Arial Black" pitchFamily="34" charset="0"/>
              </a:rPr>
              <a:pPr eaLnBrk="1" hangingPunct="1">
                <a:spcBef>
                  <a:spcPct val="0"/>
                </a:spcBef>
                <a:buClrTx/>
                <a:buSzTx/>
                <a:buFontTx/>
                <a:buNone/>
              </a:pPr>
              <a:t>27</a:t>
            </a:fld>
            <a:endParaRPr lang="ru-RU" altLang="en-US" sz="1200" smtClean="0">
              <a:latin typeface="Arial Black" pitchFamily="34" charset="0"/>
            </a:endParaRPr>
          </a:p>
        </p:txBody>
      </p:sp>
      <p:sp>
        <p:nvSpPr>
          <p:cNvPr id="29700" name="Rectangle 5"/>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9701" name="Rectangle 7"/>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9702" name="TextBox 1"/>
          <p:cNvSpPr txBox="1">
            <a:spLocks noChangeArrowheads="1"/>
          </p:cNvSpPr>
          <p:nvPr/>
        </p:nvSpPr>
        <p:spPr bwMode="auto">
          <a:xfrm>
            <a:off x="358775" y="2492375"/>
            <a:ext cx="842645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a:t>Проблемы с обнаружением обновлений (например, две разные последовательности транзакций могут дать одинаковый результат).</a:t>
            </a:r>
          </a:p>
          <a:p>
            <a:pPr eaLnBrk="1" hangingPunct="1">
              <a:spcBef>
                <a:spcPct val="0"/>
              </a:spcBef>
              <a:buClrTx/>
              <a:buSzTx/>
              <a:buFontTx/>
              <a:buNone/>
            </a:pPr>
            <a:r>
              <a:rPr lang="ru-RU" altLang="ru-RU" sz="1800"/>
              <a:t>Проблемы с обеспечением целостности (когда по отдельности две транзакции не нарушают ОЦ, а вместе приводят к нарушению).</a:t>
            </a:r>
          </a:p>
          <a:p>
            <a:pPr eaLnBrk="1" hangingPunct="1">
              <a:spcBef>
                <a:spcPct val="0"/>
              </a:spcBef>
              <a:buClrTx/>
              <a:buSzTx/>
              <a:buFontTx/>
              <a:buNone/>
            </a:pPr>
            <a:r>
              <a:rPr lang="ru-RU" altLang="ru-RU" sz="1800"/>
              <a:t>Для принятия решения о том, можно ли продолжать работу в сети, разделенной на фрагменты, необходимо найти компромисс между доступностью данных и правильностью их использования. Абсолютной правильности можно проще всего достичь, если в случае разделения сети полностью запретить обработку каких-либо реплицируемых данных. С другой стороны, доступность данных в той же ситуации будет максимальной, если на обработку реплицируемых данных не накладывать никаких ограничений. В общем случае для сетей, разделенных на произвольные фрагменты, невозможно создать неблокирующий, соблюдающий свойство неразрывности протокол фиксации транзакций</a:t>
            </a:r>
          </a:p>
        </p:txBody>
      </p:sp>
      <p:pic>
        <p:nvPicPr>
          <p:cNvPr id="2970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981075"/>
            <a:ext cx="3429000" cy="1314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970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1150" y="981075"/>
            <a:ext cx="3429000" cy="1314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705" name="Стрелка вправо 6"/>
          <p:cNvSpPr>
            <a:spLocks noChangeArrowheads="1"/>
          </p:cNvSpPr>
          <p:nvPr/>
        </p:nvSpPr>
        <p:spPr bwMode="auto">
          <a:xfrm>
            <a:off x="4427538" y="1638300"/>
            <a:ext cx="576262" cy="206375"/>
          </a:xfrm>
          <a:prstGeom prst="rightArrow">
            <a:avLst>
              <a:gd name="adj1" fmla="val 50000"/>
              <a:gd name="adj2" fmla="val 50132"/>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14325"/>
            <a:ext cx="8507413" cy="811213"/>
          </a:xfrm>
        </p:spPr>
        <p:txBody>
          <a:bodyPr/>
          <a:lstStyle/>
          <a:p>
            <a:pPr eaLnBrk="1" hangingPunct="1"/>
            <a:r>
              <a:rPr lang="ru-RU" altLang="ru-RU" sz="3200" smtClean="0">
                <a:latin typeface="Times New Roman" pitchFamily="18" charset="0"/>
              </a:rPr>
              <a:t>Разделение сети: оптимистические протоколы</a:t>
            </a:r>
          </a:p>
        </p:txBody>
      </p:sp>
      <p:sp>
        <p:nvSpPr>
          <p:cNvPr id="30723" name="Номер слайда 5"/>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D2208860-8BBE-4AEE-855D-52FA808F8E98}" type="slidenum">
              <a:rPr lang="ru-RU" altLang="en-US" sz="1200" smtClean="0">
                <a:latin typeface="Arial Black" pitchFamily="34" charset="0"/>
              </a:rPr>
              <a:pPr eaLnBrk="1" hangingPunct="1">
                <a:spcBef>
                  <a:spcPct val="0"/>
                </a:spcBef>
                <a:buClrTx/>
                <a:buSzTx/>
                <a:buFontTx/>
                <a:buNone/>
              </a:pPr>
              <a:t>28</a:t>
            </a:fld>
            <a:endParaRPr lang="ru-RU" altLang="en-US" sz="1200" smtClean="0">
              <a:latin typeface="Arial Black" pitchFamily="34" charset="0"/>
            </a:endParaRPr>
          </a:p>
        </p:txBody>
      </p:sp>
      <p:sp>
        <p:nvSpPr>
          <p:cNvPr id="30724" name="Rectangle 5"/>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30725" name="Rectangle 7"/>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30726" name="TextBox 1"/>
          <p:cNvSpPr txBox="1">
            <a:spLocks noChangeArrowheads="1"/>
          </p:cNvSpPr>
          <p:nvPr/>
        </p:nvSpPr>
        <p:spPr bwMode="auto">
          <a:xfrm>
            <a:off x="358775" y="1160463"/>
            <a:ext cx="8424863" cy="535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a:t>В оптимистических протоколах предпочтение отдается доступности</a:t>
            </a:r>
          </a:p>
          <a:p>
            <a:pPr eaLnBrk="1" hangingPunct="1">
              <a:spcBef>
                <a:spcPct val="0"/>
              </a:spcBef>
              <a:buClrTx/>
              <a:buSzTx/>
              <a:buFontTx/>
              <a:buNone/>
            </a:pPr>
            <a:r>
              <a:rPr lang="ru-RU" altLang="ru-RU" sz="1800"/>
              <a:t>данных, даже за счет возможной потери целостности базы данных. Кроме того, в этом случае используются оптимистические протоколы управления параллельным выполнением, позволяющие независимо выполнять любые обновления в каждом из фрагментов сети. В результате после возобновления связи в сети весьма вероятен переход базы данных в несогласованное состояние. Для выявления нарушений целостности базы данных может использоваться </a:t>
            </a:r>
            <a:r>
              <a:rPr lang="ru-RU" altLang="ru-RU" sz="1800" i="1"/>
              <a:t>граф предшествования, </a:t>
            </a:r>
            <a:r>
              <a:rPr lang="ru-RU" altLang="ru-RU" sz="1800"/>
              <a:t>содержащий сведения о взаимосвязях элементов данных. Он содержит сведения о том, какие элементы данных считывала и записывала каждая из выполнявшихся транзакций. Пока сеть находится во фрагментированном состоянии, обновления выполняются без каких-либо ограничений, но для каждого из фрагментов сети строится собственный граф предшествования. После возобновления связи в сети графы предшествования всех фрагментов</a:t>
            </a:r>
          </a:p>
          <a:p>
            <a:pPr eaLnBrk="1" hangingPunct="1">
              <a:spcBef>
                <a:spcPct val="0"/>
              </a:spcBef>
              <a:buClrTx/>
              <a:buSzTx/>
              <a:buFontTx/>
              <a:buNone/>
            </a:pPr>
            <a:r>
              <a:rPr lang="ru-RU" altLang="ru-RU" sz="1800"/>
              <a:t>сливаются. Нарушение целостности базы данных имеет место в том случае, если итоговый граф предшествования содержит циклы. Способ устранения нарушения целостности зависит от семантики выполнявшихся транзакций, поэтому в общем случае диспетчер восстановления не может восстановить целостность базы данных без вмешательства пользователей.</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Номер слайда 3"/>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A62E2211-1729-49FA-834C-9D3B7B022662}" type="slidenum">
              <a:rPr lang="ru-RU" altLang="en-US" sz="1200" smtClean="0">
                <a:latin typeface="Arial Black" pitchFamily="34" charset="0"/>
              </a:rPr>
              <a:pPr eaLnBrk="1" hangingPunct="1">
                <a:spcBef>
                  <a:spcPct val="0"/>
                </a:spcBef>
                <a:buClrTx/>
                <a:buSzTx/>
                <a:buFontTx/>
                <a:buNone/>
              </a:pPr>
              <a:t>3</a:t>
            </a:fld>
            <a:endParaRPr lang="ru-RU" altLang="en-US" sz="1200" smtClean="0">
              <a:latin typeface="Arial Black" pitchFamily="34" charset="0"/>
            </a:endParaRPr>
          </a:p>
        </p:txBody>
      </p:sp>
      <p:sp>
        <p:nvSpPr>
          <p:cNvPr id="6147" name="Rectangle 2"/>
          <p:cNvSpPr>
            <a:spLocks noGrp="1" noChangeArrowheads="1"/>
          </p:cNvSpPr>
          <p:nvPr>
            <p:ph type="title" idx="4294967295"/>
          </p:nvPr>
        </p:nvSpPr>
        <p:spPr>
          <a:xfrm>
            <a:off x="0" y="552450"/>
            <a:ext cx="7772400" cy="715963"/>
          </a:xfrm>
        </p:spPr>
        <p:txBody>
          <a:bodyPr/>
          <a:lstStyle/>
          <a:p>
            <a:pPr algn="ctr" eaLnBrk="1" hangingPunct="1"/>
            <a:r>
              <a:rPr lang="ru-RU" altLang="ru-RU" sz="3200" smtClean="0">
                <a:latin typeface="Times New Roman" pitchFamily="18" charset="0"/>
              </a:rPr>
              <a:t>Протокол двухфазной фиксации</a:t>
            </a:r>
          </a:p>
        </p:txBody>
      </p:sp>
      <p:sp>
        <p:nvSpPr>
          <p:cNvPr id="6148" name="Rectangle 5"/>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6149" name="Rectangle 7"/>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graphicFrame>
        <p:nvGraphicFramePr>
          <p:cNvPr id="6150" name="Object 6"/>
          <p:cNvGraphicFramePr>
            <a:graphicFrameLocks noChangeAspect="1"/>
          </p:cNvGraphicFramePr>
          <p:nvPr/>
        </p:nvGraphicFramePr>
        <p:xfrm>
          <a:off x="611188" y="1412875"/>
          <a:ext cx="7991475" cy="4478338"/>
        </p:xfrm>
        <a:graphic>
          <a:graphicData uri="http://schemas.openxmlformats.org/presentationml/2006/ole">
            <mc:AlternateContent xmlns:mc="http://schemas.openxmlformats.org/markup-compatibility/2006">
              <mc:Choice xmlns:v="urn:schemas-microsoft-com:vml" Requires="v">
                <p:oleObj spid="_x0000_s6168" name="Рисунок" r:id="rId3" imgW="5283200" imgH="2946400" progId="Word.Picture.8">
                  <p:embed/>
                </p:oleObj>
              </mc:Choice>
              <mc:Fallback>
                <p:oleObj name="Рисунок" r:id="rId3" imgW="5283200" imgH="2946400" progId="Word.Picture.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1412875"/>
                        <a:ext cx="7991475" cy="447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33375"/>
            <a:ext cx="7772400" cy="788988"/>
          </a:xfrm>
        </p:spPr>
        <p:txBody>
          <a:bodyPr/>
          <a:lstStyle/>
          <a:p>
            <a:pPr eaLnBrk="1" hangingPunct="1"/>
            <a:r>
              <a:rPr lang="ru-RU" altLang="ru-RU" sz="3000" smtClean="0">
                <a:latin typeface="Times New Roman" pitchFamily="18" charset="0"/>
              </a:rPr>
              <a:t>Действия координатора транзакции</a:t>
            </a:r>
          </a:p>
        </p:txBody>
      </p:sp>
      <p:sp>
        <p:nvSpPr>
          <p:cNvPr id="7171" name="Номер слайда 5"/>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DD8BC3D5-2699-4E30-94DB-B56EA570AD45}" type="slidenum">
              <a:rPr lang="ru-RU" altLang="en-US" sz="1200" smtClean="0">
                <a:latin typeface="Arial Black" pitchFamily="34" charset="0"/>
              </a:rPr>
              <a:pPr eaLnBrk="1" hangingPunct="1">
                <a:spcBef>
                  <a:spcPct val="0"/>
                </a:spcBef>
                <a:buClrTx/>
                <a:buSzTx/>
                <a:buFontTx/>
                <a:buNone/>
              </a:pPr>
              <a:t>4</a:t>
            </a:fld>
            <a:endParaRPr lang="ru-RU" altLang="en-US" sz="1200" smtClean="0">
              <a:latin typeface="Arial Black" pitchFamily="34" charset="0"/>
            </a:endParaRPr>
          </a:p>
        </p:txBody>
      </p:sp>
      <p:sp>
        <p:nvSpPr>
          <p:cNvPr id="7172" name="Text Box 4"/>
          <p:cNvSpPr txBox="1">
            <a:spLocks noChangeArrowheads="1"/>
          </p:cNvSpPr>
          <p:nvPr/>
        </p:nvSpPr>
        <p:spPr bwMode="auto">
          <a:xfrm>
            <a:off x="395288" y="1412875"/>
            <a:ext cx="8353425" cy="473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kumimoji="1" lang="ru-RU" altLang="ru-RU" sz="1600">
                <a:solidFill>
                  <a:srgbClr val="0D0D11"/>
                </a:solidFill>
                <a:latin typeface="Times New Roman" pitchFamily="18" charset="0"/>
              </a:rPr>
              <a:t>Координатор выполняет протокол 2ФФ по следующему алгоритму:</a:t>
            </a:r>
            <a:endParaRPr kumimoji="1" lang="en-US" altLang="ru-RU" sz="1600" b="1">
              <a:solidFill>
                <a:srgbClr val="0D0D11"/>
              </a:solidFill>
              <a:latin typeface="Times New Roman" pitchFamily="18" charset="0"/>
            </a:endParaRPr>
          </a:p>
          <a:p>
            <a:pPr eaLnBrk="1" hangingPunct="1">
              <a:spcBef>
                <a:spcPct val="0"/>
              </a:spcBef>
              <a:buClrTx/>
              <a:buSzTx/>
              <a:buFontTx/>
              <a:buNone/>
            </a:pPr>
            <a:r>
              <a:rPr kumimoji="1" lang="en-US" altLang="ru-RU" sz="1600" b="1">
                <a:solidFill>
                  <a:srgbClr val="0D0D11"/>
                </a:solidFill>
                <a:latin typeface="Times New Roman" pitchFamily="18" charset="0"/>
              </a:rPr>
              <a:t>I</a:t>
            </a:r>
            <a:r>
              <a:rPr kumimoji="1" lang="ru-RU" altLang="ru-RU" sz="1600" b="1">
                <a:solidFill>
                  <a:srgbClr val="0D0D11"/>
                </a:solidFill>
                <a:latin typeface="Times New Roman" pitchFamily="18" charset="0"/>
              </a:rPr>
              <a:t>. Фаза 1</a:t>
            </a:r>
            <a:r>
              <a:rPr kumimoji="1" lang="ru-RU" altLang="ru-RU" sz="1600">
                <a:solidFill>
                  <a:srgbClr val="0D0D11"/>
                </a:solidFill>
                <a:latin typeface="Times New Roman" pitchFamily="18" charset="0"/>
              </a:rPr>
              <a:t> (голосование).</a:t>
            </a:r>
          </a:p>
          <a:p>
            <a:pPr eaLnBrk="1" hangingPunct="1">
              <a:spcBef>
                <a:spcPct val="0"/>
              </a:spcBef>
              <a:buClrTx/>
              <a:buSzTx/>
              <a:buFontTx/>
              <a:buNone/>
            </a:pPr>
            <a:r>
              <a:rPr kumimoji="1" lang="ru-RU" altLang="ru-RU" sz="1600">
                <a:solidFill>
                  <a:srgbClr val="0D0D11"/>
                </a:solidFill>
                <a:latin typeface="Times New Roman" pitchFamily="18" charset="0"/>
              </a:rPr>
              <a:t>Занести запись </a:t>
            </a:r>
            <a:r>
              <a:rPr kumimoji="1" lang="en-US" altLang="ru-RU" sz="1600" i="1">
                <a:solidFill>
                  <a:srgbClr val="0D0D11"/>
                </a:solidFill>
                <a:latin typeface="Times New Roman" pitchFamily="18" charset="0"/>
              </a:rPr>
              <a:t>begin</a:t>
            </a:r>
            <a:r>
              <a:rPr kumimoji="1" lang="ru-RU" altLang="ru-RU" sz="1600" i="1">
                <a:solidFill>
                  <a:srgbClr val="0D0D11"/>
                </a:solidFill>
                <a:latin typeface="Times New Roman" pitchFamily="18" charset="0"/>
              </a:rPr>
              <a:t>_</a:t>
            </a:r>
            <a:r>
              <a:rPr kumimoji="1" lang="en-US" altLang="ru-RU" sz="1600" i="1">
                <a:solidFill>
                  <a:srgbClr val="0D0D11"/>
                </a:solidFill>
                <a:latin typeface="Times New Roman" pitchFamily="18" charset="0"/>
              </a:rPr>
              <a:t>commit </a:t>
            </a:r>
            <a:r>
              <a:rPr kumimoji="1" lang="ru-RU" altLang="ru-RU" sz="1600">
                <a:solidFill>
                  <a:srgbClr val="0D0D11"/>
                </a:solidFill>
                <a:latin typeface="Times New Roman" pitchFamily="18" charset="0"/>
              </a:rPr>
              <a:t>в системный журнал и обеспечить ее перенос из буфера в ОП на ВЗУ. Отправить всем участникам команду </a:t>
            </a:r>
            <a:r>
              <a:rPr kumimoji="1" lang="en-US" altLang="ru-RU" sz="1600">
                <a:solidFill>
                  <a:srgbClr val="0D0D11"/>
                </a:solidFill>
                <a:latin typeface="Times New Roman" pitchFamily="18" charset="0"/>
              </a:rPr>
              <a:t>PREPARE</a:t>
            </a:r>
            <a:r>
              <a:rPr kumimoji="1" lang="ru-RU" altLang="ru-RU" sz="1600">
                <a:solidFill>
                  <a:srgbClr val="0D0D11"/>
                </a:solidFill>
                <a:latin typeface="Times New Roman" pitchFamily="18" charset="0"/>
              </a:rPr>
              <a:t>.</a:t>
            </a:r>
          </a:p>
          <a:p>
            <a:pPr eaLnBrk="1" hangingPunct="1">
              <a:spcBef>
                <a:spcPct val="0"/>
              </a:spcBef>
              <a:buClrTx/>
              <a:buSzTx/>
              <a:buFontTx/>
              <a:buNone/>
            </a:pPr>
            <a:r>
              <a:rPr kumimoji="1" lang="ru-RU" altLang="ru-RU" sz="1600">
                <a:solidFill>
                  <a:srgbClr val="0D0D11"/>
                </a:solidFill>
                <a:latin typeface="Times New Roman" pitchFamily="18" charset="0"/>
              </a:rPr>
              <a:t>Ожидать ответов всех участников в пределах установленного тайм-аута.</a:t>
            </a:r>
            <a:endParaRPr kumimoji="1" lang="en-US" altLang="ru-RU" sz="1600" b="1">
              <a:solidFill>
                <a:srgbClr val="0D0D11"/>
              </a:solidFill>
              <a:latin typeface="Times New Roman" pitchFamily="18" charset="0"/>
            </a:endParaRPr>
          </a:p>
          <a:p>
            <a:pPr eaLnBrk="1" hangingPunct="1">
              <a:spcBef>
                <a:spcPct val="0"/>
              </a:spcBef>
              <a:buClrTx/>
              <a:buSzTx/>
              <a:buFontTx/>
              <a:buNone/>
            </a:pPr>
            <a:r>
              <a:rPr kumimoji="1" lang="en-US" altLang="ru-RU" sz="1600" b="1">
                <a:solidFill>
                  <a:srgbClr val="0D0D11"/>
                </a:solidFill>
                <a:latin typeface="Times New Roman" pitchFamily="18" charset="0"/>
              </a:rPr>
              <a:t>II</a:t>
            </a:r>
            <a:r>
              <a:rPr kumimoji="1" lang="ru-RU" altLang="ru-RU" sz="1600" b="1">
                <a:solidFill>
                  <a:srgbClr val="0D0D11"/>
                </a:solidFill>
                <a:latin typeface="Times New Roman" pitchFamily="18" charset="0"/>
              </a:rPr>
              <a:t>. Фаза 2</a:t>
            </a:r>
            <a:r>
              <a:rPr kumimoji="1" lang="ru-RU" altLang="ru-RU" sz="1600">
                <a:solidFill>
                  <a:srgbClr val="0D0D11"/>
                </a:solidFill>
                <a:latin typeface="Times New Roman" pitchFamily="18" charset="0"/>
              </a:rPr>
              <a:t> (принятие решения).</a:t>
            </a:r>
          </a:p>
          <a:p>
            <a:pPr eaLnBrk="1" hangingPunct="1">
              <a:spcBef>
                <a:spcPct val="0"/>
              </a:spcBef>
              <a:buClrTx/>
              <a:buSzTx/>
              <a:buFontTx/>
              <a:buNone/>
            </a:pPr>
            <a:r>
              <a:rPr kumimoji="1" lang="ru-RU" altLang="ru-RU" sz="1600">
                <a:solidFill>
                  <a:srgbClr val="0D0D11"/>
                </a:solidFill>
                <a:latin typeface="Times New Roman" pitchFamily="18" charset="0"/>
              </a:rPr>
              <a:t>При поступлении сообщения </a:t>
            </a:r>
            <a:r>
              <a:rPr kumimoji="1" lang="en-US" altLang="ru-RU" sz="1600">
                <a:solidFill>
                  <a:srgbClr val="0D0D11"/>
                </a:solidFill>
                <a:latin typeface="Times New Roman" pitchFamily="18" charset="0"/>
              </a:rPr>
              <a:t>ABORT</a:t>
            </a:r>
            <a:r>
              <a:rPr kumimoji="1" lang="ru-RU" altLang="ru-RU" sz="1600">
                <a:solidFill>
                  <a:srgbClr val="0D0D11"/>
                </a:solidFill>
                <a:latin typeface="Times New Roman" pitchFamily="18" charset="0"/>
              </a:rPr>
              <a:t>: занести в системный журнал запись </a:t>
            </a:r>
            <a:r>
              <a:rPr kumimoji="1" lang="en-US" altLang="ru-RU" sz="1600" i="1">
                <a:solidFill>
                  <a:srgbClr val="0D0D11"/>
                </a:solidFill>
                <a:latin typeface="Times New Roman" pitchFamily="18" charset="0"/>
              </a:rPr>
              <a:t>abort</a:t>
            </a:r>
            <a:r>
              <a:rPr kumimoji="1" lang="ru-RU" altLang="ru-RU" sz="1600">
                <a:solidFill>
                  <a:srgbClr val="0D0D11"/>
                </a:solidFill>
                <a:latin typeface="Times New Roman" pitchFamily="18" charset="0"/>
              </a:rPr>
              <a:t> и обеспечить ее перенос из буфера в ОП на ВЗУ; отправить всем участникам сообщение </a:t>
            </a:r>
            <a:r>
              <a:rPr kumimoji="1" lang="en-US" altLang="ru-RU" sz="1600">
                <a:solidFill>
                  <a:srgbClr val="0D0D11"/>
                </a:solidFill>
                <a:latin typeface="Times New Roman" pitchFamily="18" charset="0"/>
              </a:rPr>
              <a:t>GLOBAL</a:t>
            </a:r>
            <a:r>
              <a:rPr kumimoji="1" lang="ru-RU" altLang="ru-RU" sz="1600">
                <a:solidFill>
                  <a:srgbClr val="0D0D11"/>
                </a:solidFill>
                <a:latin typeface="Times New Roman" pitchFamily="18" charset="0"/>
              </a:rPr>
              <a:t>_</a:t>
            </a:r>
            <a:r>
              <a:rPr kumimoji="1" lang="en-US" altLang="ru-RU" sz="1600">
                <a:solidFill>
                  <a:srgbClr val="0D0D11"/>
                </a:solidFill>
                <a:latin typeface="Times New Roman" pitchFamily="18" charset="0"/>
              </a:rPr>
              <a:t>ABORT</a:t>
            </a:r>
            <a:r>
              <a:rPr kumimoji="1" lang="ru-RU" altLang="ru-RU" sz="1600">
                <a:solidFill>
                  <a:srgbClr val="0D0D11"/>
                </a:solidFill>
                <a:latin typeface="Times New Roman" pitchFamily="18" charset="0"/>
              </a:rPr>
              <a:t> и ждать ответов участников (тайм-аут).</a:t>
            </a:r>
          </a:p>
          <a:p>
            <a:pPr eaLnBrk="1" hangingPunct="1">
              <a:spcBef>
                <a:spcPct val="0"/>
              </a:spcBef>
              <a:buClrTx/>
              <a:buSzTx/>
              <a:buFontTx/>
              <a:buNone/>
            </a:pPr>
            <a:r>
              <a:rPr kumimoji="1" lang="ru-RU" altLang="ru-RU" sz="1600">
                <a:solidFill>
                  <a:srgbClr val="0D0D11"/>
                </a:solidFill>
                <a:latin typeface="Times New Roman" pitchFamily="18" charset="0"/>
              </a:rPr>
              <a:t>Если участник не отвечает в течение установленного тайм-аута, координатор считает, что данный участник откатит свою часть транзакции и запускает протокол ликвидации.</a:t>
            </a:r>
          </a:p>
          <a:p>
            <a:pPr eaLnBrk="1" hangingPunct="1">
              <a:spcBef>
                <a:spcPct val="0"/>
              </a:spcBef>
              <a:buClrTx/>
              <a:buSzTx/>
              <a:buFontTx/>
              <a:buNone/>
            </a:pPr>
            <a:r>
              <a:rPr kumimoji="1" lang="ru-RU" altLang="ru-RU" sz="1600">
                <a:solidFill>
                  <a:srgbClr val="0D0D11"/>
                </a:solidFill>
                <a:latin typeface="Times New Roman" pitchFamily="18" charset="0"/>
              </a:rPr>
              <a:t>Если все участники прислали </a:t>
            </a:r>
            <a:r>
              <a:rPr kumimoji="1" lang="en-US" altLang="ru-RU" sz="1600">
                <a:solidFill>
                  <a:srgbClr val="0D0D11"/>
                </a:solidFill>
                <a:latin typeface="Times New Roman" pitchFamily="18" charset="0"/>
              </a:rPr>
              <a:t>COMMIT</a:t>
            </a:r>
            <a:r>
              <a:rPr kumimoji="1" lang="ru-RU" altLang="ru-RU" sz="1600">
                <a:solidFill>
                  <a:srgbClr val="0D0D11"/>
                </a:solidFill>
                <a:latin typeface="Times New Roman" pitchFamily="18" charset="0"/>
              </a:rPr>
              <a:t>, поместить в системный журнал запись </a:t>
            </a:r>
            <a:r>
              <a:rPr kumimoji="1" lang="en-US" altLang="ru-RU" sz="1600" i="1">
                <a:solidFill>
                  <a:srgbClr val="0D0D11"/>
                </a:solidFill>
                <a:latin typeface="Times New Roman" pitchFamily="18" charset="0"/>
              </a:rPr>
              <a:t>commit</a:t>
            </a:r>
            <a:r>
              <a:rPr kumimoji="1" lang="ru-RU" altLang="ru-RU" sz="1600">
                <a:solidFill>
                  <a:srgbClr val="0D0D11"/>
                </a:solidFill>
                <a:latin typeface="Times New Roman" pitchFamily="18" charset="0"/>
              </a:rPr>
              <a:t> и обеспечить ее перенос из буфера в ОП на ВЗУ. Отправить всем участникам сообщение </a:t>
            </a:r>
            <a:r>
              <a:rPr kumimoji="1" lang="en-US" altLang="ru-RU" sz="1600">
                <a:solidFill>
                  <a:srgbClr val="0D0D11"/>
                </a:solidFill>
                <a:latin typeface="Times New Roman" pitchFamily="18" charset="0"/>
              </a:rPr>
              <a:t>GLOBAL</a:t>
            </a:r>
            <a:r>
              <a:rPr kumimoji="1" lang="ru-RU" altLang="ru-RU" sz="1600">
                <a:solidFill>
                  <a:srgbClr val="0D0D11"/>
                </a:solidFill>
                <a:latin typeface="Times New Roman" pitchFamily="18" charset="0"/>
              </a:rPr>
              <a:t>_</a:t>
            </a:r>
            <a:r>
              <a:rPr kumimoji="1" lang="en-US" altLang="ru-RU" sz="1600">
                <a:solidFill>
                  <a:srgbClr val="0D0D11"/>
                </a:solidFill>
                <a:latin typeface="Times New Roman" pitchFamily="18" charset="0"/>
              </a:rPr>
              <a:t>COMMIT</a:t>
            </a:r>
            <a:r>
              <a:rPr kumimoji="1" lang="ru-RU" altLang="ru-RU" sz="1600">
                <a:solidFill>
                  <a:srgbClr val="0D0D11"/>
                </a:solidFill>
                <a:latin typeface="Times New Roman" pitchFamily="18" charset="0"/>
              </a:rPr>
              <a:t> и ждать ответов всех участников.</a:t>
            </a:r>
          </a:p>
          <a:p>
            <a:pPr eaLnBrk="1" hangingPunct="1">
              <a:spcBef>
                <a:spcPct val="0"/>
              </a:spcBef>
              <a:buClrTx/>
              <a:buSzTx/>
              <a:buFontTx/>
              <a:buNone/>
            </a:pPr>
            <a:r>
              <a:rPr kumimoji="1" lang="ru-RU" altLang="ru-RU" sz="1600">
                <a:solidFill>
                  <a:srgbClr val="0D0D11"/>
                </a:solidFill>
                <a:latin typeface="Times New Roman" pitchFamily="18" charset="0"/>
              </a:rPr>
              <a:t>После поступления подтверждений о фиксации от всех участников: поместить в системный журнал запись </a:t>
            </a:r>
            <a:r>
              <a:rPr kumimoji="1" lang="en-US" altLang="ru-RU" sz="1600" i="1">
                <a:solidFill>
                  <a:srgbClr val="0D0D11"/>
                </a:solidFill>
                <a:latin typeface="Times New Roman" pitchFamily="18" charset="0"/>
              </a:rPr>
              <a:t>end</a:t>
            </a:r>
            <a:r>
              <a:rPr kumimoji="1" lang="ru-RU" altLang="ru-RU" sz="1600" i="1">
                <a:solidFill>
                  <a:srgbClr val="0D0D11"/>
                </a:solidFill>
                <a:latin typeface="Times New Roman" pitchFamily="18" charset="0"/>
              </a:rPr>
              <a:t>_</a:t>
            </a:r>
            <a:r>
              <a:rPr kumimoji="1" lang="en-US" altLang="ru-RU" sz="1600" i="1">
                <a:solidFill>
                  <a:srgbClr val="0D0D11"/>
                </a:solidFill>
                <a:latin typeface="Times New Roman" pitchFamily="18" charset="0"/>
              </a:rPr>
              <a:t>transaction </a:t>
            </a:r>
            <a:r>
              <a:rPr kumimoji="1" lang="ru-RU" altLang="ru-RU" sz="1600">
                <a:solidFill>
                  <a:srgbClr val="0D0D11"/>
                </a:solidFill>
                <a:latin typeface="Times New Roman" pitchFamily="18" charset="0"/>
              </a:rPr>
              <a:t>и обеспечить ее перенос из буфера в ОП на ВЗУ.</a:t>
            </a:r>
          </a:p>
          <a:p>
            <a:pPr eaLnBrk="1" hangingPunct="1">
              <a:spcBef>
                <a:spcPct val="0"/>
              </a:spcBef>
              <a:buClrTx/>
              <a:buSzTx/>
              <a:buFontTx/>
              <a:buNone/>
            </a:pPr>
            <a:r>
              <a:rPr kumimoji="1" lang="ru-RU" altLang="ru-RU" sz="1600">
                <a:solidFill>
                  <a:srgbClr val="0D0D11"/>
                </a:solidFill>
                <a:latin typeface="Times New Roman" pitchFamily="18" charset="0"/>
              </a:rPr>
              <a:t>Если некоторые узлы не прислали подтверждения фиксации, координатор заново направляет им сообщения о принятом решении и поступает по этой схеме до получения всех требуемых подтверждений.</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33375"/>
            <a:ext cx="7772400" cy="788988"/>
          </a:xfrm>
        </p:spPr>
        <p:txBody>
          <a:bodyPr/>
          <a:lstStyle/>
          <a:p>
            <a:pPr eaLnBrk="1" hangingPunct="1"/>
            <a:r>
              <a:rPr lang="ru-RU" altLang="ru-RU" sz="3000" smtClean="0">
                <a:latin typeface="Times New Roman" pitchFamily="18" charset="0"/>
              </a:rPr>
              <a:t>Действия участника транзакции</a:t>
            </a:r>
          </a:p>
        </p:txBody>
      </p:sp>
      <p:sp>
        <p:nvSpPr>
          <p:cNvPr id="8195" name="Номер слайда 5"/>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7B996BF6-4250-45FB-BBBD-079852C358E3}" type="slidenum">
              <a:rPr lang="ru-RU" altLang="en-US" sz="1200" smtClean="0">
                <a:latin typeface="Arial Black" pitchFamily="34" charset="0"/>
              </a:rPr>
              <a:pPr eaLnBrk="1" hangingPunct="1">
                <a:spcBef>
                  <a:spcPct val="0"/>
                </a:spcBef>
                <a:buClrTx/>
                <a:buSzTx/>
                <a:buFontTx/>
                <a:buNone/>
              </a:pPr>
              <a:t>5</a:t>
            </a:fld>
            <a:endParaRPr lang="ru-RU" altLang="en-US" sz="1200" smtClean="0">
              <a:latin typeface="Arial Black" pitchFamily="34" charset="0"/>
            </a:endParaRPr>
          </a:p>
        </p:txBody>
      </p:sp>
      <p:sp>
        <p:nvSpPr>
          <p:cNvPr id="8196" name="Text Box 3"/>
          <p:cNvSpPr txBox="1">
            <a:spLocks noChangeArrowheads="1"/>
          </p:cNvSpPr>
          <p:nvPr/>
        </p:nvSpPr>
        <p:spPr bwMode="auto">
          <a:xfrm>
            <a:off x="395288" y="1196975"/>
            <a:ext cx="8137525" cy="503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kumimoji="1" lang="ru-RU" altLang="ru-RU" sz="1800">
                <a:solidFill>
                  <a:srgbClr val="0D0D11"/>
                </a:solidFill>
                <a:latin typeface="Times New Roman" pitchFamily="18" charset="0"/>
              </a:rPr>
              <a:t>Участник выполняет протокол 2ФФ по следующему алгоритму:</a:t>
            </a:r>
            <a:endParaRPr kumimoji="1" lang="en-US" altLang="ru-RU" sz="1800" b="1">
              <a:solidFill>
                <a:srgbClr val="0D0D11"/>
              </a:solidFill>
              <a:latin typeface="Times New Roman" pitchFamily="18" charset="0"/>
            </a:endParaRPr>
          </a:p>
          <a:p>
            <a:pPr eaLnBrk="1" hangingPunct="1">
              <a:spcBef>
                <a:spcPct val="0"/>
              </a:spcBef>
              <a:buClrTx/>
              <a:buSzTx/>
              <a:buFontTx/>
              <a:buAutoNum type="arabicPeriod"/>
            </a:pPr>
            <a:r>
              <a:rPr kumimoji="1" lang="ru-RU" altLang="ru-RU" sz="1800">
                <a:solidFill>
                  <a:srgbClr val="0D0D11"/>
                </a:solidFill>
                <a:latin typeface="Times New Roman" pitchFamily="18" charset="0"/>
              </a:rPr>
              <a:t>При получении команды </a:t>
            </a:r>
            <a:r>
              <a:rPr kumimoji="1" lang="en-US" altLang="ru-RU" sz="1800">
                <a:solidFill>
                  <a:srgbClr val="0D0D11"/>
                </a:solidFill>
                <a:latin typeface="Times New Roman" pitchFamily="18" charset="0"/>
              </a:rPr>
              <a:t>PREPARE</a:t>
            </a:r>
            <a:r>
              <a:rPr kumimoji="1" lang="ru-RU" altLang="ru-RU" sz="1800">
                <a:solidFill>
                  <a:srgbClr val="0D0D11"/>
                </a:solidFill>
                <a:latin typeface="Times New Roman" pitchFamily="18" charset="0"/>
              </a:rPr>
              <a:t>, если он готов зафиксировать свою часть транзакции, он помещает запись </a:t>
            </a:r>
            <a:r>
              <a:rPr kumimoji="1" lang="en-US" altLang="ru-RU" sz="1800" i="1">
                <a:solidFill>
                  <a:srgbClr val="0D0D11"/>
                </a:solidFill>
                <a:latin typeface="Times New Roman" pitchFamily="18" charset="0"/>
              </a:rPr>
              <a:t>ready</a:t>
            </a:r>
            <a:r>
              <a:rPr kumimoji="1" lang="ru-RU" altLang="ru-RU" sz="1800" i="1">
                <a:solidFill>
                  <a:srgbClr val="0D0D11"/>
                </a:solidFill>
                <a:latin typeface="Times New Roman" pitchFamily="18" charset="0"/>
              </a:rPr>
              <a:t>_</a:t>
            </a:r>
            <a:r>
              <a:rPr kumimoji="1" lang="en-US" altLang="ru-RU" sz="1800" i="1">
                <a:solidFill>
                  <a:srgbClr val="0D0D11"/>
                </a:solidFill>
                <a:latin typeface="Times New Roman" pitchFamily="18" charset="0"/>
              </a:rPr>
              <a:t>commit</a:t>
            </a:r>
            <a:r>
              <a:rPr kumimoji="1" lang="ru-RU" altLang="ru-RU" sz="1800">
                <a:solidFill>
                  <a:srgbClr val="0D0D11"/>
                </a:solidFill>
                <a:latin typeface="Times New Roman" pitchFamily="18" charset="0"/>
              </a:rPr>
              <a:t> в файл журнала транзакций и отправляет координатору сообщение </a:t>
            </a:r>
            <a:r>
              <a:rPr kumimoji="1" lang="en-US" altLang="ru-RU" sz="1800">
                <a:solidFill>
                  <a:srgbClr val="0D0D11"/>
                </a:solidFill>
                <a:latin typeface="Times New Roman" pitchFamily="18" charset="0"/>
              </a:rPr>
              <a:t>READY</a:t>
            </a:r>
            <a:r>
              <a:rPr kumimoji="1" lang="ru-RU" altLang="ru-RU" sz="1800">
                <a:solidFill>
                  <a:srgbClr val="0D0D11"/>
                </a:solidFill>
                <a:latin typeface="Times New Roman" pitchFamily="18" charset="0"/>
              </a:rPr>
              <a:t>_</a:t>
            </a:r>
            <a:r>
              <a:rPr kumimoji="1" lang="en-US" altLang="ru-RU" sz="1800">
                <a:solidFill>
                  <a:srgbClr val="0D0D11"/>
                </a:solidFill>
                <a:latin typeface="Times New Roman" pitchFamily="18" charset="0"/>
              </a:rPr>
              <a:t>COMMIT</a:t>
            </a:r>
            <a:r>
              <a:rPr kumimoji="1" lang="ru-RU" altLang="ru-RU" sz="1800">
                <a:solidFill>
                  <a:srgbClr val="0D0D11"/>
                </a:solidFill>
                <a:latin typeface="Times New Roman" pitchFamily="18" charset="0"/>
              </a:rPr>
              <a:t>. Если он не может зафиксировать свою часть транзакции, он помещает запись </a:t>
            </a:r>
            <a:r>
              <a:rPr kumimoji="1" lang="en-US" altLang="ru-RU" sz="1800" i="1">
                <a:solidFill>
                  <a:srgbClr val="0D0D11"/>
                </a:solidFill>
                <a:latin typeface="Times New Roman" pitchFamily="18" charset="0"/>
              </a:rPr>
              <a:t>abort</a:t>
            </a:r>
            <a:r>
              <a:rPr kumimoji="1" lang="ru-RU" altLang="ru-RU" sz="1800">
                <a:solidFill>
                  <a:srgbClr val="0D0D11"/>
                </a:solidFill>
                <a:latin typeface="Times New Roman" pitchFamily="18" charset="0"/>
              </a:rPr>
              <a:t> в файл журнала транзакций, отправляет координатору сообщение ABORT и откатывает свою часть транзакции (не дожидаясь общего сигнала </a:t>
            </a:r>
            <a:r>
              <a:rPr kumimoji="1" lang="en-US" altLang="ru-RU" sz="1800">
                <a:solidFill>
                  <a:srgbClr val="0D0D11"/>
                </a:solidFill>
                <a:latin typeface="Times New Roman" pitchFamily="18" charset="0"/>
              </a:rPr>
              <a:t>GLOBAL</a:t>
            </a:r>
            <a:r>
              <a:rPr kumimoji="1" lang="ru-RU" altLang="ru-RU" sz="1800">
                <a:solidFill>
                  <a:srgbClr val="0D0D11"/>
                </a:solidFill>
                <a:latin typeface="Times New Roman" pitchFamily="18" charset="0"/>
              </a:rPr>
              <a:t>_</a:t>
            </a:r>
            <a:r>
              <a:rPr kumimoji="1" lang="en-US" altLang="ru-RU" sz="1800">
                <a:solidFill>
                  <a:srgbClr val="0D0D11"/>
                </a:solidFill>
                <a:latin typeface="Times New Roman" pitchFamily="18" charset="0"/>
              </a:rPr>
              <a:t>ABORT</a:t>
            </a:r>
            <a:r>
              <a:rPr kumimoji="1" lang="ru-RU" altLang="ru-RU" sz="1800">
                <a:solidFill>
                  <a:srgbClr val="0D0D11"/>
                </a:solidFill>
                <a:latin typeface="Times New Roman" pitchFamily="18" charset="0"/>
              </a:rPr>
              <a:t>).</a:t>
            </a:r>
          </a:p>
          <a:p>
            <a:pPr eaLnBrk="1" hangingPunct="1">
              <a:spcBef>
                <a:spcPct val="0"/>
              </a:spcBef>
              <a:buClrTx/>
              <a:buSzTx/>
              <a:buFontTx/>
              <a:buAutoNum type="arabicPeriod"/>
            </a:pPr>
            <a:r>
              <a:rPr kumimoji="1" lang="ru-RU" altLang="ru-RU" sz="1800">
                <a:solidFill>
                  <a:srgbClr val="0D0D11"/>
                </a:solidFill>
                <a:latin typeface="Times New Roman" pitchFamily="18" charset="0"/>
              </a:rPr>
              <a:t>Если участник отправил координатору сообщение </a:t>
            </a:r>
            <a:r>
              <a:rPr kumimoji="1" lang="en-US" altLang="ru-RU" sz="1800">
                <a:solidFill>
                  <a:srgbClr val="0D0D11"/>
                </a:solidFill>
                <a:latin typeface="Times New Roman" pitchFamily="18" charset="0"/>
              </a:rPr>
              <a:t>READY</a:t>
            </a:r>
            <a:r>
              <a:rPr kumimoji="1" lang="ru-RU" altLang="ru-RU" sz="1800">
                <a:solidFill>
                  <a:srgbClr val="0D0D11"/>
                </a:solidFill>
                <a:latin typeface="Times New Roman" pitchFamily="18" charset="0"/>
              </a:rPr>
              <a:t>_</a:t>
            </a:r>
            <a:r>
              <a:rPr kumimoji="1" lang="en-US" altLang="ru-RU" sz="1800">
                <a:solidFill>
                  <a:srgbClr val="0D0D11"/>
                </a:solidFill>
                <a:latin typeface="Times New Roman" pitchFamily="18" charset="0"/>
              </a:rPr>
              <a:t>COMMIT</a:t>
            </a:r>
            <a:r>
              <a:rPr kumimoji="1" lang="ru-RU" altLang="ru-RU" sz="1800">
                <a:solidFill>
                  <a:srgbClr val="0D0D11"/>
                </a:solidFill>
                <a:latin typeface="Times New Roman" pitchFamily="18" charset="0"/>
              </a:rPr>
              <a:t>, то он ожидает ответа координатора в пределах установленного тайм-аута.</a:t>
            </a:r>
          </a:p>
          <a:p>
            <a:pPr eaLnBrk="1" hangingPunct="1">
              <a:spcBef>
                <a:spcPct val="0"/>
              </a:spcBef>
              <a:buClrTx/>
              <a:buSzTx/>
              <a:buFontTx/>
              <a:buAutoNum type="arabicPeriod"/>
            </a:pPr>
            <a:r>
              <a:rPr kumimoji="1" lang="ru-RU" altLang="ru-RU" sz="1800">
                <a:solidFill>
                  <a:srgbClr val="0D0D11"/>
                </a:solidFill>
                <a:latin typeface="Times New Roman" pitchFamily="18" charset="0"/>
              </a:rPr>
              <a:t>При получении </a:t>
            </a:r>
            <a:r>
              <a:rPr kumimoji="1" lang="en-US" altLang="ru-RU" sz="1800">
                <a:solidFill>
                  <a:srgbClr val="0D0D11"/>
                </a:solidFill>
                <a:latin typeface="Times New Roman" pitchFamily="18" charset="0"/>
              </a:rPr>
              <a:t>GLOBAL</a:t>
            </a:r>
            <a:r>
              <a:rPr kumimoji="1" lang="ru-RU" altLang="ru-RU" sz="1800">
                <a:solidFill>
                  <a:srgbClr val="0D0D11"/>
                </a:solidFill>
                <a:latin typeface="Times New Roman" pitchFamily="18" charset="0"/>
              </a:rPr>
              <a:t>_</a:t>
            </a:r>
            <a:r>
              <a:rPr kumimoji="1" lang="en-US" altLang="ru-RU" sz="1800">
                <a:solidFill>
                  <a:srgbClr val="0D0D11"/>
                </a:solidFill>
                <a:latin typeface="Times New Roman" pitchFamily="18" charset="0"/>
              </a:rPr>
              <a:t>ABORT</a:t>
            </a:r>
            <a:r>
              <a:rPr kumimoji="1" lang="ru-RU" altLang="ru-RU" sz="1800">
                <a:solidFill>
                  <a:srgbClr val="0D0D11"/>
                </a:solidFill>
                <a:latin typeface="Times New Roman" pitchFamily="18" charset="0"/>
              </a:rPr>
              <a:t> участник помещает запись </a:t>
            </a:r>
            <a:r>
              <a:rPr kumimoji="1" lang="en-US" altLang="ru-RU" sz="1800" i="1">
                <a:solidFill>
                  <a:srgbClr val="0D0D11"/>
                </a:solidFill>
                <a:latin typeface="Times New Roman" pitchFamily="18" charset="0"/>
              </a:rPr>
              <a:t>abort</a:t>
            </a:r>
            <a:r>
              <a:rPr kumimoji="1" lang="ru-RU" altLang="ru-RU" sz="1800">
                <a:solidFill>
                  <a:srgbClr val="0D0D11"/>
                </a:solidFill>
                <a:latin typeface="Times New Roman" pitchFamily="18" charset="0"/>
              </a:rPr>
              <a:t> в файл журнала транзакций, откатывает свою часть транзакции и отправляет координатору подтверждение отката.</a:t>
            </a:r>
          </a:p>
          <a:p>
            <a:pPr eaLnBrk="1" hangingPunct="1">
              <a:spcBef>
                <a:spcPct val="0"/>
              </a:spcBef>
              <a:buClrTx/>
              <a:buSzTx/>
              <a:buFontTx/>
              <a:buAutoNum type="arabicPeriod"/>
            </a:pPr>
            <a:r>
              <a:rPr kumimoji="1" lang="ru-RU" altLang="ru-RU" sz="1800">
                <a:solidFill>
                  <a:srgbClr val="0D0D11"/>
                </a:solidFill>
                <a:latin typeface="Times New Roman" pitchFamily="18" charset="0"/>
              </a:rPr>
              <a:t>При получении </a:t>
            </a:r>
            <a:r>
              <a:rPr kumimoji="1" lang="en-US" altLang="ru-RU" sz="1800">
                <a:solidFill>
                  <a:srgbClr val="0D0D11"/>
                </a:solidFill>
                <a:latin typeface="Times New Roman" pitchFamily="18" charset="0"/>
              </a:rPr>
              <a:t>GLOBAL</a:t>
            </a:r>
            <a:r>
              <a:rPr kumimoji="1" lang="ru-RU" altLang="ru-RU" sz="1800">
                <a:solidFill>
                  <a:srgbClr val="0D0D11"/>
                </a:solidFill>
                <a:latin typeface="Times New Roman" pitchFamily="18" charset="0"/>
              </a:rPr>
              <a:t>_</a:t>
            </a:r>
            <a:r>
              <a:rPr kumimoji="1" lang="en-US" altLang="ru-RU" sz="1800">
                <a:solidFill>
                  <a:srgbClr val="0D0D11"/>
                </a:solidFill>
                <a:latin typeface="Times New Roman" pitchFamily="18" charset="0"/>
              </a:rPr>
              <a:t>COMMIT</a:t>
            </a:r>
            <a:r>
              <a:rPr kumimoji="1" lang="ru-RU" altLang="ru-RU" sz="1800">
                <a:solidFill>
                  <a:srgbClr val="0D0D11"/>
                </a:solidFill>
                <a:latin typeface="Times New Roman" pitchFamily="18" charset="0"/>
              </a:rPr>
              <a:t> участник помещает запись </a:t>
            </a:r>
            <a:r>
              <a:rPr kumimoji="1" lang="en-US" altLang="ru-RU" sz="1800" i="1">
                <a:solidFill>
                  <a:srgbClr val="0D0D11"/>
                </a:solidFill>
                <a:latin typeface="Times New Roman" pitchFamily="18" charset="0"/>
              </a:rPr>
              <a:t>commit</a:t>
            </a:r>
            <a:r>
              <a:rPr kumimoji="1" lang="ru-RU" altLang="ru-RU" sz="1800">
                <a:solidFill>
                  <a:srgbClr val="0D0D11"/>
                </a:solidFill>
                <a:latin typeface="Times New Roman" pitchFamily="18" charset="0"/>
              </a:rPr>
              <a:t> в файл журнала транзакций, фиксирует свою часть транзакции и отправляет координатору подтверждение фиксации.</a:t>
            </a:r>
          </a:p>
          <a:p>
            <a:pPr eaLnBrk="1" hangingPunct="1">
              <a:spcBef>
                <a:spcPct val="0"/>
              </a:spcBef>
              <a:buClrTx/>
              <a:buSzTx/>
              <a:buFontTx/>
              <a:buAutoNum type="arabicPeriod"/>
            </a:pPr>
            <a:r>
              <a:rPr kumimoji="1" lang="ru-RU" altLang="ru-RU" sz="1800">
                <a:solidFill>
                  <a:srgbClr val="0D0D11"/>
                </a:solidFill>
                <a:latin typeface="Times New Roman" pitchFamily="18" charset="0"/>
              </a:rPr>
              <a:t>Если в течение установленного тайм-аута участник не получает сообщения от координатора, он откатывает свою часть транзакции.</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260350"/>
            <a:ext cx="7772400" cy="788988"/>
          </a:xfrm>
        </p:spPr>
        <p:txBody>
          <a:bodyPr/>
          <a:lstStyle/>
          <a:p>
            <a:pPr eaLnBrk="1" hangingPunct="1"/>
            <a:r>
              <a:rPr lang="ru-RU" altLang="ru-RU" sz="3000" smtClean="0">
                <a:latin typeface="Times New Roman" pitchFamily="18" charset="0"/>
              </a:rPr>
              <a:t>Протоколы ликвидации</a:t>
            </a:r>
          </a:p>
        </p:txBody>
      </p:sp>
      <p:sp>
        <p:nvSpPr>
          <p:cNvPr id="9219" name="Номер слайда 5"/>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67AF68B7-E13F-4314-8EF5-19A49F461895}" type="slidenum">
              <a:rPr lang="ru-RU" altLang="en-US" sz="1200" smtClean="0">
                <a:latin typeface="Arial Black" pitchFamily="34" charset="0"/>
              </a:rPr>
              <a:pPr eaLnBrk="1" hangingPunct="1">
                <a:spcBef>
                  <a:spcPct val="0"/>
                </a:spcBef>
                <a:buClrTx/>
                <a:buSzTx/>
                <a:buFontTx/>
                <a:buNone/>
              </a:pPr>
              <a:t>6</a:t>
            </a:fld>
            <a:endParaRPr lang="ru-RU" altLang="en-US" sz="1200" smtClean="0">
              <a:latin typeface="Arial Black" pitchFamily="34" charset="0"/>
            </a:endParaRPr>
          </a:p>
        </p:txBody>
      </p:sp>
      <p:sp>
        <p:nvSpPr>
          <p:cNvPr id="9220" name="Text Box 3"/>
          <p:cNvSpPr txBox="1">
            <a:spLocks noChangeArrowheads="1"/>
          </p:cNvSpPr>
          <p:nvPr/>
        </p:nvSpPr>
        <p:spPr bwMode="auto">
          <a:xfrm>
            <a:off x="395288" y="1125538"/>
            <a:ext cx="8137525" cy="511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kumimoji="1" lang="ru-RU" altLang="ru-RU" sz="1800" b="1">
                <a:solidFill>
                  <a:srgbClr val="0D0D11"/>
                </a:solidFill>
                <a:latin typeface="Times New Roman" pitchFamily="18" charset="0"/>
              </a:rPr>
              <a:t>Протокол ликвидации для координатора:</a:t>
            </a:r>
          </a:p>
          <a:p>
            <a:pPr eaLnBrk="1" hangingPunct="1">
              <a:spcBef>
                <a:spcPct val="0"/>
              </a:spcBef>
              <a:buClrTx/>
              <a:buSzTx/>
              <a:buFontTx/>
              <a:buAutoNum type="arabicPeriod"/>
            </a:pPr>
            <a:r>
              <a:rPr kumimoji="1" lang="ru-RU" altLang="ru-RU" sz="1800">
                <a:solidFill>
                  <a:srgbClr val="0D0D11"/>
                </a:solidFill>
                <a:latin typeface="Times New Roman" pitchFamily="18" charset="0"/>
              </a:rPr>
              <a:t>Тайм-аут в состоянии </a:t>
            </a:r>
            <a:r>
              <a:rPr kumimoji="1" lang="en-US" altLang="ru-RU" sz="1800">
                <a:solidFill>
                  <a:srgbClr val="0D0D11"/>
                </a:solidFill>
                <a:latin typeface="Times New Roman" pitchFamily="18" charset="0"/>
              </a:rPr>
              <a:t>WAITING</a:t>
            </a:r>
            <a:r>
              <a:rPr kumimoji="1" lang="ru-RU" altLang="ru-RU" sz="1800">
                <a:solidFill>
                  <a:srgbClr val="0D0D11"/>
                </a:solidFill>
                <a:latin typeface="Times New Roman" pitchFamily="18" charset="0"/>
              </a:rPr>
              <a:t>: координатор не может зафиксировать транзакцию, потому что не получены все подтверждения от участников о фиксации. Ликвидация заключается в откате транзакции.</a:t>
            </a:r>
          </a:p>
          <a:p>
            <a:pPr eaLnBrk="1" hangingPunct="1">
              <a:spcBef>
                <a:spcPct val="0"/>
              </a:spcBef>
              <a:buClrTx/>
              <a:buSzTx/>
              <a:buFontTx/>
              <a:buAutoNum type="arabicPeriod"/>
            </a:pPr>
            <a:r>
              <a:rPr kumimoji="1" lang="ru-RU" altLang="ru-RU" sz="1800">
                <a:solidFill>
                  <a:srgbClr val="0D0D11"/>
                </a:solidFill>
                <a:latin typeface="Times New Roman" pitchFamily="18" charset="0"/>
              </a:rPr>
              <a:t>Тайм-аут в состоянии </a:t>
            </a:r>
            <a:r>
              <a:rPr kumimoji="1" lang="en-US" altLang="ru-RU" sz="1800">
                <a:solidFill>
                  <a:srgbClr val="0D0D11"/>
                </a:solidFill>
                <a:latin typeface="Times New Roman" pitchFamily="18" charset="0"/>
              </a:rPr>
              <a:t>DECIDED</a:t>
            </a:r>
            <a:r>
              <a:rPr kumimoji="1" lang="ru-RU" altLang="ru-RU" sz="1800">
                <a:solidFill>
                  <a:srgbClr val="0D0D11"/>
                </a:solidFill>
                <a:latin typeface="Times New Roman" pitchFamily="18" charset="0"/>
              </a:rPr>
              <a:t>: координатор повторно рассылает сведения и принятом глобальном решении и ждет ответов от участников.</a:t>
            </a:r>
          </a:p>
          <a:p>
            <a:pPr eaLnBrk="1" hangingPunct="1">
              <a:spcAft>
                <a:spcPct val="10000"/>
              </a:spcAft>
              <a:buClrTx/>
              <a:buSzTx/>
              <a:buFontTx/>
              <a:buNone/>
            </a:pPr>
            <a:r>
              <a:rPr kumimoji="1" lang="ru-RU" altLang="ru-RU" sz="1800">
                <a:solidFill>
                  <a:srgbClr val="0D0D11"/>
                </a:solidFill>
                <a:latin typeface="Times New Roman" pitchFamily="18" charset="0"/>
              </a:rPr>
              <a:t>Простейший протокол ликвидации для участника заключается в блокировании процесса до тех пор, пока сеанс связи с координатором не будет восстановлен. Но в целях повышения производительности (и автономности) узлов могут быть предприняты и другие действия:</a:t>
            </a:r>
          </a:p>
          <a:p>
            <a:pPr eaLnBrk="1" hangingPunct="1">
              <a:spcBef>
                <a:spcPct val="0"/>
              </a:spcBef>
              <a:buClrTx/>
              <a:buSzTx/>
              <a:buFontTx/>
              <a:buAutoNum type="arabicPeriod"/>
            </a:pPr>
            <a:r>
              <a:rPr kumimoji="1" lang="ru-RU" altLang="ru-RU" sz="1800">
                <a:solidFill>
                  <a:srgbClr val="0D0D11"/>
                </a:solidFill>
                <a:latin typeface="Times New Roman" pitchFamily="18" charset="0"/>
              </a:rPr>
              <a:t>Тайм-аут в состоянии </a:t>
            </a:r>
            <a:r>
              <a:rPr kumimoji="1" lang="en-US" altLang="ru-RU" sz="1800">
                <a:solidFill>
                  <a:srgbClr val="0D0D11"/>
                </a:solidFill>
                <a:latin typeface="Times New Roman" pitchFamily="18" charset="0"/>
              </a:rPr>
              <a:t>INITIAL</a:t>
            </a:r>
            <a:r>
              <a:rPr kumimoji="1" lang="ru-RU" altLang="ru-RU" sz="1800">
                <a:solidFill>
                  <a:srgbClr val="0D0D11"/>
                </a:solidFill>
                <a:latin typeface="Times New Roman" pitchFamily="18" charset="0"/>
              </a:rPr>
              <a:t>: участник не может сообщить о своем решении координатору и не может зафиксировать транзакцию. Но может откатить свою часть транзакции. Если он позднее получит команду </a:t>
            </a:r>
            <a:r>
              <a:rPr kumimoji="1" lang="en-US" altLang="ru-RU" sz="1800">
                <a:solidFill>
                  <a:srgbClr val="0D0D11"/>
                </a:solidFill>
                <a:latin typeface="Times New Roman" pitchFamily="18" charset="0"/>
              </a:rPr>
              <a:t>PREPARE</a:t>
            </a:r>
            <a:r>
              <a:rPr kumimoji="1" lang="ru-RU" altLang="ru-RU" sz="1800">
                <a:solidFill>
                  <a:srgbClr val="0D0D11"/>
                </a:solidFill>
                <a:latin typeface="Times New Roman" pitchFamily="18" charset="0"/>
              </a:rPr>
              <a:t>, он может проигнорировать ее или отправить координатору сообщение </a:t>
            </a:r>
            <a:r>
              <a:rPr kumimoji="1" lang="en-US" altLang="ru-RU" sz="1800">
                <a:solidFill>
                  <a:srgbClr val="0D0D11"/>
                </a:solidFill>
                <a:latin typeface="Times New Roman" pitchFamily="18" charset="0"/>
              </a:rPr>
              <a:t>ABORT</a:t>
            </a:r>
            <a:r>
              <a:rPr kumimoji="1" lang="ru-RU" altLang="ru-RU" sz="1800">
                <a:solidFill>
                  <a:srgbClr val="0D0D11"/>
                </a:solidFill>
                <a:latin typeface="Times New Roman" pitchFamily="18" charset="0"/>
              </a:rPr>
              <a:t>.</a:t>
            </a:r>
          </a:p>
          <a:p>
            <a:pPr eaLnBrk="1" hangingPunct="1">
              <a:spcBef>
                <a:spcPct val="0"/>
              </a:spcBef>
              <a:buClrTx/>
              <a:buSzTx/>
              <a:buFontTx/>
              <a:buAutoNum type="arabicPeriod"/>
            </a:pPr>
            <a:r>
              <a:rPr kumimoji="1" lang="ru-RU" altLang="ru-RU" sz="1800">
                <a:solidFill>
                  <a:srgbClr val="0D0D11"/>
                </a:solidFill>
                <a:latin typeface="Times New Roman" pitchFamily="18" charset="0"/>
              </a:rPr>
              <a:t>Тайм-аут в состоянии </a:t>
            </a:r>
            <a:r>
              <a:rPr kumimoji="1" lang="en-US" altLang="ru-RU" sz="1800">
                <a:solidFill>
                  <a:srgbClr val="0D0D11"/>
                </a:solidFill>
                <a:latin typeface="Times New Roman" pitchFamily="18" charset="0"/>
              </a:rPr>
              <a:t>PREPARED</a:t>
            </a:r>
            <a:r>
              <a:rPr kumimoji="1" lang="ru-RU" altLang="ru-RU" sz="1800">
                <a:solidFill>
                  <a:srgbClr val="0D0D11"/>
                </a:solidFill>
                <a:latin typeface="Times New Roman" pitchFamily="18" charset="0"/>
              </a:rPr>
              <a:t>: участник уже известил координатор о решении </a:t>
            </a:r>
            <a:r>
              <a:rPr kumimoji="1" lang="en-US" altLang="ru-RU" sz="1800">
                <a:solidFill>
                  <a:srgbClr val="0D0D11"/>
                </a:solidFill>
                <a:latin typeface="Times New Roman" pitchFamily="18" charset="0"/>
              </a:rPr>
              <a:t>COMMIT</a:t>
            </a:r>
            <a:r>
              <a:rPr kumimoji="1" lang="ru-RU" altLang="ru-RU" sz="1800">
                <a:solidFill>
                  <a:srgbClr val="0D0D11"/>
                </a:solidFill>
                <a:latin typeface="Times New Roman" pitchFamily="18" charset="0"/>
              </a:rPr>
              <a:t>, то он не может его изменить. Участник оказывается заблокированным.</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33375"/>
            <a:ext cx="7772400" cy="788988"/>
          </a:xfrm>
        </p:spPr>
        <p:txBody>
          <a:bodyPr/>
          <a:lstStyle/>
          <a:p>
            <a:pPr eaLnBrk="1" hangingPunct="1"/>
            <a:r>
              <a:rPr lang="ru-RU" altLang="ru-RU" sz="3000" smtClean="0">
                <a:latin typeface="Times New Roman" pitchFamily="18" charset="0"/>
              </a:rPr>
              <a:t>Протоколы восстановления</a:t>
            </a:r>
          </a:p>
        </p:txBody>
      </p:sp>
      <p:sp>
        <p:nvSpPr>
          <p:cNvPr id="10243" name="Номер слайда 5"/>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DB35CAC4-7736-4747-B111-6372C9DD768B}" type="slidenum">
              <a:rPr lang="ru-RU" altLang="en-US" sz="1200" smtClean="0">
                <a:latin typeface="Arial Black" pitchFamily="34" charset="0"/>
              </a:rPr>
              <a:pPr eaLnBrk="1" hangingPunct="1">
                <a:spcBef>
                  <a:spcPct val="0"/>
                </a:spcBef>
                <a:buClrTx/>
                <a:buSzTx/>
                <a:buFontTx/>
                <a:buNone/>
              </a:pPr>
              <a:t>7</a:t>
            </a:fld>
            <a:endParaRPr lang="ru-RU" altLang="en-US" sz="1200" smtClean="0">
              <a:latin typeface="Arial Black" pitchFamily="34" charset="0"/>
            </a:endParaRPr>
          </a:p>
        </p:txBody>
      </p:sp>
      <p:sp>
        <p:nvSpPr>
          <p:cNvPr id="10244" name="Text Box 3"/>
          <p:cNvSpPr txBox="1">
            <a:spLocks noChangeArrowheads="1"/>
          </p:cNvSpPr>
          <p:nvPr/>
        </p:nvSpPr>
        <p:spPr bwMode="auto">
          <a:xfrm>
            <a:off x="395288" y="1124744"/>
            <a:ext cx="8137525" cy="429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kumimoji="1" lang="ru-RU" altLang="ru-RU" sz="1800" dirty="0">
                <a:solidFill>
                  <a:srgbClr val="0D0D11"/>
                </a:solidFill>
                <a:latin typeface="Times New Roman" pitchFamily="18" charset="0"/>
              </a:rPr>
              <a:t>Действия, которые выполняются на отказавшем узле после его перезагрузки, называются </a:t>
            </a:r>
            <a:r>
              <a:rPr kumimoji="1" lang="ru-RU" altLang="ru-RU" sz="1800" i="1" dirty="0">
                <a:solidFill>
                  <a:srgbClr val="0D0D11"/>
                </a:solidFill>
                <a:latin typeface="Times New Roman" pitchFamily="18" charset="0"/>
              </a:rPr>
              <a:t>протоколом восстановления</a:t>
            </a:r>
            <a:r>
              <a:rPr kumimoji="1" lang="ru-RU" altLang="ru-RU" sz="1800" dirty="0">
                <a:solidFill>
                  <a:srgbClr val="0D0D11"/>
                </a:solidFill>
                <a:latin typeface="Times New Roman" pitchFamily="18" charset="0"/>
              </a:rPr>
              <a:t>. </a:t>
            </a:r>
          </a:p>
          <a:p>
            <a:pPr eaLnBrk="1" hangingPunct="1">
              <a:spcBef>
                <a:spcPct val="0"/>
              </a:spcBef>
              <a:buClrTx/>
              <a:buSzTx/>
              <a:buFontTx/>
              <a:buNone/>
            </a:pPr>
            <a:r>
              <a:rPr kumimoji="1" lang="ru-RU" altLang="ru-RU" sz="1800" dirty="0">
                <a:solidFill>
                  <a:srgbClr val="0D0D11"/>
                </a:solidFill>
                <a:latin typeface="Times New Roman" pitchFamily="18" charset="0"/>
              </a:rPr>
              <a:t>Они зависят от того, в каком состоянии находился узел, когда произошел сбой, и какую роль выполнял этот узел в момент отказа: координатора или участника.</a:t>
            </a:r>
          </a:p>
          <a:p>
            <a:pPr eaLnBrk="1" hangingPunct="1">
              <a:spcBef>
                <a:spcPct val="30000"/>
              </a:spcBef>
              <a:spcAft>
                <a:spcPct val="10000"/>
              </a:spcAft>
              <a:buClrTx/>
              <a:buSzTx/>
              <a:buFontTx/>
              <a:buNone/>
            </a:pPr>
            <a:r>
              <a:rPr kumimoji="1" lang="ru-RU" altLang="ru-RU" sz="1800" b="1" dirty="0">
                <a:solidFill>
                  <a:srgbClr val="0D0D11"/>
                </a:solidFill>
                <a:latin typeface="Times New Roman" pitchFamily="18" charset="0"/>
              </a:rPr>
              <a:t>При отказе координатора:</a:t>
            </a:r>
          </a:p>
          <a:p>
            <a:pPr eaLnBrk="1" hangingPunct="1">
              <a:spcBef>
                <a:spcPct val="30000"/>
              </a:spcBef>
              <a:buClrTx/>
              <a:buSzTx/>
              <a:buFont typeface="Wingdings" pitchFamily="2" charset="2"/>
              <a:buChar char="ü"/>
            </a:pPr>
            <a:r>
              <a:rPr kumimoji="1" lang="ru-RU" altLang="ru-RU" sz="1800" dirty="0">
                <a:solidFill>
                  <a:srgbClr val="0D0D11"/>
                </a:solidFill>
                <a:latin typeface="Times New Roman" pitchFamily="18" charset="0"/>
              </a:rPr>
              <a:t>В состоянии </a:t>
            </a:r>
            <a:r>
              <a:rPr kumimoji="1" lang="en-US" altLang="ru-RU" sz="1800" dirty="0">
                <a:solidFill>
                  <a:srgbClr val="0D0D11"/>
                </a:solidFill>
                <a:latin typeface="Times New Roman" pitchFamily="18" charset="0"/>
              </a:rPr>
              <a:t>INITIAL</a:t>
            </a:r>
            <a:r>
              <a:rPr kumimoji="1" lang="ru-RU" altLang="ru-RU" sz="1800" dirty="0">
                <a:solidFill>
                  <a:srgbClr val="0D0D11"/>
                </a:solidFill>
                <a:latin typeface="Times New Roman" pitchFamily="18" charset="0"/>
              </a:rPr>
              <a:t>: процедура 2ФФ еще не запускалась, поэтому после перезагрузки следует ее запустить.</a:t>
            </a:r>
          </a:p>
          <a:p>
            <a:pPr eaLnBrk="1" hangingPunct="1">
              <a:spcBef>
                <a:spcPct val="30000"/>
              </a:spcBef>
              <a:buClrTx/>
              <a:buSzTx/>
              <a:buFont typeface="Wingdings" pitchFamily="2" charset="2"/>
              <a:buChar char="ü"/>
            </a:pPr>
            <a:r>
              <a:rPr kumimoji="1" lang="ru-RU" altLang="ru-RU" sz="1800" dirty="0">
                <a:solidFill>
                  <a:srgbClr val="0D0D11"/>
                </a:solidFill>
                <a:latin typeface="Times New Roman" pitchFamily="18" charset="0"/>
              </a:rPr>
              <a:t>В состоянии </a:t>
            </a:r>
            <a:r>
              <a:rPr kumimoji="1" lang="en-US" altLang="ru-RU" sz="1800" dirty="0">
                <a:solidFill>
                  <a:srgbClr val="0D0D11"/>
                </a:solidFill>
                <a:latin typeface="Times New Roman" pitchFamily="18" charset="0"/>
              </a:rPr>
              <a:t>WAITING</a:t>
            </a:r>
            <a:r>
              <a:rPr kumimoji="1" lang="ru-RU" altLang="ru-RU" sz="1800" dirty="0">
                <a:solidFill>
                  <a:srgbClr val="0D0D11"/>
                </a:solidFill>
                <a:latin typeface="Times New Roman" pitchFamily="18" charset="0"/>
              </a:rPr>
              <a:t>: координатор уже направил команду </a:t>
            </a:r>
            <a:r>
              <a:rPr kumimoji="1" lang="en-US" altLang="ru-RU" sz="1800" dirty="0">
                <a:solidFill>
                  <a:srgbClr val="0D0D11"/>
                </a:solidFill>
                <a:latin typeface="Times New Roman" pitchFamily="18" charset="0"/>
              </a:rPr>
              <a:t>PREPARE</a:t>
            </a:r>
            <a:r>
              <a:rPr kumimoji="1" lang="ru-RU" altLang="ru-RU" sz="1800" dirty="0">
                <a:solidFill>
                  <a:srgbClr val="0D0D11"/>
                </a:solidFill>
                <a:latin typeface="Times New Roman" pitchFamily="18" charset="0"/>
              </a:rPr>
              <a:t>, но еще не получил всех ответов и не получил ни одного сообщения </a:t>
            </a:r>
            <a:r>
              <a:rPr kumimoji="1" lang="en-US" altLang="ru-RU" sz="1800" dirty="0">
                <a:solidFill>
                  <a:srgbClr val="0D0D11"/>
                </a:solidFill>
                <a:latin typeface="Times New Roman" pitchFamily="18" charset="0"/>
              </a:rPr>
              <a:t>ABORT</a:t>
            </a:r>
            <a:r>
              <a:rPr kumimoji="1" lang="ru-RU" altLang="ru-RU" sz="1800" dirty="0">
                <a:solidFill>
                  <a:srgbClr val="0D0D11"/>
                </a:solidFill>
                <a:latin typeface="Times New Roman" pitchFamily="18" charset="0"/>
              </a:rPr>
              <a:t>. В этом случае он перезапускает процедуру 2ФФ.</a:t>
            </a:r>
          </a:p>
          <a:p>
            <a:pPr eaLnBrk="1" hangingPunct="1">
              <a:spcBef>
                <a:spcPct val="30000"/>
              </a:spcBef>
              <a:buClrTx/>
              <a:buSzTx/>
              <a:buFont typeface="Wingdings" pitchFamily="2" charset="2"/>
              <a:buChar char="ü"/>
            </a:pPr>
            <a:r>
              <a:rPr kumimoji="1" lang="ru-RU" altLang="ru-RU" sz="1800" dirty="0">
                <a:solidFill>
                  <a:srgbClr val="0D0D11"/>
                </a:solidFill>
                <a:latin typeface="Times New Roman" pitchFamily="18" charset="0"/>
              </a:rPr>
              <a:t>В состоянии </a:t>
            </a:r>
            <a:r>
              <a:rPr kumimoji="1" lang="en-US" altLang="ru-RU" sz="1800" dirty="0">
                <a:solidFill>
                  <a:srgbClr val="0D0D11"/>
                </a:solidFill>
                <a:latin typeface="Times New Roman" pitchFamily="18" charset="0"/>
              </a:rPr>
              <a:t>DECIDED</a:t>
            </a:r>
            <a:r>
              <a:rPr kumimoji="1" lang="ru-RU" altLang="ru-RU" sz="1800" dirty="0">
                <a:solidFill>
                  <a:srgbClr val="0D0D11"/>
                </a:solidFill>
                <a:latin typeface="Times New Roman" pitchFamily="18" charset="0"/>
              </a:rPr>
              <a:t>: координатор уже направил участникам глобальное решение. Если после перезапуска он получит все подтверждения, то транзакция считается успешно зафиксированной. В противном случае он должен прибегнуть к протоколу ликвидации.</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33375"/>
            <a:ext cx="7772400" cy="788988"/>
          </a:xfrm>
        </p:spPr>
        <p:txBody>
          <a:bodyPr/>
          <a:lstStyle/>
          <a:p>
            <a:pPr eaLnBrk="1" hangingPunct="1"/>
            <a:r>
              <a:rPr lang="ru-RU" altLang="ru-RU" sz="3000" smtClean="0">
                <a:latin typeface="Times New Roman" pitchFamily="18" charset="0"/>
              </a:rPr>
              <a:t>Протоколы восстановления</a:t>
            </a:r>
          </a:p>
        </p:txBody>
      </p:sp>
      <p:sp>
        <p:nvSpPr>
          <p:cNvPr id="11267" name="Номер слайда 5"/>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017EF5D1-B88F-409A-9B7B-7EDF612014C3}" type="slidenum">
              <a:rPr lang="ru-RU" altLang="en-US" sz="1200" smtClean="0">
                <a:latin typeface="Arial Black" pitchFamily="34" charset="0"/>
              </a:rPr>
              <a:pPr eaLnBrk="1" hangingPunct="1">
                <a:spcBef>
                  <a:spcPct val="0"/>
                </a:spcBef>
                <a:buClrTx/>
                <a:buSzTx/>
                <a:buFontTx/>
                <a:buNone/>
              </a:pPr>
              <a:t>8</a:t>
            </a:fld>
            <a:endParaRPr lang="ru-RU" altLang="en-US" sz="1200" smtClean="0">
              <a:latin typeface="Arial Black" pitchFamily="34" charset="0"/>
            </a:endParaRPr>
          </a:p>
        </p:txBody>
      </p:sp>
      <p:sp>
        <p:nvSpPr>
          <p:cNvPr id="11268" name="Text Box 3"/>
          <p:cNvSpPr txBox="1">
            <a:spLocks noChangeArrowheads="1"/>
          </p:cNvSpPr>
          <p:nvPr/>
        </p:nvSpPr>
        <p:spPr bwMode="auto">
          <a:xfrm>
            <a:off x="395288" y="1124744"/>
            <a:ext cx="8137525" cy="4718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35000"/>
              </a:spcBef>
              <a:spcAft>
                <a:spcPct val="15000"/>
              </a:spcAft>
              <a:buClrTx/>
              <a:buSzTx/>
              <a:buFontTx/>
              <a:buNone/>
            </a:pPr>
            <a:r>
              <a:rPr kumimoji="1" lang="ru-RU" altLang="ru-RU" sz="1800" b="1" dirty="0">
                <a:solidFill>
                  <a:srgbClr val="0D0D11"/>
                </a:solidFill>
                <a:latin typeface="Times New Roman" pitchFamily="18" charset="0"/>
              </a:rPr>
              <a:t>При отказе участника</a:t>
            </a:r>
            <a:r>
              <a:rPr kumimoji="1" lang="ru-RU" altLang="ru-RU" sz="1800" dirty="0">
                <a:solidFill>
                  <a:srgbClr val="0D0D11"/>
                </a:solidFill>
                <a:latin typeface="Times New Roman" pitchFamily="18" charset="0"/>
              </a:rPr>
              <a:t> цель протокола восстановления – гарантировать, что после восстановления узел выполнит в отношении транзакции то же действие, которое выполнили другие участники, и сделает это независимо от координатора, т.е. по возможности без дополнительных подтверждений. </a:t>
            </a:r>
          </a:p>
          <a:p>
            <a:pPr eaLnBrk="1" hangingPunct="1">
              <a:spcBef>
                <a:spcPct val="35000"/>
              </a:spcBef>
              <a:spcAft>
                <a:spcPct val="15000"/>
              </a:spcAft>
              <a:buClrTx/>
              <a:buSzTx/>
              <a:buFontTx/>
              <a:buNone/>
            </a:pPr>
            <a:r>
              <a:rPr kumimoji="1" lang="ru-RU" altLang="ru-RU" sz="1800" dirty="0">
                <a:solidFill>
                  <a:srgbClr val="0D0D11"/>
                </a:solidFill>
                <a:latin typeface="Times New Roman" pitchFamily="18" charset="0"/>
              </a:rPr>
              <a:t>Рассмотрим три возможных момента возникновения отказа:</a:t>
            </a:r>
          </a:p>
          <a:p>
            <a:pPr eaLnBrk="1" hangingPunct="1">
              <a:spcBef>
                <a:spcPct val="35000"/>
              </a:spcBef>
              <a:buClrTx/>
              <a:buSzTx/>
              <a:buFont typeface="Wingdings" pitchFamily="2" charset="2"/>
              <a:buChar char="ü"/>
            </a:pPr>
            <a:r>
              <a:rPr kumimoji="1" lang="ru-RU" altLang="ru-RU" sz="1800" dirty="0">
                <a:solidFill>
                  <a:srgbClr val="0D0D11"/>
                </a:solidFill>
                <a:latin typeface="Times New Roman" pitchFamily="18" charset="0"/>
              </a:rPr>
              <a:t>В состоянии </a:t>
            </a:r>
            <a:r>
              <a:rPr kumimoji="1" lang="en-US" altLang="ru-RU" sz="1800" dirty="0">
                <a:solidFill>
                  <a:srgbClr val="0D0D11"/>
                </a:solidFill>
                <a:latin typeface="Times New Roman" pitchFamily="18" charset="0"/>
              </a:rPr>
              <a:t>INITIAL</a:t>
            </a:r>
            <a:r>
              <a:rPr kumimoji="1" lang="ru-RU" altLang="ru-RU" sz="1800" dirty="0">
                <a:solidFill>
                  <a:srgbClr val="0D0D11"/>
                </a:solidFill>
                <a:latin typeface="Times New Roman" pitchFamily="18" charset="0"/>
              </a:rPr>
              <a:t>: участник еще не успел </a:t>
            </a:r>
            <a:r>
              <a:rPr kumimoji="1" lang="ru-RU" altLang="ru-RU" sz="1800" dirty="0" smtClean="0">
                <a:solidFill>
                  <a:srgbClr val="0D0D11"/>
                </a:solidFill>
                <a:latin typeface="Times New Roman" pitchFamily="18" charset="0"/>
              </a:rPr>
              <a:t>сообщить </a:t>
            </a:r>
            <a:r>
              <a:rPr kumimoji="1" lang="ru-RU" altLang="ru-RU" sz="1800" dirty="0">
                <a:solidFill>
                  <a:srgbClr val="0D0D11"/>
                </a:solidFill>
                <a:latin typeface="Times New Roman" pitchFamily="18" charset="0"/>
              </a:rPr>
              <a:t>о своем решении координатору, поэтому он может выполнить откат, т.к. координатор не мог принять решение о глобальной фиксации транзакции без голоса этого участника.</a:t>
            </a:r>
          </a:p>
          <a:p>
            <a:pPr eaLnBrk="1" hangingPunct="1">
              <a:spcBef>
                <a:spcPct val="35000"/>
              </a:spcBef>
              <a:buClrTx/>
              <a:buSzTx/>
              <a:buFont typeface="Wingdings" pitchFamily="2" charset="2"/>
              <a:buChar char="ü"/>
            </a:pPr>
            <a:r>
              <a:rPr kumimoji="1" lang="ru-RU" altLang="ru-RU" sz="1800" dirty="0">
                <a:solidFill>
                  <a:srgbClr val="0D0D11"/>
                </a:solidFill>
                <a:latin typeface="Times New Roman" pitchFamily="18" charset="0"/>
              </a:rPr>
              <a:t>В состоянии </a:t>
            </a:r>
            <a:r>
              <a:rPr kumimoji="1" lang="en-US" altLang="ru-RU" sz="1800" dirty="0">
                <a:solidFill>
                  <a:srgbClr val="0D0D11"/>
                </a:solidFill>
                <a:latin typeface="Times New Roman" pitchFamily="18" charset="0"/>
              </a:rPr>
              <a:t>PREPARED</a:t>
            </a:r>
            <a:r>
              <a:rPr kumimoji="1" lang="ru-RU" altLang="ru-RU" sz="1800" dirty="0">
                <a:solidFill>
                  <a:srgbClr val="0D0D11"/>
                </a:solidFill>
                <a:latin typeface="Times New Roman" pitchFamily="18" charset="0"/>
              </a:rPr>
              <a:t>: участник уже направил сведения о своем решении координатору, поэтому он должен запустить свой протокол ликвидации.</a:t>
            </a:r>
          </a:p>
          <a:p>
            <a:pPr eaLnBrk="1" hangingPunct="1">
              <a:spcBef>
                <a:spcPct val="35000"/>
              </a:spcBef>
              <a:buClrTx/>
              <a:buSzTx/>
              <a:buFont typeface="Wingdings" pitchFamily="2" charset="2"/>
              <a:buChar char="ü"/>
            </a:pPr>
            <a:r>
              <a:rPr kumimoji="1" lang="ru-RU" altLang="ru-RU" sz="1800" dirty="0">
                <a:solidFill>
                  <a:srgbClr val="0D0D11"/>
                </a:solidFill>
                <a:latin typeface="Times New Roman" pitchFamily="18" charset="0"/>
              </a:rPr>
              <a:t>В состоянии </a:t>
            </a:r>
            <a:r>
              <a:rPr kumimoji="1" lang="en-US" altLang="ru-RU" sz="1800" dirty="0">
                <a:solidFill>
                  <a:srgbClr val="0D0D11"/>
                </a:solidFill>
                <a:latin typeface="Times New Roman" pitchFamily="18" charset="0"/>
              </a:rPr>
              <a:t>ABORTED</a:t>
            </a:r>
            <a:r>
              <a:rPr kumimoji="1" lang="ru-RU" altLang="ru-RU" sz="1800" dirty="0">
                <a:solidFill>
                  <a:srgbClr val="0D0D11"/>
                </a:solidFill>
                <a:latin typeface="Times New Roman" pitchFamily="18" charset="0"/>
              </a:rPr>
              <a:t>/</a:t>
            </a:r>
            <a:r>
              <a:rPr kumimoji="1" lang="en-US" altLang="ru-RU" sz="1800" dirty="0">
                <a:solidFill>
                  <a:srgbClr val="0D0D11"/>
                </a:solidFill>
                <a:latin typeface="Times New Roman" pitchFamily="18" charset="0"/>
              </a:rPr>
              <a:t>COMMITED</a:t>
            </a:r>
            <a:r>
              <a:rPr kumimoji="1" lang="ru-RU" altLang="ru-RU" sz="1800" dirty="0">
                <a:solidFill>
                  <a:srgbClr val="0D0D11"/>
                </a:solidFill>
                <a:latin typeface="Times New Roman" pitchFamily="18" charset="0"/>
              </a:rPr>
              <a:t>: участник уже завершил обработку своей части транзакции, поэтому никаких дополнительных действий не требуется.</a:t>
            </a:r>
          </a:p>
          <a:p>
            <a:pPr eaLnBrk="1" hangingPunct="1">
              <a:spcBef>
                <a:spcPct val="0"/>
              </a:spcBef>
              <a:buClrTx/>
              <a:buSzTx/>
              <a:buFontTx/>
              <a:buNone/>
            </a:pPr>
            <a:endParaRPr kumimoji="1" lang="ru-RU" altLang="ru-RU" sz="1800" dirty="0">
              <a:solidFill>
                <a:srgbClr val="0D0D11"/>
              </a:solidFill>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457200"/>
            <a:ext cx="7543800" cy="811213"/>
          </a:xfrm>
        </p:spPr>
        <p:txBody>
          <a:bodyPr/>
          <a:lstStyle/>
          <a:p>
            <a:pPr eaLnBrk="1" hangingPunct="1"/>
            <a:r>
              <a:rPr lang="ru-RU" altLang="ru-RU" sz="3000" smtClean="0">
                <a:latin typeface="Times New Roman" pitchFamily="18" charset="0"/>
              </a:rPr>
              <a:t>Реализация протокола 2ФФ</a:t>
            </a:r>
          </a:p>
        </p:txBody>
      </p:sp>
      <p:sp>
        <p:nvSpPr>
          <p:cNvPr id="12291" name="Номер слайда 5"/>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6D459DC-4D4D-4319-8D2E-0768DFEAF480}" type="slidenum">
              <a:rPr lang="ru-RU" altLang="en-US" sz="1200" smtClean="0">
                <a:latin typeface="Arial Black" pitchFamily="34" charset="0"/>
              </a:rPr>
              <a:pPr eaLnBrk="1" hangingPunct="1">
                <a:spcBef>
                  <a:spcPct val="0"/>
                </a:spcBef>
                <a:buClrTx/>
                <a:buSzTx/>
                <a:buFontTx/>
                <a:buNone/>
              </a:pPr>
              <a:t>9</a:t>
            </a:fld>
            <a:endParaRPr lang="ru-RU" altLang="en-US" sz="1200" smtClean="0">
              <a:latin typeface="Arial Black" pitchFamily="34" charset="0"/>
            </a:endParaRPr>
          </a:p>
        </p:txBody>
      </p:sp>
      <p:sp>
        <p:nvSpPr>
          <p:cNvPr id="12292" name="Rectangle 5"/>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2293" name="Rectangle 7"/>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graphicFrame>
        <p:nvGraphicFramePr>
          <p:cNvPr id="12294" name="Object 6"/>
          <p:cNvGraphicFramePr>
            <a:graphicFrameLocks noChangeAspect="1"/>
          </p:cNvGraphicFramePr>
          <p:nvPr/>
        </p:nvGraphicFramePr>
        <p:xfrm>
          <a:off x="611188" y="1517650"/>
          <a:ext cx="7993062" cy="4813300"/>
        </p:xfrm>
        <a:graphic>
          <a:graphicData uri="http://schemas.openxmlformats.org/presentationml/2006/ole">
            <mc:AlternateContent xmlns:mc="http://schemas.openxmlformats.org/markup-compatibility/2006">
              <mc:Choice xmlns:v="urn:schemas-microsoft-com:vml" Requires="v">
                <p:oleObj spid="_x0000_s12312" name="Рисунок" r:id="rId3" imgW="5778500" imgH="4483100" progId="Word.Picture.8">
                  <p:embed/>
                </p:oleObj>
              </mc:Choice>
              <mc:Fallback>
                <p:oleObj name="Рисунок" r:id="rId3" imgW="5778500" imgH="4483100" progId="Word.Picture.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1517650"/>
                        <a:ext cx="7993062" cy="481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Пиксел">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2503</TotalTime>
  <Words>3994</Words>
  <Application>Microsoft Office PowerPoint</Application>
  <PresentationFormat>Экран (4:3)</PresentationFormat>
  <Paragraphs>249</Paragraphs>
  <Slides>28</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28</vt:i4>
      </vt:variant>
    </vt:vector>
  </HeadingPairs>
  <TitlesOfParts>
    <vt:vector size="30" baseType="lpstr">
      <vt:lpstr>Пиксел</vt:lpstr>
      <vt:lpstr>Рисунок</vt:lpstr>
      <vt:lpstr>Распределенные базы данных</vt:lpstr>
      <vt:lpstr>Распределенные транзакции</vt:lpstr>
      <vt:lpstr>Протокол двухфазной фиксации</vt:lpstr>
      <vt:lpstr>Действия координатора транзакции</vt:lpstr>
      <vt:lpstr>Действия участника транзакции</vt:lpstr>
      <vt:lpstr>Протоколы ликвидации</vt:lpstr>
      <vt:lpstr>Протоколы восстановления</vt:lpstr>
      <vt:lpstr>Протоколы восстановления</vt:lpstr>
      <vt:lpstr>Реализация протокола 2ФФ</vt:lpstr>
      <vt:lpstr>Протоколы блокировки</vt:lpstr>
      <vt:lpstr>Протоколы блокировки</vt:lpstr>
      <vt:lpstr>Протоколы блокировки</vt:lpstr>
      <vt:lpstr>Протоколы блокировки</vt:lpstr>
      <vt:lpstr>Протоколы с временными отметками</vt:lpstr>
      <vt:lpstr>Устранение взаимных блокировок в РБД</vt:lpstr>
      <vt:lpstr>Устранение взаимных блокировок в РБД</vt:lpstr>
      <vt:lpstr>Восстановление в РБД</vt:lpstr>
      <vt:lpstr>CAP-теорема. Введение</vt:lpstr>
      <vt:lpstr>CAP-теорема. Классы систем</vt:lpstr>
      <vt:lpstr>CAP-теорема. Практическое применение</vt:lpstr>
      <vt:lpstr>CAP-теорема. Проблемы</vt:lpstr>
      <vt:lpstr>CAP-теорема. Проблемы</vt:lpstr>
      <vt:lpstr>CAP-теорема. Проблемы</vt:lpstr>
      <vt:lpstr>CAP-теорема. Проблемы</vt:lpstr>
      <vt:lpstr>CAP-теорема vs BASE</vt:lpstr>
      <vt:lpstr>CAP-теорема. Практическое применение</vt:lpstr>
      <vt:lpstr>Разделение сети: проблемы</vt:lpstr>
      <vt:lpstr>Разделение сети: оптимистические протоколы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Базы данных</dc:title>
  <dc:creator>karpov</dc:creator>
  <cp:lastModifiedBy>Карпова Ирина Петровна</cp:lastModifiedBy>
  <cp:revision>404</cp:revision>
  <dcterms:created xsi:type="dcterms:W3CDTF">2008-03-16T13:54:14Z</dcterms:created>
  <dcterms:modified xsi:type="dcterms:W3CDTF">2023-10-13T18:05:09Z</dcterms:modified>
</cp:coreProperties>
</file>