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21"/>
  </p:notesMasterIdLst>
  <p:sldIdLst>
    <p:sldId id="274" r:id="rId2"/>
    <p:sldId id="275" r:id="rId3"/>
    <p:sldId id="276" r:id="rId4"/>
    <p:sldId id="301" r:id="rId5"/>
    <p:sldId id="302" r:id="rId6"/>
    <p:sldId id="303" r:id="rId7"/>
    <p:sldId id="277" r:id="rId8"/>
    <p:sldId id="304" r:id="rId9"/>
    <p:sldId id="305" r:id="rId10"/>
    <p:sldId id="306" r:id="rId11"/>
    <p:sldId id="307" r:id="rId12"/>
    <p:sldId id="308" r:id="rId13"/>
    <p:sldId id="309" r:id="rId14"/>
    <p:sldId id="310" r:id="rId15"/>
    <p:sldId id="278" r:id="rId16"/>
    <p:sldId id="311" r:id="rId17"/>
    <p:sldId id="312" r:id="rId18"/>
    <p:sldId id="314" r:id="rId19"/>
    <p:sldId id="315" r:id="rId20"/>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324" y="-6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ru-RU"/>
          </a:p>
        </p:txBody>
      </p:sp>
      <p:sp>
        <p:nvSpPr>
          <p:cNvPr id="3686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fld id="{4DC04481-97B9-4FD7-82A5-2AE1F97B1F53}" type="datetimeFigureOut">
              <a:rPr lang="ru-RU"/>
              <a:pPr>
                <a:defRPr/>
              </a:pPr>
              <a:t>30.08.2023</a:t>
            </a:fld>
            <a:endParaRPr lang="ru-RU"/>
          </a:p>
        </p:txBody>
      </p:sp>
      <p:sp>
        <p:nvSpPr>
          <p:cNvPr id="215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686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3687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ru-RU"/>
          </a:p>
        </p:txBody>
      </p:sp>
      <p:sp>
        <p:nvSpPr>
          <p:cNvPr id="3687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46FFFC14-7BDA-4317-A822-3E4A9735BCE7}" type="slidenum">
              <a:rPr lang="ru-RU"/>
              <a:pPr>
                <a:defRPr/>
              </a:pPr>
              <a:t>‹#›</a:t>
            </a:fld>
            <a:endParaRPr lang="ru-RU"/>
          </a:p>
        </p:txBody>
      </p:sp>
    </p:spTree>
    <p:extLst>
      <p:ext uri="{BB962C8B-B14F-4D97-AF65-F5344CB8AC3E}">
        <p14:creationId xmlns:p14="http://schemas.microsoft.com/office/powerpoint/2010/main" val="287533634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Arial" charset="0"/>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Arial" charset="0"/>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p:spPr>
        <p:txBody>
          <a:bodyPr/>
          <a:lstStyle/>
          <a:p>
            <a:pPr eaLnBrk="1" hangingPunct="1"/>
            <a:endParaRPr lang="ru-RU" altLang="ru-RU"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a:noFill/>
        </p:spPr>
        <p:txBody>
          <a:bodyPr/>
          <a:lstStyle/>
          <a:p>
            <a:pPr eaLnBrk="1" hangingPunct="1"/>
            <a:endParaRPr lang="ru-RU" altLang="ru-RU"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a:noFill/>
        </p:spPr>
        <p:txBody>
          <a:bodyPr/>
          <a:lstStyle/>
          <a:p>
            <a:pPr eaLnBrk="1" hangingPunct="1"/>
            <a:endParaRPr lang="ru-RU" altLang="ru-RU"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a:noFill/>
        </p:spPr>
        <p:txBody>
          <a:bodyPr/>
          <a:lstStyle/>
          <a:p>
            <a:pPr eaLnBrk="1" hangingPunct="1"/>
            <a:endParaRPr lang="ru-RU" altLang="ru-RU"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p:spPr>
        <p:txBody>
          <a:bodyPr/>
          <a:lstStyle/>
          <a:p>
            <a:pPr eaLnBrk="1" hangingPunct="1"/>
            <a:endParaRPr lang="ru-RU" altLang="ru-RU"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a:noFill/>
        </p:spPr>
        <p:txBody>
          <a:bodyPr/>
          <a:lstStyle/>
          <a:p>
            <a:pPr eaLnBrk="1" hangingPunct="1"/>
            <a:endParaRPr lang="ru-RU" altLang="ru-RU"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p:spPr>
        <p:txBody>
          <a:bodyPr/>
          <a:lstStyle/>
          <a:p>
            <a:pPr eaLnBrk="1" hangingPunct="1"/>
            <a:endParaRPr lang="ru-RU" altLang="ru-RU"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p:spPr>
        <p:txBody>
          <a:bodyPr/>
          <a:lstStyle/>
          <a:p>
            <a:pPr eaLnBrk="1" hangingPunct="1"/>
            <a:endParaRPr lang="ru-RU" altLang="ru-RU"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p:spPr>
        <p:txBody>
          <a:bodyPr/>
          <a:lstStyle/>
          <a:p>
            <a:pPr eaLnBrk="1" hangingPunct="1"/>
            <a:endParaRPr lang="ru-RU" altLang="ru-RU"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p:spPr>
        <p:txBody>
          <a:bodyPr/>
          <a:lstStyle/>
          <a:p>
            <a:pPr eaLnBrk="1" hangingPunct="1"/>
            <a:endParaRPr lang="ru-RU" altLang="ru-RU"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p:spPr>
        <p:txBody>
          <a:bodyPr/>
          <a:lstStyle/>
          <a:p>
            <a:pPr eaLnBrk="1" hangingPunct="1"/>
            <a:endParaRPr lang="ru-RU" altLang="ru-R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p:spPr>
        <p:txBody>
          <a:bodyPr/>
          <a:lstStyle/>
          <a:p>
            <a:pPr eaLnBrk="1" hangingPunct="1"/>
            <a:endParaRPr lang="ru-RU" altLang="ru-RU"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p:spPr>
        <p:txBody>
          <a:bodyPr/>
          <a:lstStyle/>
          <a:p>
            <a:pPr eaLnBrk="1" hangingPunct="1"/>
            <a:endParaRPr lang="ru-RU" altLang="ru-RU"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a:noFill/>
        </p:spPr>
        <p:txBody>
          <a:bodyPr/>
          <a:lstStyle/>
          <a:p>
            <a:pPr eaLnBrk="1" hangingPunct="1"/>
            <a:endParaRPr lang="ru-RU" altLang="ru-RU"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p:spPr>
        <p:txBody>
          <a:bodyPr/>
          <a:lstStyle/>
          <a:p>
            <a:pPr eaLnBrk="1" hangingPunct="1"/>
            <a:endParaRPr lang="ru-RU" altLang="ru-RU"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noFill/>
        </p:spPr>
        <p:txBody>
          <a:bodyPr/>
          <a:lstStyle/>
          <a:p>
            <a:pPr eaLnBrk="1" hangingPunct="1"/>
            <a:endParaRPr lang="ru-RU" altLang="ru-RU"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noFill/>
        </p:spPr>
        <p:txBody>
          <a:bodyPr/>
          <a:lstStyle/>
          <a:p>
            <a:pPr eaLnBrk="1" hangingPunct="1"/>
            <a:endParaRPr lang="ru-RU" altLang="ru-RU"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a:noFill/>
        </p:spPr>
        <p:txBody>
          <a:bodyPr/>
          <a:lstStyle/>
          <a:p>
            <a:pPr eaLnBrk="1" hangingPunct="1"/>
            <a:endParaRPr lang="ru-RU" altLang="ru-RU"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noFill/>
        </p:spPr>
        <p:txBody>
          <a:bodyPr/>
          <a:lstStyle/>
          <a:p>
            <a:pPr eaLnBrk="1" hangingPunct="1"/>
            <a:endParaRPr lang="ru-RU" altLang="ru-R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ru-RU" altLang="ru-RU" sz="2400" smtClean="0">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z="2400" smtClean="0">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z="2400" smtClean="0">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z="2400" smtClean="0">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z="2400" smtClean="0">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z="2400" smtClean="0">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z="2400" smtClean="0">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z="2400" smtClean="0">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z="2400" smtClean="0">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z="2400" smtClean="0">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z="2400" smtClean="0">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z="2400" smtClean="0">
                  <a:latin typeface="Times New Roman" pitchFamily="18" charset="0"/>
                </a:endParaRPr>
              </a:p>
            </p:txBody>
          </p:sp>
        </p:grpSp>
      </p:grpSp>
      <p:sp>
        <p:nvSpPr>
          <p:cNvPr id="34835"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pPr lvl="0"/>
            <a:r>
              <a:rPr lang="ru-RU" noProof="0" smtClean="0"/>
              <a:t>Образец заголовка</a:t>
            </a:r>
          </a:p>
        </p:txBody>
      </p:sp>
      <p:sp>
        <p:nvSpPr>
          <p:cNvPr id="34836"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pPr lvl="0"/>
            <a:r>
              <a:rPr lang="ru-RU" noProof="0" smtClean="0"/>
              <a:t>Образец подзаголовка</a:t>
            </a:r>
          </a:p>
        </p:txBody>
      </p:sp>
      <p:sp>
        <p:nvSpPr>
          <p:cNvPr id="18" name="Rectangle 16"/>
          <p:cNvSpPr>
            <a:spLocks noGrp="1" noChangeArrowheads="1"/>
          </p:cNvSpPr>
          <p:nvPr>
            <p:ph type="dt" sz="half" idx="10"/>
          </p:nvPr>
        </p:nvSpPr>
        <p:spPr>
          <a:xfrm>
            <a:off x="457200" y="6248400"/>
            <a:ext cx="2133600" cy="457200"/>
          </a:xfrm>
        </p:spPr>
        <p:txBody>
          <a:bodyPr/>
          <a:lstStyle>
            <a:lvl1pPr>
              <a:defRPr/>
            </a:lvl1pPr>
          </a:lstStyle>
          <a:p>
            <a:pPr>
              <a:defRPr/>
            </a:pPr>
            <a:fld id="{625FB9BC-5598-4BB0-B8E0-518BAB4C0BAD}" type="datetime1">
              <a:rPr lang="ru-RU" smtClean="0"/>
              <a:t>30.08.2023</a:t>
            </a:fld>
            <a:endParaRPr lang="ru-RU"/>
          </a:p>
        </p:txBody>
      </p:sp>
      <p:sp>
        <p:nvSpPr>
          <p:cNvPr id="19" name="Rectangle 17"/>
          <p:cNvSpPr>
            <a:spLocks noGrp="1" noChangeArrowheads="1"/>
          </p:cNvSpPr>
          <p:nvPr>
            <p:ph type="ftr" sz="quarter" idx="11"/>
          </p:nvPr>
        </p:nvSpPr>
        <p:spPr/>
        <p:txBody>
          <a:bodyPr/>
          <a:lstStyle>
            <a:lvl1pPr>
              <a:defRPr/>
            </a:lvl1pPr>
          </a:lstStyle>
          <a:p>
            <a:pPr>
              <a:defRPr/>
            </a:pPr>
            <a:endParaRPr lang="ru-RU"/>
          </a:p>
        </p:txBody>
      </p:sp>
      <p:sp>
        <p:nvSpPr>
          <p:cNvPr id="20" name="Rectangle 18"/>
          <p:cNvSpPr>
            <a:spLocks noGrp="1" noChangeArrowheads="1"/>
          </p:cNvSpPr>
          <p:nvPr>
            <p:ph type="sldNum" sz="quarter" idx="12"/>
          </p:nvPr>
        </p:nvSpPr>
        <p:spPr/>
        <p:txBody>
          <a:bodyPr/>
          <a:lstStyle>
            <a:lvl1pPr>
              <a:defRPr/>
            </a:lvl1pPr>
          </a:lstStyle>
          <a:p>
            <a:pPr>
              <a:defRPr/>
            </a:pPr>
            <a:fld id="{224FC5F6-F800-4A56-B7EE-2D29724A5B14}" type="slidenum">
              <a:rPr lang="ru-RU"/>
              <a:pPr>
                <a:defRPr/>
              </a:pPr>
              <a:t>‹#›</a:t>
            </a:fld>
            <a:endParaRPr lang="ru-RU"/>
          </a:p>
        </p:txBody>
      </p:sp>
    </p:spTree>
    <p:extLst>
      <p:ext uri="{BB962C8B-B14F-4D97-AF65-F5344CB8AC3E}">
        <p14:creationId xmlns:p14="http://schemas.microsoft.com/office/powerpoint/2010/main" val="3263910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
          <p:cNvSpPr>
            <a:spLocks noGrp="1" noChangeArrowheads="1"/>
          </p:cNvSpPr>
          <p:nvPr>
            <p:ph type="ftr" sz="quarter" idx="10"/>
          </p:nvPr>
        </p:nvSpPr>
        <p:spPr>
          <a:ln/>
        </p:spPr>
        <p:txBody>
          <a:bodyPr/>
          <a:lstStyle>
            <a:lvl1pPr>
              <a:defRPr/>
            </a:lvl1pPr>
          </a:lstStyle>
          <a:p>
            <a:pPr>
              <a:defRPr/>
            </a:pPr>
            <a:endParaRPr lang="ru-RU"/>
          </a:p>
        </p:txBody>
      </p:sp>
      <p:sp>
        <p:nvSpPr>
          <p:cNvPr id="5" name="Rectangle 3"/>
          <p:cNvSpPr>
            <a:spLocks noGrp="1" noChangeArrowheads="1"/>
          </p:cNvSpPr>
          <p:nvPr>
            <p:ph type="sldNum" sz="quarter" idx="11"/>
          </p:nvPr>
        </p:nvSpPr>
        <p:spPr>
          <a:ln/>
        </p:spPr>
        <p:txBody>
          <a:bodyPr/>
          <a:lstStyle>
            <a:lvl1pPr>
              <a:defRPr/>
            </a:lvl1pPr>
          </a:lstStyle>
          <a:p>
            <a:pPr>
              <a:defRPr/>
            </a:pPr>
            <a:fld id="{27EEB98C-A95C-425E-9996-8AA76103FE4D}" type="slidenum">
              <a:rPr lang="ru-RU"/>
              <a:pPr>
                <a:defRPr/>
              </a:pPr>
              <a:t>‹#›</a:t>
            </a:fld>
            <a:endParaRPr lang="ru-RU"/>
          </a:p>
        </p:txBody>
      </p:sp>
      <p:sp>
        <p:nvSpPr>
          <p:cNvPr id="6" name="Rectangle 16"/>
          <p:cNvSpPr>
            <a:spLocks noGrp="1" noChangeArrowheads="1"/>
          </p:cNvSpPr>
          <p:nvPr>
            <p:ph type="dt" sz="half" idx="12"/>
          </p:nvPr>
        </p:nvSpPr>
        <p:spPr>
          <a:ln/>
        </p:spPr>
        <p:txBody>
          <a:bodyPr/>
          <a:lstStyle>
            <a:lvl1pPr>
              <a:defRPr/>
            </a:lvl1pPr>
          </a:lstStyle>
          <a:p>
            <a:pPr>
              <a:defRPr/>
            </a:pPr>
            <a:fld id="{EFADD8DF-B0E9-4833-AC92-9FD7C268A50F}" type="datetime1">
              <a:rPr lang="ru-RU" smtClean="0"/>
              <a:t>30.08.2023</a:t>
            </a:fld>
            <a:endParaRPr lang="ru-RU"/>
          </a:p>
        </p:txBody>
      </p:sp>
    </p:spTree>
    <p:extLst>
      <p:ext uri="{BB962C8B-B14F-4D97-AF65-F5344CB8AC3E}">
        <p14:creationId xmlns:p14="http://schemas.microsoft.com/office/powerpoint/2010/main" val="39383886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457200"/>
            <a:ext cx="2057400" cy="54102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457200"/>
            <a:ext cx="6019800" cy="54102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
          <p:cNvSpPr>
            <a:spLocks noGrp="1" noChangeArrowheads="1"/>
          </p:cNvSpPr>
          <p:nvPr>
            <p:ph type="ftr" sz="quarter" idx="10"/>
          </p:nvPr>
        </p:nvSpPr>
        <p:spPr>
          <a:ln/>
        </p:spPr>
        <p:txBody>
          <a:bodyPr/>
          <a:lstStyle>
            <a:lvl1pPr>
              <a:defRPr/>
            </a:lvl1pPr>
          </a:lstStyle>
          <a:p>
            <a:pPr>
              <a:defRPr/>
            </a:pPr>
            <a:endParaRPr lang="ru-RU"/>
          </a:p>
        </p:txBody>
      </p:sp>
      <p:sp>
        <p:nvSpPr>
          <p:cNvPr id="5" name="Rectangle 3"/>
          <p:cNvSpPr>
            <a:spLocks noGrp="1" noChangeArrowheads="1"/>
          </p:cNvSpPr>
          <p:nvPr>
            <p:ph type="sldNum" sz="quarter" idx="11"/>
          </p:nvPr>
        </p:nvSpPr>
        <p:spPr>
          <a:ln/>
        </p:spPr>
        <p:txBody>
          <a:bodyPr/>
          <a:lstStyle>
            <a:lvl1pPr>
              <a:defRPr/>
            </a:lvl1pPr>
          </a:lstStyle>
          <a:p>
            <a:pPr>
              <a:defRPr/>
            </a:pPr>
            <a:fld id="{E657EDAC-39AD-4BB2-8A6F-9C368E229E12}" type="slidenum">
              <a:rPr lang="ru-RU"/>
              <a:pPr>
                <a:defRPr/>
              </a:pPr>
              <a:t>‹#›</a:t>
            </a:fld>
            <a:endParaRPr lang="ru-RU"/>
          </a:p>
        </p:txBody>
      </p:sp>
      <p:sp>
        <p:nvSpPr>
          <p:cNvPr id="6" name="Rectangle 16"/>
          <p:cNvSpPr>
            <a:spLocks noGrp="1" noChangeArrowheads="1"/>
          </p:cNvSpPr>
          <p:nvPr>
            <p:ph type="dt" sz="half" idx="12"/>
          </p:nvPr>
        </p:nvSpPr>
        <p:spPr>
          <a:ln/>
        </p:spPr>
        <p:txBody>
          <a:bodyPr/>
          <a:lstStyle>
            <a:lvl1pPr>
              <a:defRPr/>
            </a:lvl1pPr>
          </a:lstStyle>
          <a:p>
            <a:pPr>
              <a:defRPr/>
            </a:pPr>
            <a:fld id="{68E052CC-345D-408F-8A37-A9B243C90C42}" type="datetime1">
              <a:rPr lang="ru-RU" smtClean="0"/>
              <a:t>30.08.2023</a:t>
            </a:fld>
            <a:endParaRPr lang="ru-RU"/>
          </a:p>
        </p:txBody>
      </p:sp>
    </p:spTree>
    <p:extLst>
      <p:ext uri="{BB962C8B-B14F-4D97-AF65-F5344CB8AC3E}">
        <p14:creationId xmlns:p14="http://schemas.microsoft.com/office/powerpoint/2010/main" val="28225020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
          <p:cNvSpPr>
            <a:spLocks noGrp="1" noChangeArrowheads="1"/>
          </p:cNvSpPr>
          <p:nvPr>
            <p:ph type="ftr" sz="quarter" idx="10"/>
          </p:nvPr>
        </p:nvSpPr>
        <p:spPr>
          <a:ln/>
        </p:spPr>
        <p:txBody>
          <a:bodyPr/>
          <a:lstStyle>
            <a:lvl1pPr>
              <a:defRPr/>
            </a:lvl1pPr>
          </a:lstStyle>
          <a:p>
            <a:pPr>
              <a:defRPr/>
            </a:pPr>
            <a:endParaRPr lang="ru-RU"/>
          </a:p>
        </p:txBody>
      </p:sp>
      <p:sp>
        <p:nvSpPr>
          <p:cNvPr id="5" name="Rectangle 3"/>
          <p:cNvSpPr>
            <a:spLocks noGrp="1" noChangeArrowheads="1"/>
          </p:cNvSpPr>
          <p:nvPr>
            <p:ph type="sldNum" sz="quarter" idx="11"/>
          </p:nvPr>
        </p:nvSpPr>
        <p:spPr>
          <a:ln/>
        </p:spPr>
        <p:txBody>
          <a:bodyPr/>
          <a:lstStyle>
            <a:lvl1pPr>
              <a:defRPr/>
            </a:lvl1pPr>
          </a:lstStyle>
          <a:p>
            <a:pPr>
              <a:defRPr/>
            </a:pPr>
            <a:fld id="{1AFAA2A1-7A09-4298-A8E1-9D6592DEE40E}" type="slidenum">
              <a:rPr lang="ru-RU"/>
              <a:pPr>
                <a:defRPr/>
              </a:pPr>
              <a:t>‹#›</a:t>
            </a:fld>
            <a:endParaRPr lang="ru-RU"/>
          </a:p>
        </p:txBody>
      </p:sp>
      <p:sp>
        <p:nvSpPr>
          <p:cNvPr id="6" name="Rectangle 16"/>
          <p:cNvSpPr>
            <a:spLocks noGrp="1" noChangeArrowheads="1"/>
          </p:cNvSpPr>
          <p:nvPr>
            <p:ph type="dt" sz="half" idx="12"/>
          </p:nvPr>
        </p:nvSpPr>
        <p:spPr>
          <a:ln/>
        </p:spPr>
        <p:txBody>
          <a:bodyPr/>
          <a:lstStyle>
            <a:lvl1pPr>
              <a:defRPr/>
            </a:lvl1pPr>
          </a:lstStyle>
          <a:p>
            <a:pPr>
              <a:defRPr/>
            </a:pPr>
            <a:fld id="{28AE1D61-AE1F-4D55-B676-1E0D2849A717}" type="datetime1">
              <a:rPr lang="ru-RU" smtClean="0"/>
              <a:t>30.08.2023</a:t>
            </a:fld>
            <a:endParaRPr lang="ru-RU"/>
          </a:p>
        </p:txBody>
      </p:sp>
    </p:spTree>
    <p:extLst>
      <p:ext uri="{BB962C8B-B14F-4D97-AF65-F5344CB8AC3E}">
        <p14:creationId xmlns:p14="http://schemas.microsoft.com/office/powerpoint/2010/main" val="7993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2"/>
          <p:cNvSpPr>
            <a:spLocks noGrp="1" noChangeArrowheads="1"/>
          </p:cNvSpPr>
          <p:nvPr>
            <p:ph type="ftr" sz="quarter" idx="10"/>
          </p:nvPr>
        </p:nvSpPr>
        <p:spPr>
          <a:ln/>
        </p:spPr>
        <p:txBody>
          <a:bodyPr/>
          <a:lstStyle>
            <a:lvl1pPr>
              <a:defRPr/>
            </a:lvl1pPr>
          </a:lstStyle>
          <a:p>
            <a:pPr>
              <a:defRPr/>
            </a:pPr>
            <a:endParaRPr lang="ru-RU"/>
          </a:p>
        </p:txBody>
      </p:sp>
      <p:sp>
        <p:nvSpPr>
          <p:cNvPr id="5" name="Rectangle 3"/>
          <p:cNvSpPr>
            <a:spLocks noGrp="1" noChangeArrowheads="1"/>
          </p:cNvSpPr>
          <p:nvPr>
            <p:ph type="sldNum" sz="quarter" idx="11"/>
          </p:nvPr>
        </p:nvSpPr>
        <p:spPr>
          <a:ln/>
        </p:spPr>
        <p:txBody>
          <a:bodyPr/>
          <a:lstStyle>
            <a:lvl1pPr>
              <a:defRPr/>
            </a:lvl1pPr>
          </a:lstStyle>
          <a:p>
            <a:pPr>
              <a:defRPr/>
            </a:pPr>
            <a:fld id="{959730BC-DDE1-4A58-8475-0258927DA9BA}" type="slidenum">
              <a:rPr lang="ru-RU"/>
              <a:pPr>
                <a:defRPr/>
              </a:pPr>
              <a:t>‹#›</a:t>
            </a:fld>
            <a:endParaRPr lang="ru-RU"/>
          </a:p>
        </p:txBody>
      </p:sp>
      <p:sp>
        <p:nvSpPr>
          <p:cNvPr id="6" name="Rectangle 16"/>
          <p:cNvSpPr>
            <a:spLocks noGrp="1" noChangeArrowheads="1"/>
          </p:cNvSpPr>
          <p:nvPr>
            <p:ph type="dt" sz="half" idx="12"/>
          </p:nvPr>
        </p:nvSpPr>
        <p:spPr>
          <a:ln/>
        </p:spPr>
        <p:txBody>
          <a:bodyPr/>
          <a:lstStyle>
            <a:lvl1pPr>
              <a:defRPr/>
            </a:lvl1pPr>
          </a:lstStyle>
          <a:p>
            <a:pPr>
              <a:defRPr/>
            </a:pPr>
            <a:fld id="{7C3FEE08-7A48-4A58-9B90-CC1E81378C61}" type="datetime1">
              <a:rPr lang="ru-RU" smtClean="0"/>
              <a:t>30.08.2023</a:t>
            </a:fld>
            <a:endParaRPr lang="ru-RU"/>
          </a:p>
        </p:txBody>
      </p:sp>
    </p:spTree>
    <p:extLst>
      <p:ext uri="{BB962C8B-B14F-4D97-AF65-F5344CB8AC3E}">
        <p14:creationId xmlns:p14="http://schemas.microsoft.com/office/powerpoint/2010/main" val="3546672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2"/>
          <p:cNvSpPr>
            <a:spLocks noGrp="1" noChangeArrowheads="1"/>
          </p:cNvSpPr>
          <p:nvPr>
            <p:ph type="ftr" sz="quarter" idx="10"/>
          </p:nvPr>
        </p:nvSpPr>
        <p:spPr>
          <a:ln/>
        </p:spPr>
        <p:txBody>
          <a:bodyPr/>
          <a:lstStyle>
            <a:lvl1pPr>
              <a:defRPr/>
            </a:lvl1pPr>
          </a:lstStyle>
          <a:p>
            <a:pPr>
              <a:defRPr/>
            </a:pPr>
            <a:endParaRPr lang="ru-RU"/>
          </a:p>
        </p:txBody>
      </p:sp>
      <p:sp>
        <p:nvSpPr>
          <p:cNvPr id="6" name="Rectangle 3"/>
          <p:cNvSpPr>
            <a:spLocks noGrp="1" noChangeArrowheads="1"/>
          </p:cNvSpPr>
          <p:nvPr>
            <p:ph type="sldNum" sz="quarter" idx="11"/>
          </p:nvPr>
        </p:nvSpPr>
        <p:spPr>
          <a:ln/>
        </p:spPr>
        <p:txBody>
          <a:bodyPr/>
          <a:lstStyle>
            <a:lvl1pPr>
              <a:defRPr/>
            </a:lvl1pPr>
          </a:lstStyle>
          <a:p>
            <a:pPr>
              <a:defRPr/>
            </a:pPr>
            <a:fld id="{E29AC7E7-CDA5-4AF2-BC9D-854E051E7CB1}" type="slidenum">
              <a:rPr lang="ru-RU"/>
              <a:pPr>
                <a:defRPr/>
              </a:pPr>
              <a:t>‹#›</a:t>
            </a:fld>
            <a:endParaRPr lang="ru-RU"/>
          </a:p>
        </p:txBody>
      </p:sp>
      <p:sp>
        <p:nvSpPr>
          <p:cNvPr id="7" name="Rectangle 16"/>
          <p:cNvSpPr>
            <a:spLocks noGrp="1" noChangeArrowheads="1"/>
          </p:cNvSpPr>
          <p:nvPr>
            <p:ph type="dt" sz="half" idx="12"/>
          </p:nvPr>
        </p:nvSpPr>
        <p:spPr>
          <a:ln/>
        </p:spPr>
        <p:txBody>
          <a:bodyPr/>
          <a:lstStyle>
            <a:lvl1pPr>
              <a:defRPr/>
            </a:lvl1pPr>
          </a:lstStyle>
          <a:p>
            <a:pPr>
              <a:defRPr/>
            </a:pPr>
            <a:fld id="{3790537F-5152-4D5D-968E-B850E04A368A}" type="datetime1">
              <a:rPr lang="ru-RU" smtClean="0"/>
              <a:t>30.08.2023</a:t>
            </a:fld>
            <a:endParaRPr lang="ru-RU"/>
          </a:p>
        </p:txBody>
      </p:sp>
    </p:spTree>
    <p:extLst>
      <p:ext uri="{BB962C8B-B14F-4D97-AF65-F5344CB8AC3E}">
        <p14:creationId xmlns:p14="http://schemas.microsoft.com/office/powerpoint/2010/main" val="29365301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2"/>
          <p:cNvSpPr>
            <a:spLocks noGrp="1" noChangeArrowheads="1"/>
          </p:cNvSpPr>
          <p:nvPr>
            <p:ph type="ftr" sz="quarter" idx="10"/>
          </p:nvPr>
        </p:nvSpPr>
        <p:spPr>
          <a:ln/>
        </p:spPr>
        <p:txBody>
          <a:bodyPr/>
          <a:lstStyle>
            <a:lvl1pPr>
              <a:defRPr/>
            </a:lvl1pPr>
          </a:lstStyle>
          <a:p>
            <a:pPr>
              <a:defRPr/>
            </a:pPr>
            <a:endParaRPr lang="ru-RU"/>
          </a:p>
        </p:txBody>
      </p:sp>
      <p:sp>
        <p:nvSpPr>
          <p:cNvPr id="8" name="Rectangle 3"/>
          <p:cNvSpPr>
            <a:spLocks noGrp="1" noChangeArrowheads="1"/>
          </p:cNvSpPr>
          <p:nvPr>
            <p:ph type="sldNum" sz="quarter" idx="11"/>
          </p:nvPr>
        </p:nvSpPr>
        <p:spPr>
          <a:ln/>
        </p:spPr>
        <p:txBody>
          <a:bodyPr/>
          <a:lstStyle>
            <a:lvl1pPr>
              <a:defRPr/>
            </a:lvl1pPr>
          </a:lstStyle>
          <a:p>
            <a:pPr>
              <a:defRPr/>
            </a:pPr>
            <a:fld id="{FE354120-E90C-46F8-826B-82EE3C95B28E}" type="slidenum">
              <a:rPr lang="ru-RU"/>
              <a:pPr>
                <a:defRPr/>
              </a:pPr>
              <a:t>‹#›</a:t>
            </a:fld>
            <a:endParaRPr lang="ru-RU"/>
          </a:p>
        </p:txBody>
      </p:sp>
      <p:sp>
        <p:nvSpPr>
          <p:cNvPr id="9" name="Rectangle 16"/>
          <p:cNvSpPr>
            <a:spLocks noGrp="1" noChangeArrowheads="1"/>
          </p:cNvSpPr>
          <p:nvPr>
            <p:ph type="dt" sz="half" idx="12"/>
          </p:nvPr>
        </p:nvSpPr>
        <p:spPr>
          <a:ln/>
        </p:spPr>
        <p:txBody>
          <a:bodyPr/>
          <a:lstStyle>
            <a:lvl1pPr>
              <a:defRPr/>
            </a:lvl1pPr>
          </a:lstStyle>
          <a:p>
            <a:pPr>
              <a:defRPr/>
            </a:pPr>
            <a:fld id="{21B50E2F-DE05-4D6D-AA10-5645A87C6C88}" type="datetime1">
              <a:rPr lang="ru-RU" smtClean="0"/>
              <a:t>30.08.2023</a:t>
            </a:fld>
            <a:endParaRPr lang="ru-RU"/>
          </a:p>
        </p:txBody>
      </p:sp>
    </p:spTree>
    <p:extLst>
      <p:ext uri="{BB962C8B-B14F-4D97-AF65-F5344CB8AC3E}">
        <p14:creationId xmlns:p14="http://schemas.microsoft.com/office/powerpoint/2010/main" val="3601565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2"/>
          <p:cNvSpPr>
            <a:spLocks noGrp="1" noChangeArrowheads="1"/>
          </p:cNvSpPr>
          <p:nvPr>
            <p:ph type="ftr" sz="quarter" idx="10"/>
          </p:nvPr>
        </p:nvSpPr>
        <p:spPr>
          <a:ln/>
        </p:spPr>
        <p:txBody>
          <a:bodyPr/>
          <a:lstStyle>
            <a:lvl1pPr>
              <a:defRPr/>
            </a:lvl1pPr>
          </a:lstStyle>
          <a:p>
            <a:pPr>
              <a:defRPr/>
            </a:pPr>
            <a:endParaRPr lang="ru-RU"/>
          </a:p>
        </p:txBody>
      </p:sp>
      <p:sp>
        <p:nvSpPr>
          <p:cNvPr id="4" name="Rectangle 3"/>
          <p:cNvSpPr>
            <a:spLocks noGrp="1" noChangeArrowheads="1"/>
          </p:cNvSpPr>
          <p:nvPr>
            <p:ph type="sldNum" sz="quarter" idx="11"/>
          </p:nvPr>
        </p:nvSpPr>
        <p:spPr>
          <a:ln/>
        </p:spPr>
        <p:txBody>
          <a:bodyPr/>
          <a:lstStyle>
            <a:lvl1pPr>
              <a:defRPr/>
            </a:lvl1pPr>
          </a:lstStyle>
          <a:p>
            <a:pPr>
              <a:defRPr/>
            </a:pPr>
            <a:fld id="{822CBF37-E1D7-4653-B0B5-9B4A258ACD81}" type="slidenum">
              <a:rPr lang="ru-RU"/>
              <a:pPr>
                <a:defRPr/>
              </a:pPr>
              <a:t>‹#›</a:t>
            </a:fld>
            <a:endParaRPr lang="ru-RU"/>
          </a:p>
        </p:txBody>
      </p:sp>
      <p:sp>
        <p:nvSpPr>
          <p:cNvPr id="5" name="Rectangle 16"/>
          <p:cNvSpPr>
            <a:spLocks noGrp="1" noChangeArrowheads="1"/>
          </p:cNvSpPr>
          <p:nvPr>
            <p:ph type="dt" sz="half" idx="12"/>
          </p:nvPr>
        </p:nvSpPr>
        <p:spPr>
          <a:ln/>
        </p:spPr>
        <p:txBody>
          <a:bodyPr/>
          <a:lstStyle>
            <a:lvl1pPr>
              <a:defRPr/>
            </a:lvl1pPr>
          </a:lstStyle>
          <a:p>
            <a:pPr>
              <a:defRPr/>
            </a:pPr>
            <a:fld id="{95BC199E-49CA-4203-B5E3-0E7E0321A8EF}" type="datetime1">
              <a:rPr lang="ru-RU" smtClean="0"/>
              <a:t>30.08.2023</a:t>
            </a:fld>
            <a:endParaRPr lang="ru-RU"/>
          </a:p>
        </p:txBody>
      </p:sp>
    </p:spTree>
    <p:extLst>
      <p:ext uri="{BB962C8B-B14F-4D97-AF65-F5344CB8AC3E}">
        <p14:creationId xmlns:p14="http://schemas.microsoft.com/office/powerpoint/2010/main" val="2767065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endParaRPr lang="ru-RU"/>
          </a:p>
        </p:txBody>
      </p:sp>
      <p:sp>
        <p:nvSpPr>
          <p:cNvPr id="3" name="Rectangle 3"/>
          <p:cNvSpPr>
            <a:spLocks noGrp="1" noChangeArrowheads="1"/>
          </p:cNvSpPr>
          <p:nvPr>
            <p:ph type="sldNum" sz="quarter" idx="11"/>
          </p:nvPr>
        </p:nvSpPr>
        <p:spPr>
          <a:ln/>
        </p:spPr>
        <p:txBody>
          <a:bodyPr/>
          <a:lstStyle>
            <a:lvl1pPr>
              <a:defRPr/>
            </a:lvl1pPr>
          </a:lstStyle>
          <a:p>
            <a:pPr>
              <a:defRPr/>
            </a:pPr>
            <a:fld id="{73E4A02E-9623-4607-91EC-B06CC151E5C1}" type="slidenum">
              <a:rPr lang="ru-RU"/>
              <a:pPr>
                <a:defRPr/>
              </a:pPr>
              <a:t>‹#›</a:t>
            </a:fld>
            <a:endParaRPr lang="ru-RU"/>
          </a:p>
        </p:txBody>
      </p:sp>
      <p:sp>
        <p:nvSpPr>
          <p:cNvPr id="4" name="Rectangle 16"/>
          <p:cNvSpPr>
            <a:spLocks noGrp="1" noChangeArrowheads="1"/>
          </p:cNvSpPr>
          <p:nvPr>
            <p:ph type="dt" sz="half" idx="12"/>
          </p:nvPr>
        </p:nvSpPr>
        <p:spPr>
          <a:ln/>
        </p:spPr>
        <p:txBody>
          <a:bodyPr/>
          <a:lstStyle>
            <a:lvl1pPr>
              <a:defRPr/>
            </a:lvl1pPr>
          </a:lstStyle>
          <a:p>
            <a:pPr>
              <a:defRPr/>
            </a:pPr>
            <a:fld id="{2DA8B2B4-77C3-4C21-9577-21AED7763252}" type="datetime1">
              <a:rPr lang="ru-RU" smtClean="0"/>
              <a:t>30.08.2023</a:t>
            </a:fld>
            <a:endParaRPr lang="ru-RU"/>
          </a:p>
        </p:txBody>
      </p:sp>
    </p:spTree>
    <p:extLst>
      <p:ext uri="{BB962C8B-B14F-4D97-AF65-F5344CB8AC3E}">
        <p14:creationId xmlns:p14="http://schemas.microsoft.com/office/powerpoint/2010/main" val="14761440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2"/>
          <p:cNvSpPr>
            <a:spLocks noGrp="1" noChangeArrowheads="1"/>
          </p:cNvSpPr>
          <p:nvPr>
            <p:ph type="ftr" sz="quarter" idx="10"/>
          </p:nvPr>
        </p:nvSpPr>
        <p:spPr>
          <a:ln/>
        </p:spPr>
        <p:txBody>
          <a:bodyPr/>
          <a:lstStyle>
            <a:lvl1pPr>
              <a:defRPr/>
            </a:lvl1pPr>
          </a:lstStyle>
          <a:p>
            <a:pPr>
              <a:defRPr/>
            </a:pPr>
            <a:endParaRPr lang="ru-RU"/>
          </a:p>
        </p:txBody>
      </p:sp>
      <p:sp>
        <p:nvSpPr>
          <p:cNvPr id="6" name="Rectangle 3"/>
          <p:cNvSpPr>
            <a:spLocks noGrp="1" noChangeArrowheads="1"/>
          </p:cNvSpPr>
          <p:nvPr>
            <p:ph type="sldNum" sz="quarter" idx="11"/>
          </p:nvPr>
        </p:nvSpPr>
        <p:spPr>
          <a:ln/>
        </p:spPr>
        <p:txBody>
          <a:bodyPr/>
          <a:lstStyle>
            <a:lvl1pPr>
              <a:defRPr/>
            </a:lvl1pPr>
          </a:lstStyle>
          <a:p>
            <a:pPr>
              <a:defRPr/>
            </a:pPr>
            <a:fld id="{DC886E48-7DD7-4E8D-BF57-844FAED6DA83}" type="slidenum">
              <a:rPr lang="ru-RU"/>
              <a:pPr>
                <a:defRPr/>
              </a:pPr>
              <a:t>‹#›</a:t>
            </a:fld>
            <a:endParaRPr lang="ru-RU"/>
          </a:p>
        </p:txBody>
      </p:sp>
      <p:sp>
        <p:nvSpPr>
          <p:cNvPr id="7" name="Rectangle 16"/>
          <p:cNvSpPr>
            <a:spLocks noGrp="1" noChangeArrowheads="1"/>
          </p:cNvSpPr>
          <p:nvPr>
            <p:ph type="dt" sz="half" idx="12"/>
          </p:nvPr>
        </p:nvSpPr>
        <p:spPr>
          <a:ln/>
        </p:spPr>
        <p:txBody>
          <a:bodyPr/>
          <a:lstStyle>
            <a:lvl1pPr>
              <a:defRPr/>
            </a:lvl1pPr>
          </a:lstStyle>
          <a:p>
            <a:pPr>
              <a:defRPr/>
            </a:pPr>
            <a:fld id="{8768E3EF-8D26-4039-B6E9-2A6948E14FC6}" type="datetime1">
              <a:rPr lang="ru-RU" smtClean="0"/>
              <a:t>30.08.2023</a:t>
            </a:fld>
            <a:endParaRPr lang="ru-RU"/>
          </a:p>
        </p:txBody>
      </p:sp>
    </p:spTree>
    <p:extLst>
      <p:ext uri="{BB962C8B-B14F-4D97-AF65-F5344CB8AC3E}">
        <p14:creationId xmlns:p14="http://schemas.microsoft.com/office/powerpoint/2010/main" val="11977667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2"/>
          <p:cNvSpPr>
            <a:spLocks noGrp="1" noChangeArrowheads="1"/>
          </p:cNvSpPr>
          <p:nvPr>
            <p:ph type="ftr" sz="quarter" idx="10"/>
          </p:nvPr>
        </p:nvSpPr>
        <p:spPr>
          <a:ln/>
        </p:spPr>
        <p:txBody>
          <a:bodyPr/>
          <a:lstStyle>
            <a:lvl1pPr>
              <a:defRPr/>
            </a:lvl1pPr>
          </a:lstStyle>
          <a:p>
            <a:pPr>
              <a:defRPr/>
            </a:pPr>
            <a:endParaRPr lang="ru-RU"/>
          </a:p>
        </p:txBody>
      </p:sp>
      <p:sp>
        <p:nvSpPr>
          <p:cNvPr id="6" name="Rectangle 3"/>
          <p:cNvSpPr>
            <a:spLocks noGrp="1" noChangeArrowheads="1"/>
          </p:cNvSpPr>
          <p:nvPr>
            <p:ph type="sldNum" sz="quarter" idx="11"/>
          </p:nvPr>
        </p:nvSpPr>
        <p:spPr>
          <a:ln/>
        </p:spPr>
        <p:txBody>
          <a:bodyPr/>
          <a:lstStyle>
            <a:lvl1pPr>
              <a:defRPr/>
            </a:lvl1pPr>
          </a:lstStyle>
          <a:p>
            <a:pPr>
              <a:defRPr/>
            </a:pPr>
            <a:fld id="{A9A3E0A1-2886-454C-BA13-417680AD887F}" type="slidenum">
              <a:rPr lang="ru-RU"/>
              <a:pPr>
                <a:defRPr/>
              </a:pPr>
              <a:t>‹#›</a:t>
            </a:fld>
            <a:endParaRPr lang="ru-RU"/>
          </a:p>
        </p:txBody>
      </p:sp>
      <p:sp>
        <p:nvSpPr>
          <p:cNvPr id="7" name="Rectangle 16"/>
          <p:cNvSpPr>
            <a:spLocks noGrp="1" noChangeArrowheads="1"/>
          </p:cNvSpPr>
          <p:nvPr>
            <p:ph type="dt" sz="half" idx="12"/>
          </p:nvPr>
        </p:nvSpPr>
        <p:spPr>
          <a:ln/>
        </p:spPr>
        <p:txBody>
          <a:bodyPr/>
          <a:lstStyle>
            <a:lvl1pPr>
              <a:defRPr/>
            </a:lvl1pPr>
          </a:lstStyle>
          <a:p>
            <a:pPr>
              <a:defRPr/>
            </a:pPr>
            <a:fld id="{9F8D1C68-B035-4E9D-8994-50118CFA2B5D}" type="datetime1">
              <a:rPr lang="ru-RU" smtClean="0"/>
              <a:t>30.08.2023</a:t>
            </a:fld>
            <a:endParaRPr lang="ru-RU"/>
          </a:p>
        </p:txBody>
      </p:sp>
    </p:spTree>
    <p:extLst>
      <p:ext uri="{BB962C8B-B14F-4D97-AF65-F5344CB8AC3E}">
        <p14:creationId xmlns:p14="http://schemas.microsoft.com/office/powerpoint/2010/main" val="658529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lvl1pPr>
          </a:lstStyle>
          <a:p>
            <a:pPr>
              <a:defRPr/>
            </a:pPr>
            <a:endParaRPr lang="ru-RU"/>
          </a:p>
        </p:txBody>
      </p:sp>
      <p:sp>
        <p:nvSpPr>
          <p:cNvPr id="33795" name="Rectangle 3"/>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Black" pitchFamily="34" charset="0"/>
              </a:defRPr>
            </a:lvl1pPr>
          </a:lstStyle>
          <a:p>
            <a:pPr>
              <a:defRPr/>
            </a:pPr>
            <a:fld id="{0267E327-C62C-48DC-8395-56D8679413D6}" type="slidenum">
              <a:rPr lang="ru-RU"/>
              <a:pPr>
                <a:defRPr/>
              </a:pPr>
              <a:t>‹#›</a:t>
            </a:fld>
            <a:endParaRPr lang="ru-RU"/>
          </a:p>
        </p:txBody>
      </p:sp>
      <p:grpSp>
        <p:nvGrpSpPr>
          <p:cNvPr id="1028" name="Group 4"/>
          <p:cNvGrpSpPr>
            <a:grpSpLocks/>
          </p:cNvGrpSpPr>
          <p:nvPr/>
        </p:nvGrpSpPr>
        <p:grpSpPr bwMode="auto">
          <a:xfrm>
            <a:off x="0" y="0"/>
            <a:ext cx="9144000" cy="546100"/>
            <a:chOff x="0" y="0"/>
            <a:chExt cx="5760" cy="344"/>
          </a:xfrm>
        </p:grpSpPr>
        <p:sp>
          <p:nvSpPr>
            <p:cNvPr id="1032"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ru-RU" altLang="ru-RU" sz="2400" smtClean="0">
                <a:latin typeface="Times New Roman" pitchFamily="18" charset="0"/>
              </a:endParaRPr>
            </a:p>
          </p:txBody>
        </p:sp>
        <p:sp>
          <p:nvSpPr>
            <p:cNvPr id="1033"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z="2400" smtClean="0">
                <a:latin typeface="Times New Roman" pitchFamily="18" charset="0"/>
              </a:endParaRPr>
            </a:p>
          </p:txBody>
        </p:sp>
        <p:sp>
          <p:nvSpPr>
            <p:cNvPr id="1034" name="Rectangle 7"/>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mtClean="0">
                <a:solidFill>
                  <a:schemeClr val="hlink"/>
                </a:solidFill>
              </a:endParaRPr>
            </a:p>
          </p:txBody>
        </p:sp>
        <p:sp>
          <p:nvSpPr>
            <p:cNvPr id="1035" name="Rectangle 8"/>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mtClean="0">
                <a:solidFill>
                  <a:schemeClr val="hlink"/>
                </a:solidFill>
              </a:endParaRPr>
            </a:p>
          </p:txBody>
        </p:sp>
        <p:sp>
          <p:nvSpPr>
            <p:cNvPr id="1036"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mtClean="0">
                <a:solidFill>
                  <a:schemeClr val="accent2"/>
                </a:solidFill>
              </a:endParaRPr>
            </a:p>
          </p:txBody>
        </p:sp>
        <p:sp>
          <p:nvSpPr>
            <p:cNvPr id="1037" name="Rectangle 10"/>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mtClean="0">
                <a:solidFill>
                  <a:schemeClr val="hlink"/>
                </a:solidFill>
              </a:endParaRPr>
            </a:p>
          </p:txBody>
        </p:sp>
        <p:sp>
          <p:nvSpPr>
            <p:cNvPr id="1038" name="Rectangle 11"/>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z="2400" smtClean="0">
                <a:latin typeface="Times New Roman" pitchFamily="18" charset="0"/>
              </a:endParaRPr>
            </a:p>
          </p:txBody>
        </p:sp>
        <p:sp>
          <p:nvSpPr>
            <p:cNvPr id="1039"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mtClean="0">
                <a:solidFill>
                  <a:schemeClr val="accent2"/>
                </a:solidFill>
              </a:endParaRPr>
            </a:p>
          </p:txBody>
        </p:sp>
        <p:sp>
          <p:nvSpPr>
            <p:cNvPr id="1040" name="Rectangle 13"/>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mtClean="0">
                <a:solidFill>
                  <a:schemeClr val="accent2"/>
                </a:solidFill>
              </a:endParaRPr>
            </a:p>
          </p:txBody>
        </p:sp>
      </p:grpSp>
      <p:sp>
        <p:nvSpPr>
          <p:cNvPr id="1029" name="Rectangle 14"/>
          <p:cNvSpPr>
            <a:spLocks noGrp="1" noChangeArrowheads="1"/>
          </p:cNvSpPr>
          <p:nvPr>
            <p:ph type="title"/>
          </p:nvPr>
        </p:nvSpPr>
        <p:spPr bwMode="auto">
          <a:xfrm>
            <a:off x="457200" y="457200"/>
            <a:ext cx="8229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sp>
        <p:nvSpPr>
          <p:cNvPr id="1030" name="Rectangle 15"/>
          <p:cNvSpPr>
            <a:spLocks noGrp="1" noChangeArrowheads="1"/>
          </p:cNvSpPr>
          <p:nvPr>
            <p:ph type="body" idx="1"/>
          </p:nvPr>
        </p:nvSpPr>
        <p:spPr bwMode="auto">
          <a:xfrm>
            <a:off x="457200" y="1981200"/>
            <a:ext cx="8229600"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33808" name="Rectangle 16"/>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fld id="{21BB8B01-7524-44BD-9A07-6CE987034B64}" type="datetime1">
              <a:rPr lang="ru-RU" smtClean="0"/>
              <a:t>30.08.2023</a:t>
            </a:fld>
            <a:endParaRPr lang="ru-RU"/>
          </a:p>
        </p:txBody>
      </p:sp>
    </p:spTree>
  </p:cSld>
  <p:clrMap bg1="lt1" tx1="dk1" bg2="lt2" tx2="dk2" accent1="accent1" accent2="accent2" accent3="accent3" accent4="accent4" accent5="accent5" accent6="accent6" hlink="hlink" folHlink="folHlink"/>
  <p:sldLayoutIdLst>
    <p:sldLayoutId id="2147483720"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cs typeface="Arial" charset="0"/>
        </a:defRPr>
      </a:lvl2pPr>
      <a:lvl3pPr algn="l" rtl="0" eaLnBrk="0" fontAlgn="base" hangingPunct="0">
        <a:spcBef>
          <a:spcPct val="0"/>
        </a:spcBef>
        <a:spcAft>
          <a:spcPct val="0"/>
        </a:spcAft>
        <a:defRPr sz="4400">
          <a:solidFill>
            <a:schemeClr val="tx1"/>
          </a:solidFill>
          <a:latin typeface="Arial" charset="0"/>
          <a:cs typeface="Arial" charset="0"/>
        </a:defRPr>
      </a:lvl3pPr>
      <a:lvl4pPr algn="l" rtl="0" eaLnBrk="0" fontAlgn="base" hangingPunct="0">
        <a:spcBef>
          <a:spcPct val="0"/>
        </a:spcBef>
        <a:spcAft>
          <a:spcPct val="0"/>
        </a:spcAft>
        <a:defRPr sz="4400">
          <a:solidFill>
            <a:schemeClr val="tx1"/>
          </a:solidFill>
          <a:latin typeface="Arial" charset="0"/>
          <a:cs typeface="Arial" charset="0"/>
        </a:defRPr>
      </a:lvl4pPr>
      <a:lvl5pPr algn="l" rtl="0" eaLnBrk="0" fontAlgn="base" hangingPunct="0">
        <a:spcBef>
          <a:spcPct val="0"/>
        </a:spcBef>
        <a:spcAft>
          <a:spcPct val="0"/>
        </a:spcAft>
        <a:defRPr sz="4400">
          <a:solidFill>
            <a:schemeClr val="tx1"/>
          </a:solidFill>
          <a:latin typeface="Arial" charset="0"/>
          <a:cs typeface="Arial" charset="0"/>
        </a:defRPr>
      </a:lvl5pPr>
      <a:lvl6pPr marL="457200" algn="l" rtl="0" fontAlgn="base">
        <a:spcBef>
          <a:spcPct val="0"/>
        </a:spcBef>
        <a:spcAft>
          <a:spcPct val="0"/>
        </a:spcAft>
        <a:defRPr sz="4400">
          <a:solidFill>
            <a:schemeClr val="tx1"/>
          </a:solidFill>
          <a:latin typeface="Arial" charset="0"/>
          <a:cs typeface="Arial" charset="0"/>
        </a:defRPr>
      </a:lvl6pPr>
      <a:lvl7pPr marL="914400" algn="l" rtl="0" fontAlgn="base">
        <a:spcBef>
          <a:spcPct val="0"/>
        </a:spcBef>
        <a:spcAft>
          <a:spcPct val="0"/>
        </a:spcAft>
        <a:defRPr sz="4400">
          <a:solidFill>
            <a:schemeClr val="tx1"/>
          </a:solidFill>
          <a:latin typeface="Arial" charset="0"/>
          <a:cs typeface="Arial" charset="0"/>
        </a:defRPr>
      </a:lvl7pPr>
      <a:lvl8pPr marL="1371600" algn="l" rtl="0" fontAlgn="base">
        <a:spcBef>
          <a:spcPct val="0"/>
        </a:spcBef>
        <a:spcAft>
          <a:spcPct val="0"/>
        </a:spcAft>
        <a:defRPr sz="4400">
          <a:solidFill>
            <a:schemeClr val="tx1"/>
          </a:solidFill>
          <a:latin typeface="Arial" charset="0"/>
          <a:cs typeface="Arial" charset="0"/>
        </a:defRPr>
      </a:lvl8pPr>
      <a:lvl9pPr marL="1828800" algn="l" rtl="0" fontAlgn="base">
        <a:spcBef>
          <a:spcPct val="0"/>
        </a:spcBef>
        <a:spcAft>
          <a:spcPct val="0"/>
        </a:spcAft>
        <a:defRPr sz="4400">
          <a:solidFill>
            <a:schemeClr val="tx1"/>
          </a:solidFill>
          <a:latin typeface="Arial" charset="0"/>
          <a:cs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cs typeface="+mn-cs"/>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cs typeface="+mn-cs"/>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cs typeface="+mn-cs"/>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987675" y="2060575"/>
            <a:ext cx="5256213" cy="1871663"/>
          </a:xfrm>
        </p:spPr>
        <p:txBody>
          <a:bodyPr/>
          <a:lstStyle/>
          <a:p>
            <a:pPr algn="r" eaLnBrk="1" hangingPunct="1"/>
            <a:r>
              <a:rPr lang="ru-RU" altLang="ru-RU" sz="4800" smtClean="0"/>
              <a:t>Распределенные </a:t>
            </a:r>
            <a:br>
              <a:rPr lang="ru-RU" altLang="ru-RU" sz="4800" smtClean="0"/>
            </a:br>
            <a:r>
              <a:rPr lang="ru-RU" altLang="ru-RU" sz="4800" smtClean="0"/>
              <a:t>базы данных</a:t>
            </a:r>
          </a:p>
        </p:txBody>
      </p:sp>
      <p:sp>
        <p:nvSpPr>
          <p:cNvPr id="3075" name="Rectangle 3"/>
          <p:cNvSpPr>
            <a:spLocks noGrp="1" noChangeArrowheads="1"/>
          </p:cNvSpPr>
          <p:nvPr>
            <p:ph type="subTitle" idx="1"/>
          </p:nvPr>
        </p:nvSpPr>
        <p:spPr>
          <a:xfrm>
            <a:off x="2555875" y="4365625"/>
            <a:ext cx="6337300" cy="2016125"/>
          </a:xfrm>
        </p:spPr>
        <p:txBody>
          <a:bodyPr/>
          <a:lstStyle/>
          <a:p>
            <a:pPr algn="r" eaLnBrk="1" hangingPunct="1">
              <a:lnSpc>
                <a:spcPct val="80000"/>
              </a:lnSpc>
            </a:pPr>
            <a:r>
              <a:rPr lang="ru-RU" altLang="ru-RU" sz="2800" dirty="0" smtClean="0"/>
              <a:t>Лекция </a:t>
            </a:r>
            <a:r>
              <a:rPr lang="ru-RU" altLang="ru-RU" sz="2800" dirty="0" smtClean="0"/>
              <a:t>4. </a:t>
            </a:r>
            <a:r>
              <a:rPr lang="ru-RU" altLang="ru-RU" sz="2800" dirty="0" smtClean="0"/>
              <a:t>Проектирование</a:t>
            </a:r>
          </a:p>
          <a:p>
            <a:pPr algn="r" eaLnBrk="1" hangingPunct="1">
              <a:lnSpc>
                <a:spcPct val="80000"/>
              </a:lnSpc>
            </a:pPr>
            <a:r>
              <a:rPr lang="ru-RU" altLang="ru-RU" sz="2800" dirty="0" smtClean="0"/>
              <a:t>распределенных баз данных</a:t>
            </a:r>
            <a:endParaRPr lang="ru-RU" altLang="ru-RU" sz="2000" dirty="0" smtClean="0"/>
          </a:p>
        </p:txBody>
      </p:sp>
      <p:sp>
        <p:nvSpPr>
          <p:cNvPr id="3076" name="Text Box 4"/>
          <p:cNvSpPr txBox="1">
            <a:spLocks noChangeArrowheads="1"/>
          </p:cNvSpPr>
          <p:nvPr/>
        </p:nvSpPr>
        <p:spPr bwMode="auto">
          <a:xfrm>
            <a:off x="395288" y="260350"/>
            <a:ext cx="8497887" cy="979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lgn="r" eaLnBrk="1" hangingPunct="1">
              <a:lnSpc>
                <a:spcPct val="80000"/>
              </a:lnSpc>
              <a:buFont typeface="Wingdings" pitchFamily="2" charset="2"/>
              <a:buNone/>
            </a:pPr>
            <a:r>
              <a:rPr lang="en-US" altLang="ru-RU" sz="1600" i="1"/>
              <a:t>"</a:t>
            </a:r>
            <a:r>
              <a:rPr lang="ru-RU" altLang="ru-RU" sz="1600" i="1"/>
              <a:t>Сложная система, спроектированная наспех, никогда не работает, </a:t>
            </a:r>
          </a:p>
          <a:p>
            <a:pPr algn="r" eaLnBrk="1" hangingPunct="1">
              <a:lnSpc>
                <a:spcPct val="80000"/>
              </a:lnSpc>
              <a:buFont typeface="Wingdings" pitchFamily="2" charset="2"/>
              <a:buNone/>
            </a:pPr>
            <a:r>
              <a:rPr lang="ru-RU" altLang="ru-RU" sz="1600" i="1"/>
              <a:t>и исправить её, чтобы заставить работать, невозможно".</a:t>
            </a:r>
            <a:r>
              <a:rPr lang="ru-RU" altLang="ru-RU" sz="1600"/>
              <a:t/>
            </a:r>
            <a:br>
              <a:rPr lang="ru-RU" altLang="ru-RU" sz="1600"/>
            </a:br>
            <a:endParaRPr lang="ru-RU" altLang="ru-RU" sz="1600"/>
          </a:p>
          <a:p>
            <a:pPr algn="r" eaLnBrk="1" hangingPunct="1">
              <a:lnSpc>
                <a:spcPct val="80000"/>
              </a:lnSpc>
              <a:buFont typeface="Wingdings" pitchFamily="2" charset="2"/>
              <a:buNone/>
            </a:pPr>
            <a:r>
              <a:rPr lang="ru-RU" altLang="ru-RU" sz="1600" i="1"/>
              <a:t>Законы Мерфи. 16-й закон системантики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260350"/>
            <a:ext cx="8229600" cy="884238"/>
          </a:xfrm>
        </p:spPr>
        <p:txBody>
          <a:bodyPr/>
          <a:lstStyle/>
          <a:p>
            <a:pPr algn="ctr" eaLnBrk="1" hangingPunct="1"/>
            <a:r>
              <a:rPr lang="ru-RU" altLang="ru-RU" sz="3200" smtClean="0"/>
              <a:t>Причины создания РБД</a:t>
            </a:r>
          </a:p>
        </p:txBody>
      </p:sp>
      <p:sp>
        <p:nvSpPr>
          <p:cNvPr id="12291" name="TextBox 1"/>
          <p:cNvSpPr txBox="1">
            <a:spLocks noChangeArrowheads="1"/>
          </p:cNvSpPr>
          <p:nvPr/>
        </p:nvSpPr>
        <p:spPr bwMode="auto">
          <a:xfrm>
            <a:off x="539750" y="1125538"/>
            <a:ext cx="8135938" cy="501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marL="0" lvl="1" eaLnBrk="1" hangingPunct="1">
              <a:spcBef>
                <a:spcPct val="0"/>
              </a:spcBef>
              <a:buClrTx/>
              <a:buSzTx/>
              <a:buFontTx/>
              <a:buNone/>
            </a:pPr>
            <a:r>
              <a:rPr lang="ru-RU" altLang="ru-RU" sz="2000" b="1"/>
              <a:t>Основными причинами создания распределенной БД являются:</a:t>
            </a:r>
            <a:endParaRPr lang="en-US" altLang="ru-RU" sz="2000" b="1"/>
          </a:p>
          <a:p>
            <a:pPr eaLnBrk="1" hangingPunct="1">
              <a:spcBef>
                <a:spcPct val="0"/>
              </a:spcBef>
              <a:buClrTx/>
              <a:buSzTx/>
              <a:buFont typeface="Arial" charset="0"/>
              <a:buChar char="•"/>
            </a:pPr>
            <a:r>
              <a:rPr lang="ru-RU" altLang="ru-RU" sz="2000"/>
              <a:t>Необходимость разместить часто используемые данные близко к клиентским приложениям, которым нужно к ним обращаться, и таким образом свести к минимуму число сообщений в сети и время доступа.</a:t>
            </a:r>
          </a:p>
          <a:p>
            <a:pPr eaLnBrk="1" hangingPunct="1">
              <a:spcBef>
                <a:spcPct val="0"/>
              </a:spcBef>
              <a:buClrTx/>
              <a:buSzTx/>
              <a:buFont typeface="Arial" charset="0"/>
              <a:buChar char="•"/>
            </a:pPr>
            <a:r>
              <a:rPr lang="ru-RU" altLang="ru-RU" sz="2000"/>
              <a:t>Желание расположить изменчивые данные в одном месте, сведя таким образом к минимуму проблемы, связанные с наличием нескольких обновляемых копий таких данных.</a:t>
            </a:r>
          </a:p>
          <a:p>
            <a:pPr eaLnBrk="1" hangingPunct="1">
              <a:spcBef>
                <a:spcPct val="0"/>
              </a:spcBef>
              <a:buClrTx/>
              <a:buSzTx/>
              <a:buFont typeface="Arial" charset="0"/>
              <a:buChar char="•"/>
            </a:pPr>
            <a:r>
              <a:rPr lang="ru-RU" altLang="ru-RU" sz="2000"/>
              <a:t>Стремление уменьшить влияние единичного отказа, например отключения сервера.</a:t>
            </a:r>
          </a:p>
          <a:p>
            <a:pPr eaLnBrk="1" hangingPunct="1">
              <a:spcBef>
                <a:spcPct val="0"/>
              </a:spcBef>
              <a:buClrTx/>
              <a:buSzTx/>
              <a:buFont typeface="Arial" charset="0"/>
              <a:buChar char="•"/>
            </a:pPr>
            <a:r>
              <a:rPr lang="ru-RU" altLang="ru-RU" sz="2000"/>
              <a:t>Наличие нескольких существующих баз данных, каждая из которых является централизованной, но предполагает обмен данными с другими БД.</a:t>
            </a:r>
          </a:p>
          <a:p>
            <a:pPr eaLnBrk="1" hangingPunct="1">
              <a:spcBef>
                <a:spcPct val="0"/>
              </a:spcBef>
              <a:buClrTx/>
              <a:buSzTx/>
              <a:buFont typeface="Arial" charset="0"/>
              <a:buChar char="•"/>
            </a:pPr>
            <a:r>
              <a:rPr lang="ru-RU" altLang="ru-RU" sz="2000"/>
              <a:t>Наличие пользователей (приложений), которым требуются данные из разных существующих в организации баз данных.</a:t>
            </a:r>
          </a:p>
        </p:txBody>
      </p:sp>
      <p:sp>
        <p:nvSpPr>
          <p:cNvPr id="2" name="Номер слайда 1"/>
          <p:cNvSpPr>
            <a:spLocks noGrp="1"/>
          </p:cNvSpPr>
          <p:nvPr>
            <p:ph type="sldNum" sz="quarter" idx="11"/>
          </p:nvPr>
        </p:nvSpPr>
        <p:spPr/>
        <p:txBody>
          <a:bodyPr/>
          <a:lstStyle/>
          <a:p>
            <a:pPr>
              <a:defRPr/>
            </a:pPr>
            <a:fld id="{1AFAA2A1-7A09-4298-A8E1-9D6592DEE40E}" type="slidenum">
              <a:rPr lang="ru-RU" smtClean="0"/>
              <a:pPr>
                <a:defRPr/>
              </a:pPr>
              <a:t>10</a:t>
            </a:fld>
            <a:endParaRPr lang="ru-RU"/>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260350"/>
            <a:ext cx="8229600" cy="884238"/>
          </a:xfrm>
        </p:spPr>
        <p:txBody>
          <a:bodyPr/>
          <a:lstStyle/>
          <a:p>
            <a:pPr algn="ctr" eaLnBrk="1" hangingPunct="1"/>
            <a:r>
              <a:rPr lang="ru-RU" altLang="ru-RU" sz="3200" smtClean="0"/>
              <a:t>Проблемы создания РБД</a:t>
            </a:r>
          </a:p>
        </p:txBody>
      </p:sp>
      <p:sp>
        <p:nvSpPr>
          <p:cNvPr id="11267" name="TextBox 1"/>
          <p:cNvSpPr txBox="1">
            <a:spLocks noChangeArrowheads="1"/>
          </p:cNvSpPr>
          <p:nvPr/>
        </p:nvSpPr>
        <p:spPr bwMode="auto">
          <a:xfrm>
            <a:off x="395288" y="1125538"/>
            <a:ext cx="8280400"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eaLnBrk="0" hangingPunct="0">
              <a:defRPr>
                <a:solidFill>
                  <a:schemeClr val="tx1"/>
                </a:solidFill>
                <a:latin typeface="Arial" charset="0"/>
                <a:cs typeface="Arial" charset="0"/>
              </a:defRPr>
            </a:lvl1pPr>
            <a:lvl2pPr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342900" indent="-342900">
              <a:buFontTx/>
              <a:buAutoNum type="arabicPeriod"/>
              <a:defRPr/>
            </a:pPr>
            <a:r>
              <a:rPr lang="ru-RU" dirty="0" smtClean="0"/>
              <a:t>Сложность </a:t>
            </a:r>
            <a:r>
              <a:rPr lang="ru-RU" dirty="0" smtClean="0"/>
              <a:t>создания схемы фрагментации данных.</a:t>
            </a:r>
          </a:p>
          <a:p>
            <a:pPr marL="342900" indent="-342900">
              <a:buFontTx/>
              <a:buAutoNum type="arabicPeriod"/>
              <a:defRPr/>
            </a:pPr>
            <a:r>
              <a:rPr lang="ru-RU" dirty="0" smtClean="0"/>
              <a:t>Составление глобального каталога, содержащего информацию о каждом фрагменте БД и его местоположении в сети.</a:t>
            </a:r>
          </a:p>
          <a:p>
            <a:pPr marL="342900" indent="-342900">
              <a:buFontTx/>
              <a:buAutoNum type="arabicPeriod"/>
              <a:defRPr/>
            </a:pPr>
            <a:r>
              <a:rPr lang="ru-RU" dirty="0" smtClean="0"/>
              <a:t>Организация обработки запросов (синхронизация нескольких запросов к одним и тем же данным, исключение аномалий модификации одних и тех же данных, расположенных на различных узлах, оптимизация последовательности шагов при обработке запроса и т.д.).</a:t>
            </a:r>
          </a:p>
          <a:p>
            <a:pPr marL="342900" indent="-342900">
              <a:buFontTx/>
              <a:buAutoNum type="arabicPeriod"/>
              <a:defRPr/>
            </a:pPr>
            <a:r>
              <a:rPr lang="ru-RU" dirty="0" smtClean="0"/>
              <a:t>Обеспечение</a:t>
            </a:r>
            <a:r>
              <a:rPr lang="ru-RU" i="1" dirty="0" smtClean="0"/>
              <a:t> непротиворечивости данных:</a:t>
            </a:r>
            <a:r>
              <a:rPr lang="ru-RU" dirty="0" smtClean="0"/>
              <a:t> вне зависимости от того, какой клиент используется в данный момент времени, пользователю должны быть предоставлены правильные и непротиворечивые данные, и все обновления, сделанные с этого клиента, должны быть защищены при фиксации.</a:t>
            </a:r>
          </a:p>
          <a:p>
            <a:pPr marL="342900" indent="-342900">
              <a:buFontTx/>
              <a:buAutoNum type="arabicPeriod"/>
              <a:defRPr/>
            </a:pPr>
            <a:r>
              <a:rPr lang="ru-RU" dirty="0" smtClean="0"/>
              <a:t>Обеспечение</a:t>
            </a:r>
            <a:r>
              <a:rPr lang="ru-RU" i="1" dirty="0" smtClean="0"/>
              <a:t> производительности:</a:t>
            </a:r>
            <a:r>
              <a:rPr lang="ru-RU" dirty="0" smtClean="0"/>
              <a:t> и общая пропускная способность, и время реакции приложения на каждом клиенте должны соответствовать поставленным требованиям.</a:t>
            </a:r>
          </a:p>
          <a:p>
            <a:pPr marL="342900" indent="-342900">
              <a:buFontTx/>
              <a:buAutoNum type="arabicPeriod"/>
              <a:defRPr/>
            </a:pPr>
            <a:r>
              <a:rPr lang="ru-RU" dirty="0" smtClean="0"/>
              <a:t>Обеспечение</a:t>
            </a:r>
            <a:r>
              <a:rPr lang="ru-RU" i="1" dirty="0" smtClean="0"/>
              <a:t> работоспособности</a:t>
            </a:r>
            <a:r>
              <a:rPr lang="ru-RU" dirty="0" smtClean="0"/>
              <a:t> приложений (надежность).</a:t>
            </a:r>
          </a:p>
          <a:p>
            <a:pPr marL="342900" indent="-342900">
              <a:buFontTx/>
              <a:buAutoNum type="arabicPeriod"/>
              <a:defRPr/>
            </a:pPr>
            <a:r>
              <a:rPr lang="ru-RU" dirty="0" smtClean="0"/>
              <a:t>Обеспечение требований безопасности, как при передаче по сети служебной (внутренней) информации, так и самих данных.</a:t>
            </a:r>
          </a:p>
        </p:txBody>
      </p:sp>
      <p:sp>
        <p:nvSpPr>
          <p:cNvPr id="2" name="Номер слайда 1"/>
          <p:cNvSpPr>
            <a:spLocks noGrp="1"/>
          </p:cNvSpPr>
          <p:nvPr>
            <p:ph type="sldNum" sz="quarter" idx="11"/>
          </p:nvPr>
        </p:nvSpPr>
        <p:spPr/>
        <p:txBody>
          <a:bodyPr/>
          <a:lstStyle/>
          <a:p>
            <a:pPr>
              <a:defRPr/>
            </a:pPr>
            <a:fld id="{1AFAA2A1-7A09-4298-A8E1-9D6592DEE40E}" type="slidenum">
              <a:rPr lang="ru-RU" smtClean="0"/>
              <a:pPr>
                <a:defRPr/>
              </a:pPr>
              <a:t>11</a:t>
            </a:fld>
            <a:endParaRPr lang="ru-RU"/>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260350"/>
            <a:ext cx="8229600" cy="884238"/>
          </a:xfrm>
        </p:spPr>
        <p:txBody>
          <a:bodyPr/>
          <a:lstStyle/>
          <a:p>
            <a:pPr algn="ctr" eaLnBrk="1" hangingPunct="1"/>
            <a:r>
              <a:rPr lang="ru-RU" altLang="ru-RU" sz="3200" smtClean="0"/>
              <a:t>Создание схемы фрагментации РБД</a:t>
            </a:r>
          </a:p>
        </p:txBody>
      </p:sp>
      <p:sp>
        <p:nvSpPr>
          <p:cNvPr id="14339" name="TextBox 1"/>
          <p:cNvSpPr txBox="1">
            <a:spLocks noChangeArrowheads="1"/>
          </p:cNvSpPr>
          <p:nvPr/>
        </p:nvSpPr>
        <p:spPr bwMode="auto">
          <a:xfrm>
            <a:off x="395288" y="981075"/>
            <a:ext cx="8353425" cy="5630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ru-RU" altLang="ru-RU" sz="1800"/>
              <a:t>Определение и размещение фрагментов должно проводиться с учетом особенностей использования базы данных. В частности, это подразумевает выполнение анализа транзакций. Как правило, провести анализ всех транзакций не представляется возможным, поэтому следует сосредоточить усилия на самых важных из них. Опыт показывает, что 20% выполняемых пользователями наиболее активных запросов создают 80% общей на-</a:t>
            </a:r>
          </a:p>
          <a:p>
            <a:pPr eaLnBrk="1" hangingPunct="1">
              <a:spcBef>
                <a:spcPct val="0"/>
              </a:spcBef>
              <a:buClrTx/>
              <a:buSzTx/>
              <a:buFontTx/>
              <a:buNone/>
            </a:pPr>
            <a:r>
              <a:rPr lang="ru-RU" altLang="ru-RU" sz="1800"/>
              <a:t>грузки на базу данных. </a:t>
            </a:r>
          </a:p>
          <a:p>
            <a:pPr eaLnBrk="1" hangingPunct="1">
              <a:spcBef>
                <a:spcPct val="0"/>
              </a:spcBef>
              <a:buClrTx/>
              <a:buSzTx/>
              <a:buFontTx/>
              <a:buNone/>
            </a:pPr>
            <a:r>
              <a:rPr lang="ru-RU" altLang="ru-RU" sz="1800"/>
              <a:t>Проектирование должно выполняться на основе как количественных, так и</a:t>
            </a:r>
          </a:p>
          <a:p>
            <a:pPr eaLnBrk="1" hangingPunct="1">
              <a:spcBef>
                <a:spcPct val="0"/>
              </a:spcBef>
              <a:buClrTx/>
              <a:buSzTx/>
              <a:buFontTx/>
              <a:buNone/>
            </a:pPr>
            <a:r>
              <a:rPr lang="ru-RU" altLang="ru-RU" sz="1800"/>
              <a:t>качественных показателей. Количественная информация используется в качестве основы для распределения, тогда как качественная служит базой при создании схемы фрагментации. Количественная информация включает такие показатели:</a:t>
            </a:r>
          </a:p>
          <a:p>
            <a:pPr eaLnBrk="1" hangingPunct="1">
              <a:spcBef>
                <a:spcPct val="0"/>
              </a:spcBef>
              <a:buClrTx/>
              <a:buSzTx/>
              <a:buFontTx/>
              <a:buNone/>
            </a:pPr>
            <a:r>
              <a:rPr lang="ru-RU" altLang="ru-RU" sz="1800"/>
              <a:t>• частота выполнения транзакции;</a:t>
            </a:r>
          </a:p>
          <a:p>
            <a:pPr eaLnBrk="1" hangingPunct="1">
              <a:spcBef>
                <a:spcPct val="0"/>
              </a:spcBef>
              <a:buClrTx/>
              <a:buSzTx/>
              <a:buFontTx/>
              <a:buNone/>
            </a:pPr>
            <a:r>
              <a:rPr lang="ru-RU" altLang="ru-RU" sz="1800"/>
              <a:t>• узел, на котором выполняется транзакция;</a:t>
            </a:r>
          </a:p>
          <a:p>
            <a:pPr eaLnBrk="1" hangingPunct="1">
              <a:spcBef>
                <a:spcPct val="0"/>
              </a:spcBef>
              <a:buClrTx/>
              <a:buSzTx/>
              <a:buFontTx/>
              <a:buNone/>
            </a:pPr>
            <a:r>
              <a:rPr lang="ru-RU" altLang="ru-RU" sz="1800"/>
              <a:t>• требования к производительности транзакций.</a:t>
            </a:r>
          </a:p>
          <a:p>
            <a:pPr eaLnBrk="1" hangingPunct="1">
              <a:spcBef>
                <a:spcPct val="0"/>
              </a:spcBef>
              <a:buClrTx/>
              <a:buSzTx/>
              <a:buFontTx/>
              <a:buNone/>
            </a:pPr>
            <a:r>
              <a:rPr lang="ru-RU" altLang="ru-RU" sz="1800"/>
              <a:t>Качественная информация может включать сведения о выполняемых транзакциях:</a:t>
            </a:r>
          </a:p>
          <a:p>
            <a:pPr eaLnBrk="1" hangingPunct="1">
              <a:spcBef>
                <a:spcPct val="0"/>
              </a:spcBef>
              <a:buClrTx/>
              <a:buSzTx/>
              <a:buFontTx/>
              <a:buNone/>
            </a:pPr>
            <a:r>
              <a:rPr lang="ru-RU" altLang="ru-RU" sz="1800"/>
              <a:t>• используемые отношения, атрибуты и строки;</a:t>
            </a:r>
          </a:p>
          <a:p>
            <a:pPr eaLnBrk="1" hangingPunct="1">
              <a:spcBef>
                <a:spcPct val="0"/>
              </a:spcBef>
              <a:buClrTx/>
              <a:buSzTx/>
              <a:buFontTx/>
              <a:buNone/>
            </a:pPr>
            <a:r>
              <a:rPr lang="ru-RU" altLang="ru-RU" sz="1800"/>
              <a:t>• тип доступа (чтение или запись);</a:t>
            </a:r>
          </a:p>
          <a:p>
            <a:pPr eaLnBrk="1" hangingPunct="1">
              <a:spcBef>
                <a:spcPct val="0"/>
              </a:spcBef>
              <a:buClrTx/>
              <a:buSzTx/>
              <a:buFontTx/>
              <a:buNone/>
            </a:pPr>
            <a:r>
              <a:rPr lang="ru-RU" altLang="ru-RU" sz="1800"/>
              <a:t>• предикаты операций чтения.</a:t>
            </a:r>
          </a:p>
        </p:txBody>
      </p:sp>
      <p:sp>
        <p:nvSpPr>
          <p:cNvPr id="2" name="Номер слайда 1"/>
          <p:cNvSpPr>
            <a:spLocks noGrp="1"/>
          </p:cNvSpPr>
          <p:nvPr>
            <p:ph type="sldNum" sz="quarter" idx="11"/>
          </p:nvPr>
        </p:nvSpPr>
        <p:spPr/>
        <p:txBody>
          <a:bodyPr/>
          <a:lstStyle/>
          <a:p>
            <a:pPr>
              <a:defRPr/>
            </a:pPr>
            <a:fld id="{1AFAA2A1-7A09-4298-A8E1-9D6592DEE40E}" type="slidenum">
              <a:rPr lang="ru-RU" smtClean="0"/>
              <a:pPr>
                <a:defRPr/>
              </a:pPr>
              <a:t>12</a:t>
            </a:fld>
            <a:endParaRPr lang="ru-RU"/>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260350"/>
            <a:ext cx="8229600" cy="884238"/>
          </a:xfrm>
        </p:spPr>
        <p:txBody>
          <a:bodyPr/>
          <a:lstStyle/>
          <a:p>
            <a:pPr algn="ctr" eaLnBrk="1" hangingPunct="1"/>
            <a:r>
              <a:rPr lang="ru-RU" altLang="ru-RU" sz="3200" smtClean="0"/>
              <a:t>Создание схемы фрагментации РБД</a:t>
            </a:r>
          </a:p>
        </p:txBody>
      </p:sp>
      <p:sp>
        <p:nvSpPr>
          <p:cNvPr id="15363" name="TextBox 1"/>
          <p:cNvSpPr txBox="1">
            <a:spLocks noChangeArrowheads="1"/>
          </p:cNvSpPr>
          <p:nvPr/>
        </p:nvSpPr>
        <p:spPr bwMode="auto">
          <a:xfrm>
            <a:off x="395288" y="981075"/>
            <a:ext cx="8353425" cy="5630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ru-RU" altLang="ru-RU" sz="1800"/>
              <a:t>Определение и размещение фрагментов выполняется для достижения следующих </a:t>
            </a:r>
            <a:r>
              <a:rPr lang="ru-RU" altLang="ru-RU" sz="1800" b="1"/>
              <a:t>стратегических целей</a:t>
            </a:r>
            <a:r>
              <a:rPr lang="ru-RU" altLang="ru-RU" sz="1800"/>
              <a:t>.</a:t>
            </a:r>
          </a:p>
          <a:p>
            <a:pPr eaLnBrk="1" hangingPunct="1">
              <a:spcBef>
                <a:spcPct val="0"/>
              </a:spcBef>
              <a:buClrTx/>
              <a:buSzTx/>
              <a:buFontTx/>
              <a:buNone/>
            </a:pPr>
            <a:r>
              <a:rPr lang="ru-RU" altLang="ru-RU" sz="1800"/>
              <a:t>• </a:t>
            </a:r>
            <a:r>
              <a:rPr lang="ru-RU" altLang="ru-RU" sz="1800" b="1"/>
              <a:t>Локализация ссылок</a:t>
            </a:r>
            <a:r>
              <a:rPr lang="ru-RU" altLang="ru-RU" sz="1800"/>
              <a:t>. Везде, где только эго возможно, данные должны</a:t>
            </a:r>
          </a:p>
          <a:p>
            <a:pPr eaLnBrk="1" hangingPunct="1">
              <a:spcBef>
                <a:spcPct val="0"/>
              </a:spcBef>
              <a:buClrTx/>
              <a:buSzTx/>
              <a:buFontTx/>
              <a:buNone/>
            </a:pPr>
            <a:r>
              <a:rPr lang="ru-RU" altLang="ru-RU" sz="1800"/>
              <a:t>храниться как можно ближе к местам их использования</a:t>
            </a:r>
          </a:p>
          <a:p>
            <a:pPr eaLnBrk="1" hangingPunct="1">
              <a:spcBef>
                <a:spcPct val="0"/>
              </a:spcBef>
              <a:buClrTx/>
              <a:buSzTx/>
              <a:buFontTx/>
              <a:buNone/>
            </a:pPr>
            <a:r>
              <a:rPr lang="ru-RU" altLang="ru-RU" sz="1800"/>
              <a:t>• Повышение </a:t>
            </a:r>
            <a:r>
              <a:rPr lang="ru-RU" altLang="ru-RU" sz="1800" b="1"/>
              <a:t>надежности</a:t>
            </a:r>
            <a:r>
              <a:rPr lang="ru-RU" altLang="ru-RU" sz="1800"/>
              <a:t> и </a:t>
            </a:r>
            <a:r>
              <a:rPr lang="ru-RU" altLang="ru-RU" sz="1800" b="1"/>
              <a:t>доступности</a:t>
            </a:r>
            <a:r>
              <a:rPr lang="ru-RU" altLang="ru-RU" sz="1800"/>
              <a:t>. Надежность и доступность данных повышаются за счет использования механизма репликации. </a:t>
            </a:r>
          </a:p>
          <a:p>
            <a:pPr eaLnBrk="1" hangingPunct="1">
              <a:spcBef>
                <a:spcPct val="0"/>
              </a:spcBef>
              <a:buClrTx/>
              <a:buSzTx/>
              <a:buFontTx/>
              <a:buNone/>
            </a:pPr>
            <a:r>
              <a:rPr lang="ru-RU" altLang="ru-RU" sz="1800"/>
              <a:t>• Приемлемый уровень </a:t>
            </a:r>
            <a:r>
              <a:rPr lang="ru-RU" altLang="ru-RU" sz="1800" b="1"/>
              <a:t>производительности</a:t>
            </a:r>
            <a:r>
              <a:rPr lang="ru-RU" altLang="ru-RU" sz="1800"/>
              <a:t>. Неверное размещение фрагментов может привести к возникновению в системе узких мест (перегрузке отдельных узлов)  или к неэффективному использованию ресурсов системы.</a:t>
            </a:r>
          </a:p>
          <a:p>
            <a:pPr eaLnBrk="1" hangingPunct="1">
              <a:spcBef>
                <a:spcPct val="0"/>
              </a:spcBef>
              <a:buClrTx/>
              <a:buSzTx/>
              <a:buFontTx/>
              <a:buNone/>
            </a:pPr>
            <a:r>
              <a:rPr lang="ru-RU" altLang="ru-RU" sz="1800"/>
              <a:t>• Компромисс между емкостью и </a:t>
            </a:r>
            <a:r>
              <a:rPr lang="ru-RU" altLang="ru-RU" sz="1800" b="1"/>
              <a:t>стоимостью внешней памяти</a:t>
            </a:r>
            <a:r>
              <a:rPr lang="ru-RU" altLang="ru-RU" sz="1800"/>
              <a:t>. Везде, где только это возможно, рекомендуется использовать более дешевые устройства массовой памяти. Это требование должно быть согласовано с требованием обеспечения </a:t>
            </a:r>
            <a:r>
              <a:rPr lang="ru-RU" altLang="ru-RU" sz="1800" i="1"/>
              <a:t>локализации ссылок.</a:t>
            </a:r>
          </a:p>
          <a:p>
            <a:pPr eaLnBrk="1" hangingPunct="1">
              <a:spcBef>
                <a:spcPct val="0"/>
              </a:spcBef>
              <a:buClrTx/>
              <a:buSzTx/>
              <a:buFontTx/>
              <a:buNone/>
            </a:pPr>
            <a:r>
              <a:rPr lang="ru-RU" altLang="ru-RU" sz="1800"/>
              <a:t>•</a:t>
            </a:r>
            <a:r>
              <a:rPr lang="ru-RU" altLang="ru-RU" sz="1800" i="1"/>
              <a:t> </a:t>
            </a:r>
            <a:r>
              <a:rPr lang="ru-RU" altLang="ru-RU" sz="1800"/>
              <a:t>Минимизация </a:t>
            </a:r>
            <a:r>
              <a:rPr lang="ru-RU" altLang="ru-RU" sz="1800" b="1"/>
              <a:t>расходов на передачу данных</a:t>
            </a:r>
            <a:r>
              <a:rPr lang="ru-RU" altLang="ru-RU" sz="1800"/>
              <a:t>. Затраты на выборку будут минимальны при обеспечении максимальной </a:t>
            </a:r>
            <a:r>
              <a:rPr lang="ru-RU" altLang="ru-RU" sz="1800" i="1"/>
              <a:t>локализации ссылок, </a:t>
            </a:r>
            <a:r>
              <a:rPr lang="ru-RU" altLang="ru-RU" sz="1800"/>
              <a:t>т.е. тогда, когда каждый узел будет иметь собственную копию необходимых ему данных. Однако при обновлении копируемых данных внесенные изменения потребуется распространить на все узлы, имеющие копию обновленного отношения, что увеличит затраты на передачу данных.</a:t>
            </a:r>
          </a:p>
        </p:txBody>
      </p:sp>
      <p:sp>
        <p:nvSpPr>
          <p:cNvPr id="2" name="Номер слайда 1"/>
          <p:cNvSpPr>
            <a:spLocks noGrp="1"/>
          </p:cNvSpPr>
          <p:nvPr>
            <p:ph type="sldNum" sz="quarter" idx="11"/>
          </p:nvPr>
        </p:nvSpPr>
        <p:spPr/>
        <p:txBody>
          <a:bodyPr/>
          <a:lstStyle/>
          <a:p>
            <a:pPr>
              <a:defRPr/>
            </a:pPr>
            <a:fld id="{1AFAA2A1-7A09-4298-A8E1-9D6592DEE40E}" type="slidenum">
              <a:rPr lang="ru-RU" smtClean="0"/>
              <a:pPr>
                <a:defRPr/>
              </a:pPr>
              <a:t>13</a:t>
            </a:fld>
            <a:endParaRPr lang="ru-RU"/>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260350"/>
            <a:ext cx="8229600" cy="884238"/>
          </a:xfrm>
        </p:spPr>
        <p:txBody>
          <a:bodyPr/>
          <a:lstStyle/>
          <a:p>
            <a:pPr algn="ctr" eaLnBrk="1" hangingPunct="1"/>
            <a:r>
              <a:rPr lang="ru-RU" altLang="ru-RU" sz="3200" smtClean="0"/>
              <a:t>Стратегии размещения данных</a:t>
            </a:r>
          </a:p>
        </p:txBody>
      </p:sp>
      <p:graphicFrame>
        <p:nvGraphicFramePr>
          <p:cNvPr id="3" name="Таблица 2"/>
          <p:cNvGraphicFramePr>
            <a:graphicFrameLocks noGrp="1"/>
          </p:cNvGraphicFramePr>
          <p:nvPr/>
        </p:nvGraphicFramePr>
        <p:xfrm>
          <a:off x="539750" y="1196975"/>
          <a:ext cx="8208964" cy="4927600"/>
        </p:xfrm>
        <a:graphic>
          <a:graphicData uri="http://schemas.openxmlformats.org/drawingml/2006/table">
            <a:tbl>
              <a:tblPr firstRow="1" firstCol="1" bandRow="1">
                <a:tableStyleId>{5C22544A-7EE6-4342-B048-85BDC9FD1C3A}</a:tableStyleId>
              </a:tblPr>
              <a:tblGrid>
                <a:gridCol w="1872219"/>
                <a:gridCol w="1008119"/>
                <a:gridCol w="1663611"/>
                <a:gridCol w="1362114"/>
                <a:gridCol w="1116714"/>
                <a:gridCol w="1186187"/>
              </a:tblGrid>
              <a:tr h="1080176">
                <a:tc>
                  <a:txBody>
                    <a:bodyPr/>
                    <a:lstStyle/>
                    <a:p>
                      <a:pPr algn="r">
                        <a:lnSpc>
                          <a:spcPct val="115000"/>
                        </a:lnSpc>
                        <a:spcAft>
                          <a:spcPts val="0"/>
                        </a:spcAft>
                      </a:pPr>
                      <a:r>
                        <a:rPr lang="ru-RU" sz="1400" dirty="0">
                          <a:solidFill>
                            <a:schemeClr val="tx1"/>
                          </a:solidFill>
                          <a:effectLst/>
                        </a:rPr>
                        <a:t>Критерии</a:t>
                      </a:r>
                    </a:p>
                    <a:p>
                      <a:pPr algn="r">
                        <a:lnSpc>
                          <a:spcPct val="115000"/>
                        </a:lnSpc>
                        <a:spcAft>
                          <a:spcPts val="0"/>
                        </a:spcAft>
                      </a:pPr>
                      <a:endParaRPr lang="ru-RU" sz="1400" dirty="0" smtClean="0">
                        <a:solidFill>
                          <a:schemeClr val="tx1"/>
                        </a:solidFill>
                        <a:effectLst/>
                      </a:endParaRPr>
                    </a:p>
                    <a:p>
                      <a:pPr>
                        <a:lnSpc>
                          <a:spcPct val="115000"/>
                        </a:lnSpc>
                        <a:spcAft>
                          <a:spcPts val="0"/>
                        </a:spcAft>
                      </a:pPr>
                      <a:r>
                        <a:rPr lang="ru-RU" sz="1400" dirty="0" smtClean="0">
                          <a:solidFill>
                            <a:schemeClr val="tx1"/>
                          </a:solidFill>
                          <a:effectLst/>
                        </a:rPr>
                        <a:t>Виды </a:t>
                      </a:r>
                    </a:p>
                    <a:p>
                      <a:pPr>
                        <a:lnSpc>
                          <a:spcPct val="115000"/>
                        </a:lnSpc>
                        <a:spcAft>
                          <a:spcPts val="0"/>
                        </a:spcAft>
                      </a:pPr>
                      <a:r>
                        <a:rPr lang="ru-RU" sz="1400" dirty="0" smtClean="0">
                          <a:solidFill>
                            <a:schemeClr val="tx1"/>
                          </a:solidFill>
                          <a:effectLst/>
                        </a:rPr>
                        <a:t>размещения</a:t>
                      </a:r>
                      <a:endParaRPr lang="ru-RU" sz="1400" dirty="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ru-RU" sz="1400" b="0" dirty="0" err="1" smtClean="0">
                          <a:solidFill>
                            <a:schemeClr val="tx1"/>
                          </a:solidFill>
                          <a:effectLst/>
                        </a:rPr>
                        <a:t>Локали-зация</a:t>
                      </a:r>
                      <a:r>
                        <a:rPr lang="ru-RU" sz="1400" b="0" dirty="0" smtClean="0">
                          <a:solidFill>
                            <a:schemeClr val="tx1"/>
                          </a:solidFill>
                          <a:effectLst/>
                        </a:rPr>
                        <a:t> </a:t>
                      </a:r>
                      <a:r>
                        <a:rPr lang="ru-RU" sz="1400" b="0" dirty="0">
                          <a:solidFill>
                            <a:schemeClr val="tx1"/>
                          </a:solidFill>
                          <a:effectLst/>
                        </a:rPr>
                        <a:t>ссылок</a:t>
                      </a:r>
                      <a:endParaRPr lang="ru-RU" sz="1400" b="0" dirty="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ru-RU" sz="1400" b="0" dirty="0">
                          <a:solidFill>
                            <a:schemeClr val="tx1"/>
                          </a:solidFill>
                          <a:effectLst/>
                        </a:rPr>
                        <a:t>Надежность и доступность</a:t>
                      </a:r>
                      <a:endParaRPr lang="ru-RU" sz="1400" b="0" dirty="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ru-RU" sz="1400" b="0" dirty="0">
                          <a:solidFill>
                            <a:schemeClr val="tx1"/>
                          </a:solidFill>
                          <a:effectLst/>
                        </a:rPr>
                        <a:t>Производи-</a:t>
                      </a:r>
                      <a:r>
                        <a:rPr lang="ru-RU" sz="1400" b="0" dirty="0" err="1">
                          <a:solidFill>
                            <a:schemeClr val="tx1"/>
                          </a:solidFill>
                          <a:effectLst/>
                        </a:rPr>
                        <a:t>тельность</a:t>
                      </a:r>
                      <a:endParaRPr lang="ru-RU" sz="1400" b="0" dirty="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ru-RU" sz="1400" b="0" dirty="0">
                          <a:solidFill>
                            <a:schemeClr val="tx1"/>
                          </a:solidFill>
                          <a:effectLst/>
                        </a:rPr>
                        <a:t>Стоимость хранения</a:t>
                      </a:r>
                      <a:endParaRPr lang="ru-RU" sz="1400" b="0" dirty="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ru-RU" sz="1400" b="0" dirty="0">
                          <a:solidFill>
                            <a:schemeClr val="tx1"/>
                          </a:solidFill>
                          <a:effectLst/>
                        </a:rPr>
                        <a:t>Затраты на передачу данных</a:t>
                      </a:r>
                      <a:endParaRPr lang="ru-RU" sz="1400" b="0" dirty="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902903">
                <a:tc>
                  <a:txBody>
                    <a:bodyPr/>
                    <a:lstStyle/>
                    <a:p>
                      <a:pPr algn="r">
                        <a:lnSpc>
                          <a:spcPct val="115000"/>
                        </a:lnSpc>
                        <a:spcAft>
                          <a:spcPts val="0"/>
                        </a:spcAft>
                      </a:pPr>
                      <a:r>
                        <a:rPr lang="ru-RU" sz="1400" b="0" dirty="0">
                          <a:solidFill>
                            <a:schemeClr val="tx1"/>
                          </a:solidFill>
                          <a:effectLst/>
                        </a:rPr>
                        <a:t>централизованное </a:t>
                      </a:r>
                      <a:endParaRPr lang="ru-RU" sz="1400" b="0" dirty="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ru-RU" sz="1400" dirty="0">
                          <a:solidFill>
                            <a:schemeClr val="tx1"/>
                          </a:solidFill>
                          <a:effectLst/>
                        </a:rPr>
                        <a:t> </a:t>
                      </a:r>
                      <a:r>
                        <a:rPr lang="ru-RU" sz="1400" dirty="0" smtClean="0">
                          <a:solidFill>
                            <a:schemeClr val="tx1"/>
                          </a:solidFill>
                          <a:effectLst/>
                        </a:rPr>
                        <a:t>Самая</a:t>
                      </a:r>
                      <a:r>
                        <a:rPr lang="ru-RU" sz="1400" baseline="0" dirty="0" smtClean="0">
                          <a:solidFill>
                            <a:schemeClr val="tx1"/>
                          </a:solidFill>
                          <a:effectLst/>
                        </a:rPr>
                        <a:t> </a:t>
                      </a:r>
                      <a:r>
                        <a:rPr lang="ru-RU" sz="1400" dirty="0" smtClean="0">
                          <a:solidFill>
                            <a:schemeClr val="tx1"/>
                          </a:solidFill>
                          <a:effectLst/>
                        </a:rPr>
                        <a:t>низкая</a:t>
                      </a:r>
                      <a:endParaRPr lang="ru-RU" sz="1400" dirty="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ru-RU" sz="1400" dirty="0" smtClean="0">
                          <a:solidFill>
                            <a:schemeClr val="tx1"/>
                          </a:solidFill>
                          <a:effectLst/>
                        </a:rPr>
                        <a:t> Самая</a:t>
                      </a:r>
                      <a:r>
                        <a:rPr lang="ru-RU" sz="1400" baseline="0" dirty="0" smtClean="0">
                          <a:solidFill>
                            <a:schemeClr val="tx1"/>
                          </a:solidFill>
                          <a:effectLst/>
                        </a:rPr>
                        <a:t> </a:t>
                      </a:r>
                      <a:r>
                        <a:rPr lang="ru-RU" sz="1400" dirty="0" smtClean="0">
                          <a:solidFill>
                            <a:schemeClr val="tx1"/>
                          </a:solidFill>
                          <a:effectLst/>
                        </a:rPr>
                        <a:t>низкая</a:t>
                      </a:r>
                      <a:endParaRPr lang="ru-RU" sz="1400" dirty="0" smtClean="0">
                        <a:solidFill>
                          <a:schemeClr val="tx1"/>
                        </a:solidFill>
                        <a:effectLst/>
                        <a:latin typeface="Calibri"/>
                        <a:ea typeface="Calibri"/>
                        <a:cs typeface="Times New Roman"/>
                      </a:endParaRPr>
                    </a:p>
                    <a:p>
                      <a:pPr algn="ctr">
                        <a:lnSpc>
                          <a:spcPct val="115000"/>
                        </a:lnSpc>
                        <a:spcAft>
                          <a:spcPts val="0"/>
                        </a:spcAft>
                      </a:pPr>
                      <a:r>
                        <a:rPr lang="ru-RU" sz="1400" dirty="0">
                          <a:solidFill>
                            <a:schemeClr val="tx1"/>
                          </a:solidFill>
                          <a:effectLst/>
                        </a:rPr>
                        <a:t> </a:t>
                      </a:r>
                      <a:endParaRPr lang="ru-RU" sz="1400" dirty="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400" dirty="0">
                          <a:solidFill>
                            <a:schemeClr val="tx1"/>
                          </a:solidFill>
                          <a:effectLst/>
                        </a:rPr>
                        <a:t> </a:t>
                      </a:r>
                      <a:r>
                        <a:rPr lang="ru-RU" sz="1400" dirty="0" err="1" smtClean="0">
                          <a:solidFill>
                            <a:schemeClr val="tx1"/>
                          </a:solidFill>
                          <a:effectLst/>
                        </a:rPr>
                        <a:t>Неудовлет-ворительная</a:t>
                      </a:r>
                      <a:endParaRPr lang="ru-RU" sz="1400" dirty="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400" dirty="0" smtClean="0">
                          <a:solidFill>
                            <a:schemeClr val="tx1"/>
                          </a:solidFill>
                          <a:effectLst/>
                        </a:rPr>
                        <a:t>Самая низкая</a:t>
                      </a:r>
                      <a:r>
                        <a:rPr lang="ru-RU" sz="1400" dirty="0">
                          <a:solidFill>
                            <a:schemeClr val="tx1"/>
                          </a:solidFill>
                          <a:effectLst/>
                        </a:rPr>
                        <a:t> </a:t>
                      </a:r>
                      <a:endParaRPr lang="ru-RU" sz="1400" dirty="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400" dirty="0" smtClean="0">
                          <a:solidFill>
                            <a:schemeClr val="tx1"/>
                          </a:solidFill>
                          <a:effectLst/>
                        </a:rPr>
                        <a:t>Самые большие</a:t>
                      </a:r>
                      <a:r>
                        <a:rPr lang="ru-RU" sz="1400" dirty="0">
                          <a:solidFill>
                            <a:schemeClr val="tx1"/>
                          </a:solidFill>
                          <a:effectLst/>
                        </a:rPr>
                        <a:t> </a:t>
                      </a:r>
                      <a:endParaRPr lang="ru-RU" sz="1400" dirty="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81507">
                <a:tc>
                  <a:txBody>
                    <a:bodyPr/>
                    <a:lstStyle/>
                    <a:p>
                      <a:pPr algn="r">
                        <a:lnSpc>
                          <a:spcPct val="115000"/>
                        </a:lnSpc>
                        <a:spcAft>
                          <a:spcPts val="0"/>
                        </a:spcAft>
                      </a:pPr>
                      <a:r>
                        <a:rPr lang="ru-RU" sz="1400" b="0" dirty="0">
                          <a:solidFill>
                            <a:schemeClr val="tx1"/>
                          </a:solidFill>
                          <a:effectLst/>
                        </a:rPr>
                        <a:t>фрагментированное</a:t>
                      </a:r>
                      <a:endParaRPr lang="ru-RU" sz="1400" b="0" dirty="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ru-RU" sz="1400" dirty="0" smtClean="0">
                          <a:solidFill>
                            <a:schemeClr val="tx1"/>
                          </a:solidFill>
                          <a:effectLst/>
                        </a:rPr>
                        <a:t>Высокая </a:t>
                      </a:r>
                      <a:r>
                        <a:rPr lang="ru-RU" sz="1400" dirty="0">
                          <a:solidFill>
                            <a:schemeClr val="tx1"/>
                          </a:solidFill>
                          <a:effectLst/>
                        </a:rPr>
                        <a:t> </a:t>
                      </a:r>
                      <a:r>
                        <a:rPr lang="ru-RU" sz="1400" dirty="0" smtClean="0">
                          <a:solidFill>
                            <a:schemeClr val="tx1"/>
                          </a:solidFill>
                          <a:effectLst/>
                        </a:rPr>
                        <a:t>*</a:t>
                      </a:r>
                      <a:endParaRPr lang="ru-RU" sz="1400" dirty="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400" dirty="0" smtClean="0">
                          <a:solidFill>
                            <a:schemeClr val="tx1"/>
                          </a:solidFill>
                          <a:effectLst/>
                        </a:rPr>
                        <a:t>Низкая для отдел. элементов, высокая</a:t>
                      </a:r>
                      <a:r>
                        <a:rPr lang="ru-RU" sz="1400" dirty="0">
                          <a:solidFill>
                            <a:schemeClr val="tx1"/>
                          </a:solidFill>
                          <a:effectLst/>
                        </a:rPr>
                        <a:t> </a:t>
                      </a:r>
                      <a:r>
                        <a:rPr lang="ru-RU" sz="1400" dirty="0" smtClean="0">
                          <a:solidFill>
                            <a:schemeClr val="tx1"/>
                          </a:solidFill>
                          <a:effectLst/>
                        </a:rPr>
                        <a:t>для системы</a:t>
                      </a:r>
                      <a:endParaRPr lang="ru-RU" sz="1400" dirty="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400" dirty="0" err="1" smtClean="0">
                          <a:solidFill>
                            <a:schemeClr val="tx1"/>
                          </a:solidFill>
                          <a:effectLst/>
                        </a:rPr>
                        <a:t>Удовлетво-рительная</a:t>
                      </a:r>
                      <a:r>
                        <a:rPr lang="ru-RU" sz="1400" baseline="0" dirty="0" smtClean="0">
                          <a:solidFill>
                            <a:schemeClr val="tx1"/>
                          </a:solidFill>
                          <a:effectLst/>
                        </a:rPr>
                        <a:t> *</a:t>
                      </a:r>
                      <a:r>
                        <a:rPr lang="ru-RU" sz="1400" dirty="0">
                          <a:solidFill>
                            <a:schemeClr val="tx1"/>
                          </a:solidFill>
                          <a:effectLst/>
                        </a:rPr>
                        <a:t> </a:t>
                      </a:r>
                      <a:endParaRPr lang="ru-RU" sz="1400" dirty="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400" dirty="0" smtClean="0">
                          <a:solidFill>
                            <a:schemeClr val="tx1"/>
                          </a:solidFill>
                          <a:effectLst/>
                        </a:rPr>
                        <a:t>Самая низкая</a:t>
                      </a:r>
                      <a:r>
                        <a:rPr lang="ru-RU" sz="1400" dirty="0">
                          <a:solidFill>
                            <a:schemeClr val="tx1"/>
                          </a:solidFill>
                          <a:effectLst/>
                        </a:rPr>
                        <a:t> </a:t>
                      </a:r>
                      <a:endParaRPr lang="ru-RU" sz="1400" dirty="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400" dirty="0" smtClean="0">
                          <a:solidFill>
                            <a:schemeClr val="tx1"/>
                          </a:solidFill>
                          <a:effectLst/>
                        </a:rPr>
                        <a:t>Низкие</a:t>
                      </a:r>
                      <a:r>
                        <a:rPr lang="ru-RU" sz="1400" dirty="0">
                          <a:solidFill>
                            <a:schemeClr val="tx1"/>
                          </a:solidFill>
                          <a:effectLst/>
                        </a:rPr>
                        <a:t> </a:t>
                      </a:r>
                      <a:endParaRPr lang="ru-RU" sz="1400" dirty="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81507">
                <a:tc>
                  <a:txBody>
                    <a:bodyPr/>
                    <a:lstStyle/>
                    <a:p>
                      <a:pPr algn="r">
                        <a:lnSpc>
                          <a:spcPct val="115000"/>
                        </a:lnSpc>
                        <a:spcAft>
                          <a:spcPts val="0"/>
                        </a:spcAft>
                      </a:pPr>
                      <a:r>
                        <a:rPr lang="ru-RU" sz="1400" b="0" dirty="0">
                          <a:solidFill>
                            <a:schemeClr val="tx1"/>
                          </a:solidFill>
                          <a:effectLst/>
                        </a:rPr>
                        <a:t>полная репликация</a:t>
                      </a:r>
                      <a:endParaRPr lang="ru-RU" sz="1400" b="0" dirty="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ru-RU" sz="1400" dirty="0" smtClean="0">
                          <a:solidFill>
                            <a:schemeClr val="tx1"/>
                          </a:solidFill>
                          <a:effectLst/>
                        </a:rPr>
                        <a:t>Самая высокая</a:t>
                      </a:r>
                      <a:endParaRPr lang="ru-RU" sz="1400" dirty="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ru-RU" sz="1400" dirty="0" smtClean="0">
                          <a:solidFill>
                            <a:schemeClr val="tx1"/>
                          </a:solidFill>
                          <a:effectLst/>
                        </a:rPr>
                        <a:t> Самая высокая</a:t>
                      </a:r>
                      <a:r>
                        <a:rPr lang="ru-RU" sz="1400" dirty="0">
                          <a:solidFill>
                            <a:schemeClr val="tx1"/>
                          </a:solidFill>
                          <a:effectLst/>
                        </a:rPr>
                        <a:t> </a:t>
                      </a:r>
                      <a:endParaRPr lang="ru-RU" sz="1400" dirty="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ru-RU" sz="1400" dirty="0" smtClean="0">
                          <a:solidFill>
                            <a:schemeClr val="tx1"/>
                          </a:solidFill>
                          <a:effectLst/>
                        </a:rPr>
                        <a:t> Высокая для чтения,</a:t>
                      </a:r>
                      <a:r>
                        <a:rPr lang="ru-RU" sz="1400" baseline="0" dirty="0" smtClean="0">
                          <a:solidFill>
                            <a:schemeClr val="tx1"/>
                          </a:solidFill>
                          <a:effectLst/>
                        </a:rPr>
                        <a:t> низкая для записи</a:t>
                      </a:r>
                      <a:r>
                        <a:rPr lang="ru-RU" sz="1400" dirty="0">
                          <a:solidFill>
                            <a:schemeClr val="tx1"/>
                          </a:solidFill>
                          <a:effectLst/>
                        </a:rPr>
                        <a:t> </a:t>
                      </a:r>
                      <a:endParaRPr lang="ru-RU" sz="1400" dirty="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ru-RU" sz="1400" dirty="0">
                          <a:solidFill>
                            <a:schemeClr val="tx1"/>
                          </a:solidFill>
                          <a:effectLst/>
                        </a:rPr>
                        <a:t> </a:t>
                      </a:r>
                      <a:r>
                        <a:rPr lang="ru-RU" sz="1400" dirty="0" smtClean="0">
                          <a:solidFill>
                            <a:schemeClr val="tx1"/>
                          </a:solidFill>
                          <a:effectLst/>
                        </a:rPr>
                        <a:t> Самая высокая</a:t>
                      </a:r>
                      <a:endParaRPr lang="ru-RU" sz="1400" dirty="0" smtClean="0">
                        <a:solidFill>
                          <a:schemeClr val="tx1"/>
                        </a:solidFill>
                        <a:effectLst/>
                        <a:latin typeface="Calibri"/>
                        <a:ea typeface="Calibri"/>
                        <a:cs typeface="Times New Roman"/>
                      </a:endParaRPr>
                    </a:p>
                    <a:p>
                      <a:pPr algn="ctr">
                        <a:lnSpc>
                          <a:spcPct val="115000"/>
                        </a:lnSpc>
                        <a:spcAft>
                          <a:spcPts val="0"/>
                        </a:spcAft>
                      </a:pPr>
                      <a:endParaRPr lang="ru-RU" sz="1400" dirty="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ru-RU" sz="1400" dirty="0" smtClean="0">
                          <a:solidFill>
                            <a:schemeClr val="tx1"/>
                          </a:solidFill>
                          <a:effectLst/>
                        </a:rPr>
                        <a:t>Низкие для чтения,</a:t>
                      </a:r>
                      <a:r>
                        <a:rPr lang="ru-RU" sz="1400" baseline="0" dirty="0" smtClean="0">
                          <a:solidFill>
                            <a:schemeClr val="tx1"/>
                          </a:solidFill>
                          <a:effectLst/>
                        </a:rPr>
                        <a:t> большие для записи</a:t>
                      </a:r>
                      <a:r>
                        <a:rPr lang="ru-RU" sz="1400" dirty="0" smtClean="0">
                          <a:solidFill>
                            <a:schemeClr val="tx1"/>
                          </a:solidFill>
                          <a:effectLst/>
                        </a:rPr>
                        <a:t> </a:t>
                      </a:r>
                      <a:r>
                        <a:rPr lang="ru-RU" sz="1400" dirty="0">
                          <a:solidFill>
                            <a:schemeClr val="tx1"/>
                          </a:solidFill>
                          <a:effectLst/>
                        </a:rPr>
                        <a:t> </a:t>
                      </a:r>
                      <a:endParaRPr lang="ru-RU" sz="1400" dirty="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81507">
                <a:tc>
                  <a:txBody>
                    <a:bodyPr/>
                    <a:lstStyle/>
                    <a:p>
                      <a:pPr algn="r">
                        <a:lnSpc>
                          <a:spcPct val="115000"/>
                        </a:lnSpc>
                        <a:spcAft>
                          <a:spcPts val="0"/>
                        </a:spcAft>
                      </a:pPr>
                      <a:r>
                        <a:rPr lang="ru-RU" sz="1400" b="0" dirty="0">
                          <a:solidFill>
                            <a:schemeClr val="tx1"/>
                          </a:solidFill>
                          <a:effectLst/>
                        </a:rPr>
                        <a:t>выборочная репликация</a:t>
                      </a:r>
                      <a:endParaRPr lang="ru-RU" sz="1400" b="0" dirty="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ru-RU" sz="1400" dirty="0">
                          <a:solidFill>
                            <a:schemeClr val="tx1"/>
                          </a:solidFill>
                          <a:effectLst/>
                        </a:rPr>
                        <a:t> </a:t>
                      </a:r>
                      <a:r>
                        <a:rPr lang="ru-RU" sz="1400" dirty="0" smtClean="0">
                          <a:solidFill>
                            <a:schemeClr val="tx1"/>
                          </a:solidFill>
                          <a:effectLst/>
                        </a:rPr>
                        <a:t>Высокая  *</a:t>
                      </a:r>
                      <a:endParaRPr lang="ru-RU" sz="1400" dirty="0" smtClean="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ru-RU" sz="1400" dirty="0" smtClean="0">
                          <a:solidFill>
                            <a:schemeClr val="tx1"/>
                          </a:solidFill>
                          <a:effectLst/>
                        </a:rPr>
                        <a:t>Низкая для отдел. элементов, высокая для системы</a:t>
                      </a:r>
                      <a:endParaRPr lang="ru-RU" sz="1400" dirty="0" smtClean="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400" dirty="0">
                          <a:solidFill>
                            <a:schemeClr val="tx1"/>
                          </a:solidFill>
                          <a:effectLst/>
                        </a:rPr>
                        <a:t> </a:t>
                      </a:r>
                      <a:r>
                        <a:rPr lang="ru-RU" sz="1400" dirty="0" err="1" smtClean="0">
                          <a:solidFill>
                            <a:schemeClr val="tx1"/>
                          </a:solidFill>
                          <a:effectLst/>
                        </a:rPr>
                        <a:t>Удовлетво-рительная</a:t>
                      </a:r>
                      <a:r>
                        <a:rPr lang="ru-RU" sz="1400" baseline="0" dirty="0" smtClean="0">
                          <a:solidFill>
                            <a:schemeClr val="tx1"/>
                          </a:solidFill>
                          <a:effectLst/>
                        </a:rPr>
                        <a:t> *</a:t>
                      </a:r>
                      <a:endParaRPr lang="ru-RU" sz="1400" dirty="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400" dirty="0" smtClean="0">
                          <a:solidFill>
                            <a:schemeClr val="tx1"/>
                          </a:solidFill>
                          <a:effectLst/>
                        </a:rPr>
                        <a:t>Средняя</a:t>
                      </a:r>
                      <a:r>
                        <a:rPr lang="ru-RU" sz="1400" dirty="0">
                          <a:solidFill>
                            <a:schemeClr val="tx1"/>
                          </a:solidFill>
                          <a:effectLst/>
                        </a:rPr>
                        <a:t> </a:t>
                      </a:r>
                      <a:endParaRPr lang="ru-RU" sz="1400" dirty="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400" dirty="0" smtClean="0">
                          <a:solidFill>
                            <a:schemeClr val="tx1"/>
                          </a:solidFill>
                          <a:effectLst/>
                        </a:rPr>
                        <a:t>Низкие *</a:t>
                      </a:r>
                      <a:r>
                        <a:rPr lang="ru-RU" sz="1400" dirty="0">
                          <a:solidFill>
                            <a:schemeClr val="tx1"/>
                          </a:solidFill>
                          <a:effectLst/>
                        </a:rPr>
                        <a:t> </a:t>
                      </a:r>
                      <a:endParaRPr lang="ru-RU" sz="1400" dirty="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cxnSp>
        <p:nvCxnSpPr>
          <p:cNvPr id="5" name="Прямая соединительная линия 4"/>
          <p:cNvCxnSpPr/>
          <p:nvPr/>
        </p:nvCxnSpPr>
        <p:spPr>
          <a:xfrm>
            <a:off x="539750" y="1268413"/>
            <a:ext cx="1871663" cy="10080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432" name="TextBox 9"/>
          <p:cNvSpPr txBox="1">
            <a:spLocks noChangeArrowheads="1"/>
          </p:cNvSpPr>
          <p:nvPr/>
        </p:nvSpPr>
        <p:spPr bwMode="auto">
          <a:xfrm>
            <a:off x="468313" y="6237288"/>
            <a:ext cx="80645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ru-RU" altLang="ru-RU" sz="1800"/>
              <a:t>* - при условии качественного проектирования </a:t>
            </a:r>
          </a:p>
        </p:txBody>
      </p:sp>
      <p:sp>
        <p:nvSpPr>
          <p:cNvPr id="2" name="Номер слайда 1"/>
          <p:cNvSpPr>
            <a:spLocks noGrp="1"/>
          </p:cNvSpPr>
          <p:nvPr>
            <p:ph type="sldNum" sz="quarter" idx="11"/>
          </p:nvPr>
        </p:nvSpPr>
        <p:spPr/>
        <p:txBody>
          <a:bodyPr/>
          <a:lstStyle/>
          <a:p>
            <a:pPr>
              <a:defRPr/>
            </a:pPr>
            <a:fld id="{1AFAA2A1-7A09-4298-A8E1-9D6592DEE40E}" type="slidenum">
              <a:rPr lang="ru-RU" smtClean="0"/>
              <a:pPr>
                <a:defRPr/>
              </a:pPr>
              <a:t>14</a:t>
            </a:fld>
            <a:endParaRPr lang="ru-RU"/>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404813"/>
            <a:ext cx="8229600" cy="739775"/>
          </a:xfrm>
        </p:spPr>
        <p:txBody>
          <a:bodyPr/>
          <a:lstStyle/>
          <a:p>
            <a:pPr algn="ctr" eaLnBrk="1" hangingPunct="1"/>
            <a:r>
              <a:rPr lang="ru-RU" altLang="ru-RU" sz="3200" smtClean="0"/>
              <a:t>Создание схемы фрагментации данных</a:t>
            </a:r>
          </a:p>
        </p:txBody>
      </p:sp>
      <p:sp>
        <p:nvSpPr>
          <p:cNvPr id="17411" name="Text Box 4"/>
          <p:cNvSpPr txBox="1">
            <a:spLocks noChangeArrowheads="1"/>
          </p:cNvSpPr>
          <p:nvPr/>
        </p:nvSpPr>
        <p:spPr bwMode="auto">
          <a:xfrm>
            <a:off x="611188" y="1052513"/>
            <a:ext cx="8064500" cy="5078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spcBef>
                <a:spcPct val="0"/>
              </a:spcBef>
              <a:buClrTx/>
              <a:buSzTx/>
              <a:buFontTx/>
              <a:buNone/>
            </a:pPr>
            <a:r>
              <a:rPr lang="ru-RU" altLang="ru-RU" sz="1800"/>
              <a:t>Шесть свойств сущностей, которые важны для определения рациональной схемы фрагментации данных:</a:t>
            </a:r>
          </a:p>
          <a:p>
            <a:pPr>
              <a:spcBef>
                <a:spcPct val="0"/>
              </a:spcBef>
              <a:buClrTx/>
              <a:buSzTx/>
              <a:buFontTx/>
              <a:buNone/>
            </a:pPr>
            <a:endParaRPr lang="ru-RU" altLang="ru-RU" sz="1800" b="1" i="1"/>
          </a:p>
          <a:p>
            <a:pPr>
              <a:spcBef>
                <a:spcPct val="0"/>
              </a:spcBef>
              <a:buClrTx/>
              <a:buSzTx/>
              <a:buFontTx/>
              <a:buNone/>
            </a:pPr>
            <a:r>
              <a:rPr lang="ru-RU" altLang="ru-RU" sz="1800" b="1" i="1"/>
              <a:t>Готовность</a:t>
            </a:r>
            <a:endParaRPr lang="ru-RU" altLang="ru-RU" sz="1800" b="1"/>
          </a:p>
          <a:p>
            <a:pPr>
              <a:spcBef>
                <a:spcPct val="0"/>
              </a:spcBef>
              <a:buClrTx/>
              <a:buSzTx/>
              <a:buFontTx/>
              <a:buNone/>
            </a:pPr>
            <a:r>
              <a:rPr lang="ru-RU" altLang="ru-RU" sz="1800"/>
              <a:t>     В течение какого времени должна быть доступна информация.</a:t>
            </a:r>
          </a:p>
          <a:p>
            <a:pPr>
              <a:spcBef>
                <a:spcPct val="0"/>
              </a:spcBef>
              <a:buClrTx/>
              <a:buSzTx/>
              <a:buFontTx/>
              <a:buNone/>
            </a:pPr>
            <a:r>
              <a:rPr lang="ru-RU" altLang="ru-RU" sz="1800" b="1" i="1"/>
              <a:t>Достоверность</a:t>
            </a:r>
            <a:endParaRPr lang="ru-RU" altLang="ru-RU" sz="1800" b="1"/>
          </a:p>
          <a:p>
            <a:pPr>
              <a:spcBef>
                <a:spcPct val="0"/>
              </a:spcBef>
              <a:buClrTx/>
              <a:buSzTx/>
              <a:buFontTx/>
              <a:buNone/>
            </a:pPr>
            <a:r>
              <a:rPr lang="ru-RU" altLang="ru-RU" sz="1800"/>
              <a:t>     Насколько важно иметь доступ к актуальному значению.</a:t>
            </a:r>
          </a:p>
          <a:p>
            <a:pPr>
              <a:spcBef>
                <a:spcPct val="0"/>
              </a:spcBef>
              <a:buClrTx/>
              <a:buSzTx/>
              <a:buFontTx/>
              <a:buNone/>
            </a:pPr>
            <a:r>
              <a:rPr lang="ru-RU" altLang="ru-RU" sz="1800" b="1" i="1"/>
              <a:t>Видимость</a:t>
            </a:r>
            <a:endParaRPr lang="ru-RU" altLang="ru-RU" sz="1800" b="1"/>
          </a:p>
          <a:p>
            <a:pPr>
              <a:spcBef>
                <a:spcPct val="0"/>
              </a:spcBef>
              <a:buClrTx/>
              <a:buSzTx/>
              <a:buFontTx/>
              <a:buNone/>
            </a:pPr>
            <a:r>
              <a:rPr lang="ru-RU" altLang="ru-RU" sz="1800"/>
              <a:t>     Насколько широкие полномочия предоставляются при запросе.</a:t>
            </a:r>
          </a:p>
          <a:p>
            <a:pPr>
              <a:spcBef>
                <a:spcPct val="0"/>
              </a:spcBef>
              <a:buClrTx/>
              <a:buSzTx/>
              <a:buFontTx/>
              <a:buNone/>
            </a:pPr>
            <a:r>
              <a:rPr lang="ru-RU" altLang="ru-RU" sz="1800" b="1" i="1"/>
              <a:t>Доступность</a:t>
            </a:r>
            <a:endParaRPr lang="ru-RU" altLang="ru-RU" sz="1800" b="1"/>
          </a:p>
          <a:p>
            <a:pPr>
              <a:spcBef>
                <a:spcPct val="0"/>
              </a:spcBef>
              <a:buClrTx/>
              <a:buSzTx/>
              <a:buFontTx/>
              <a:buNone/>
            </a:pPr>
            <a:r>
              <a:rPr lang="ru-RU" altLang="ru-RU" sz="1800"/>
              <a:t>     Как часто необходимо запрашивать информацию.</a:t>
            </a:r>
          </a:p>
          <a:p>
            <a:pPr>
              <a:spcBef>
                <a:spcPct val="0"/>
              </a:spcBef>
              <a:buClrTx/>
              <a:buSzTx/>
              <a:buFontTx/>
              <a:buNone/>
            </a:pPr>
            <a:r>
              <a:rPr lang="ru-RU" altLang="ru-RU" sz="1800" b="1" i="1"/>
              <a:t>Мутируемость</a:t>
            </a:r>
            <a:endParaRPr lang="ru-RU" altLang="ru-RU" sz="1800" b="1"/>
          </a:p>
          <a:p>
            <a:pPr>
              <a:spcBef>
                <a:spcPct val="0"/>
              </a:spcBef>
              <a:buClrTx/>
              <a:buSzTx/>
              <a:buFontTx/>
              <a:buNone/>
            </a:pPr>
            <a:r>
              <a:rPr lang="ru-RU" altLang="ru-RU" sz="1800"/>
              <a:t>     Насколько широкие полномочия предоставляются при изменении.</a:t>
            </a:r>
          </a:p>
          <a:p>
            <a:pPr>
              <a:spcBef>
                <a:spcPct val="0"/>
              </a:spcBef>
              <a:buClrTx/>
              <a:buSzTx/>
              <a:buFontTx/>
              <a:buNone/>
            </a:pPr>
            <a:r>
              <a:rPr lang="ru-RU" altLang="ru-RU" sz="1800" b="1" i="1"/>
              <a:t>Изменчивость</a:t>
            </a:r>
            <a:endParaRPr lang="ru-RU" altLang="ru-RU" sz="1800" b="1"/>
          </a:p>
          <a:p>
            <a:pPr>
              <a:spcBef>
                <a:spcPct val="0"/>
              </a:spcBef>
              <a:buClrTx/>
              <a:buSzTx/>
              <a:buFontTx/>
              <a:buNone/>
            </a:pPr>
            <a:r>
              <a:rPr lang="ru-RU" altLang="ru-RU" sz="1800"/>
              <a:t>     Как часто требуется изменять информацию.</a:t>
            </a:r>
          </a:p>
          <a:p>
            <a:pPr>
              <a:spcBef>
                <a:spcPct val="0"/>
              </a:spcBef>
              <a:buClrTx/>
              <a:buSzTx/>
              <a:buFontTx/>
              <a:buNone/>
            </a:pPr>
            <a:endParaRPr lang="ru-RU" altLang="ru-RU" sz="1800"/>
          </a:p>
          <a:p>
            <a:pPr>
              <a:spcBef>
                <a:spcPct val="0"/>
              </a:spcBef>
              <a:buClrTx/>
              <a:buSzTx/>
              <a:buFontTx/>
              <a:buNone/>
            </a:pPr>
            <a:r>
              <a:rPr lang="ru-RU" altLang="ru-RU" sz="1800"/>
              <a:t>Если ни одно из этих свойств от части к части не изменяется, то необходимость разбиения сомнительна.</a:t>
            </a:r>
          </a:p>
        </p:txBody>
      </p:sp>
      <p:sp>
        <p:nvSpPr>
          <p:cNvPr id="2" name="Номер слайда 1"/>
          <p:cNvSpPr>
            <a:spLocks noGrp="1"/>
          </p:cNvSpPr>
          <p:nvPr>
            <p:ph type="sldNum" sz="quarter" idx="11"/>
          </p:nvPr>
        </p:nvSpPr>
        <p:spPr/>
        <p:txBody>
          <a:bodyPr/>
          <a:lstStyle/>
          <a:p>
            <a:pPr>
              <a:defRPr/>
            </a:pPr>
            <a:fld id="{1AFAA2A1-7A09-4298-A8E1-9D6592DEE40E}" type="slidenum">
              <a:rPr lang="ru-RU" smtClean="0"/>
              <a:pPr>
                <a:defRPr/>
              </a:pPr>
              <a:t>15</a:t>
            </a:fld>
            <a:endParaRPr lang="ru-RU"/>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404813"/>
            <a:ext cx="8229600" cy="503907"/>
          </a:xfrm>
        </p:spPr>
        <p:txBody>
          <a:bodyPr/>
          <a:lstStyle/>
          <a:p>
            <a:pPr algn="ctr" eaLnBrk="1" hangingPunct="1"/>
            <a:r>
              <a:rPr lang="ru-RU" altLang="ru-RU" sz="3200" dirty="0" smtClean="0"/>
              <a:t>Создание схемы распределения БД</a:t>
            </a:r>
          </a:p>
        </p:txBody>
      </p:sp>
      <p:sp>
        <p:nvSpPr>
          <p:cNvPr id="12291" name="Text Box 4"/>
          <p:cNvSpPr txBox="1">
            <a:spLocks noChangeArrowheads="1"/>
          </p:cNvSpPr>
          <p:nvPr/>
        </p:nvSpPr>
        <p:spPr bwMode="auto">
          <a:xfrm>
            <a:off x="611188" y="873869"/>
            <a:ext cx="8425308" cy="5909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spcBef>
                <a:spcPct val="0"/>
              </a:spcBef>
              <a:buClrTx/>
              <a:buSzTx/>
              <a:buFontTx/>
              <a:buNone/>
            </a:pPr>
            <a:r>
              <a:rPr lang="ru-RU" altLang="ru-RU" sz="1600" b="1" dirty="0"/>
              <a:t>Пример: справочные таблицы</a:t>
            </a:r>
            <a:r>
              <a:rPr lang="ru-RU" altLang="ru-RU" sz="1600" dirty="0"/>
              <a:t>.</a:t>
            </a:r>
          </a:p>
          <a:p>
            <a:pPr>
              <a:spcBef>
                <a:spcPct val="0"/>
              </a:spcBef>
              <a:buClrTx/>
              <a:buSzTx/>
              <a:buFontTx/>
              <a:buNone/>
            </a:pPr>
            <a:r>
              <a:rPr lang="ru-RU" altLang="ru-RU" sz="1600" dirty="0"/>
              <a:t>Характеристики:</a:t>
            </a:r>
          </a:p>
          <a:p>
            <a:pPr>
              <a:spcBef>
                <a:spcPct val="0"/>
              </a:spcBef>
              <a:buClrTx/>
              <a:buSzTx/>
              <a:buFontTx/>
              <a:buNone/>
            </a:pPr>
            <a:r>
              <a:rPr lang="ru-RU" altLang="ru-RU" sz="1600" dirty="0"/>
              <a:t>• эти таблицы постоянно используются всеми пользователями;</a:t>
            </a:r>
          </a:p>
          <a:p>
            <a:pPr>
              <a:spcBef>
                <a:spcPct val="0"/>
              </a:spcBef>
              <a:buClrTx/>
              <a:buSzTx/>
              <a:buFontTx/>
              <a:buNone/>
            </a:pPr>
            <a:r>
              <a:rPr lang="ru-RU" altLang="ru-RU" sz="1600" dirty="0"/>
              <a:t>• они вряд ли часто изменяются;</a:t>
            </a:r>
          </a:p>
          <a:p>
            <a:pPr>
              <a:spcBef>
                <a:spcPct val="0"/>
              </a:spcBef>
              <a:buClrTx/>
              <a:buSzTx/>
              <a:buFontTx/>
              <a:buNone/>
            </a:pPr>
            <a:r>
              <a:rPr lang="ru-RU" altLang="ru-RU" sz="1600" dirty="0"/>
              <a:t>• если они изменяются, то только одним человеком, занимающим соответствующую должность;</a:t>
            </a:r>
          </a:p>
          <a:p>
            <a:pPr>
              <a:spcBef>
                <a:spcPct val="0"/>
              </a:spcBef>
              <a:buClrTx/>
              <a:buSzTx/>
              <a:buFontTx/>
              <a:buNone/>
            </a:pPr>
            <a:r>
              <a:rPr lang="ru-RU" altLang="ru-RU" sz="1600" dirty="0"/>
              <a:t>• не обязательно в каждый момент </a:t>
            </a:r>
            <a:r>
              <a:rPr lang="ru-RU" altLang="ru-RU" sz="1600" dirty="0" smtClean="0"/>
              <a:t>иметь </a:t>
            </a:r>
            <a:r>
              <a:rPr lang="ru-RU" altLang="ru-RU" sz="1600" dirty="0"/>
              <a:t>самую последнюю версию таких таблиц.</a:t>
            </a:r>
          </a:p>
          <a:p>
            <a:pPr>
              <a:spcBef>
                <a:spcPts val="600"/>
              </a:spcBef>
              <a:buClrTx/>
              <a:buSzTx/>
              <a:buFontTx/>
              <a:buNone/>
            </a:pPr>
            <a:r>
              <a:rPr lang="ru-RU" altLang="ru-RU" sz="1600" dirty="0"/>
              <a:t>Сущности, на которых построены эти таблицы, описываются как имеющие следующие свойства:</a:t>
            </a:r>
          </a:p>
          <a:p>
            <a:pPr>
              <a:spcBef>
                <a:spcPct val="0"/>
              </a:spcBef>
              <a:buClrTx/>
              <a:buSzTx/>
              <a:buFontTx/>
              <a:buNone/>
            </a:pPr>
            <a:r>
              <a:rPr lang="ru-RU" altLang="ru-RU" sz="1600" dirty="0" smtClean="0"/>
              <a:t>• готовность</a:t>
            </a:r>
            <a:r>
              <a:rPr lang="en-US" altLang="ru-RU" sz="1600" dirty="0" smtClean="0"/>
              <a:t> -</a:t>
            </a:r>
          </a:p>
          <a:p>
            <a:pPr>
              <a:spcBef>
                <a:spcPct val="0"/>
              </a:spcBef>
              <a:buClrTx/>
              <a:buSzTx/>
              <a:buFontTx/>
              <a:buNone/>
            </a:pPr>
            <a:r>
              <a:rPr lang="ru-RU" altLang="ru-RU" sz="1600" dirty="0" smtClean="0"/>
              <a:t>	максимальная</a:t>
            </a:r>
          </a:p>
          <a:p>
            <a:pPr>
              <a:spcBef>
                <a:spcPct val="0"/>
              </a:spcBef>
              <a:buClrTx/>
              <a:buSzTx/>
              <a:buFontTx/>
              <a:buNone/>
            </a:pPr>
            <a:r>
              <a:rPr lang="ru-RU" altLang="ru-RU" sz="1600" dirty="0" smtClean="0"/>
              <a:t>• достоверность - </a:t>
            </a:r>
          </a:p>
          <a:p>
            <a:pPr>
              <a:spcBef>
                <a:spcPct val="0"/>
              </a:spcBef>
              <a:buClrTx/>
              <a:buSzTx/>
              <a:buFontTx/>
              <a:buNone/>
            </a:pPr>
            <a:r>
              <a:rPr lang="ru-RU" altLang="ru-RU" sz="1600" dirty="0" smtClean="0"/>
              <a:t>	низкая</a:t>
            </a:r>
          </a:p>
          <a:p>
            <a:pPr>
              <a:spcBef>
                <a:spcPct val="0"/>
              </a:spcBef>
              <a:buClrTx/>
              <a:buSzTx/>
              <a:buFontTx/>
              <a:buNone/>
            </a:pPr>
            <a:r>
              <a:rPr lang="ru-RU" altLang="ru-RU" sz="1600" dirty="0" smtClean="0"/>
              <a:t>• видимость - </a:t>
            </a:r>
          </a:p>
          <a:p>
            <a:pPr>
              <a:spcBef>
                <a:spcPct val="0"/>
              </a:spcBef>
              <a:buClrTx/>
              <a:buSzTx/>
              <a:buFontTx/>
              <a:buNone/>
            </a:pPr>
            <a:r>
              <a:rPr lang="ru-RU" altLang="ru-RU" sz="1600" dirty="0" smtClean="0"/>
              <a:t>	высокая</a:t>
            </a:r>
          </a:p>
          <a:p>
            <a:pPr>
              <a:spcBef>
                <a:spcPct val="0"/>
              </a:spcBef>
              <a:buClrTx/>
              <a:buSzTx/>
              <a:buFontTx/>
              <a:buNone/>
            </a:pPr>
            <a:r>
              <a:rPr lang="ru-RU" altLang="ru-RU" sz="1600" dirty="0" smtClean="0"/>
              <a:t>• доступность - </a:t>
            </a:r>
          </a:p>
          <a:p>
            <a:pPr>
              <a:spcBef>
                <a:spcPct val="0"/>
              </a:spcBef>
              <a:buClrTx/>
              <a:buSzTx/>
              <a:buFontTx/>
              <a:buNone/>
            </a:pPr>
            <a:r>
              <a:rPr lang="ru-RU" altLang="ru-RU" sz="1600" dirty="0" smtClean="0"/>
              <a:t>	высокая</a:t>
            </a:r>
          </a:p>
          <a:p>
            <a:pPr>
              <a:spcBef>
                <a:spcPct val="0"/>
              </a:spcBef>
              <a:buClrTx/>
              <a:buSzTx/>
              <a:buFontTx/>
              <a:buNone/>
            </a:pPr>
            <a:r>
              <a:rPr lang="ru-RU" altLang="ru-RU" sz="1600" dirty="0" smtClean="0"/>
              <a:t>• </a:t>
            </a:r>
            <a:r>
              <a:rPr lang="ru-RU" altLang="ru-RU" sz="1600" dirty="0" err="1" smtClean="0"/>
              <a:t>мутируемость</a:t>
            </a:r>
            <a:r>
              <a:rPr lang="ru-RU" altLang="ru-RU" sz="1600" dirty="0" smtClean="0"/>
              <a:t> - </a:t>
            </a:r>
          </a:p>
          <a:p>
            <a:pPr>
              <a:spcBef>
                <a:spcPct val="0"/>
              </a:spcBef>
              <a:buClrTx/>
              <a:buSzTx/>
              <a:buFontTx/>
              <a:buNone/>
            </a:pPr>
            <a:r>
              <a:rPr lang="ru-RU" altLang="ru-RU" sz="1600" dirty="0" smtClean="0"/>
              <a:t>	минимальная</a:t>
            </a:r>
          </a:p>
          <a:p>
            <a:pPr>
              <a:spcBef>
                <a:spcPct val="0"/>
              </a:spcBef>
              <a:buClrTx/>
              <a:buSzTx/>
              <a:buFontTx/>
              <a:buNone/>
            </a:pPr>
            <a:r>
              <a:rPr lang="ru-RU" altLang="ru-RU" sz="1600" dirty="0" smtClean="0"/>
              <a:t>• изменчивость - </a:t>
            </a:r>
          </a:p>
          <a:p>
            <a:pPr>
              <a:spcBef>
                <a:spcPct val="0"/>
              </a:spcBef>
              <a:buClrTx/>
              <a:buSzTx/>
              <a:buFontTx/>
              <a:buNone/>
            </a:pPr>
            <a:r>
              <a:rPr lang="ru-RU" altLang="ru-RU" sz="1600" dirty="0" smtClean="0"/>
              <a:t>	очень низкая.</a:t>
            </a:r>
          </a:p>
          <a:p>
            <a:pPr>
              <a:spcBef>
                <a:spcPts val="600"/>
              </a:spcBef>
              <a:buClrTx/>
              <a:buSzTx/>
              <a:buFontTx/>
              <a:buNone/>
            </a:pPr>
            <a:r>
              <a:rPr lang="ru-RU" altLang="ru-RU" sz="1600" dirty="0" smtClean="0"/>
              <a:t>Экземпляры </a:t>
            </a:r>
            <a:r>
              <a:rPr lang="ru-RU" altLang="ru-RU" sz="1600" dirty="0"/>
              <a:t>справочных данных могут располагаться на каждом сервере в сети при условии, что существуют надежные средства распространения изменений.</a:t>
            </a:r>
            <a:endParaRPr lang="ru-RU" altLang="ru-RU" sz="1600" b="1" i="1" dirty="0"/>
          </a:p>
        </p:txBody>
      </p:sp>
      <p:sp>
        <p:nvSpPr>
          <p:cNvPr id="2" name="Номер слайда 1"/>
          <p:cNvSpPr>
            <a:spLocks noGrp="1"/>
          </p:cNvSpPr>
          <p:nvPr>
            <p:ph type="sldNum" sz="quarter" idx="11"/>
          </p:nvPr>
        </p:nvSpPr>
        <p:spPr/>
        <p:txBody>
          <a:bodyPr/>
          <a:lstStyle/>
          <a:p>
            <a:pPr>
              <a:defRPr/>
            </a:pPr>
            <a:fld id="{1AFAA2A1-7A09-4298-A8E1-9D6592DEE40E}" type="slidenum">
              <a:rPr lang="ru-RU" smtClean="0"/>
              <a:pPr>
                <a:defRPr/>
              </a:pPr>
              <a:t>16</a:t>
            </a:fld>
            <a:endParaRPr lang="ru-RU"/>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2291">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291">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2291">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291">
                                            <p:txEl>
                                              <p:pRg st="5" end="5"/>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12291">
                                            <p:txEl>
                                              <p:pRg st="6" end="6"/>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12291">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12291">
                                            <p:txEl>
                                              <p:pRg st="8" end="8"/>
                                            </p:txEl>
                                          </p:spTgt>
                                        </p:tgtEl>
                                        <p:attrNameLst>
                                          <p:attrName>style.visibility</p:attrName>
                                        </p:attrNameLst>
                                      </p:cBhvr>
                                      <p:to>
                                        <p:strVal val="visible"/>
                                      </p:to>
                                    </p:set>
                                    <p:animEffect transition="in" filter="fade">
                                      <p:cBhvr>
                                        <p:cTn id="25" dur="500"/>
                                        <p:tgtEl>
                                          <p:spTgt spid="12291">
                                            <p:txEl>
                                              <p:pRg st="8" end="8"/>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12291">
                                            <p:txEl>
                                              <p:pRg st="9" end="9"/>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12291">
                                            <p:txEl>
                                              <p:pRg st="10" end="10"/>
                                            </p:txEl>
                                          </p:spTgt>
                                        </p:tgtEl>
                                        <p:attrNameLst>
                                          <p:attrName>style.visibility</p:attrName>
                                        </p:attrNameLst>
                                      </p:cBhvr>
                                      <p:to>
                                        <p:strVal val="visible"/>
                                      </p:to>
                                    </p:set>
                                    <p:animEffect transition="in" filter="fade">
                                      <p:cBhvr>
                                        <p:cTn id="34" dur="500"/>
                                        <p:tgtEl>
                                          <p:spTgt spid="12291">
                                            <p:txEl>
                                              <p:pRg st="10" end="10"/>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2291">
                                            <p:txEl>
                                              <p:pRg st="11" end="1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12291">
                                            <p:txEl>
                                              <p:pRg st="12" end="12"/>
                                            </p:txEl>
                                          </p:spTgt>
                                        </p:tgtEl>
                                        <p:attrNameLst>
                                          <p:attrName>style.visibility</p:attrName>
                                        </p:attrNameLst>
                                      </p:cBhvr>
                                      <p:to>
                                        <p:strVal val="visible"/>
                                      </p:to>
                                    </p:set>
                                    <p:animEffect transition="in" filter="fade">
                                      <p:cBhvr>
                                        <p:cTn id="43" dur="500"/>
                                        <p:tgtEl>
                                          <p:spTgt spid="12291">
                                            <p:txEl>
                                              <p:pRg st="12" end="12"/>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nodeType="clickEffect">
                                  <p:stCondLst>
                                    <p:cond delay="0"/>
                                  </p:stCondLst>
                                  <p:childTnLst>
                                    <p:set>
                                      <p:cBhvr>
                                        <p:cTn id="47" dur="1" fill="hold">
                                          <p:stCondLst>
                                            <p:cond delay="0"/>
                                          </p:stCondLst>
                                        </p:cTn>
                                        <p:tgtEl>
                                          <p:spTgt spid="12291">
                                            <p:txEl>
                                              <p:pRg st="13" end="13"/>
                                            </p:txEl>
                                          </p:spTgt>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12291">
                                            <p:txEl>
                                              <p:pRg st="14" end="14"/>
                                            </p:txEl>
                                          </p:spTgt>
                                        </p:tgtEl>
                                        <p:attrNameLst>
                                          <p:attrName>style.visibility</p:attrName>
                                        </p:attrNameLst>
                                      </p:cBhvr>
                                      <p:to>
                                        <p:strVal val="visible"/>
                                      </p:to>
                                    </p:set>
                                    <p:animEffect transition="in" filter="fade">
                                      <p:cBhvr>
                                        <p:cTn id="52" dur="500"/>
                                        <p:tgtEl>
                                          <p:spTgt spid="12291">
                                            <p:txEl>
                                              <p:pRg st="14" end="14"/>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12291">
                                            <p:txEl>
                                              <p:pRg st="15" end="15"/>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nodeType="clickEffect">
                                  <p:stCondLst>
                                    <p:cond delay="0"/>
                                  </p:stCondLst>
                                  <p:childTnLst>
                                    <p:set>
                                      <p:cBhvr>
                                        <p:cTn id="60" dur="1" fill="hold">
                                          <p:stCondLst>
                                            <p:cond delay="0"/>
                                          </p:stCondLst>
                                        </p:cTn>
                                        <p:tgtEl>
                                          <p:spTgt spid="12291">
                                            <p:txEl>
                                              <p:pRg st="16" end="16"/>
                                            </p:txEl>
                                          </p:spTgt>
                                        </p:tgtEl>
                                        <p:attrNameLst>
                                          <p:attrName>style.visibility</p:attrName>
                                        </p:attrNameLst>
                                      </p:cBhvr>
                                      <p:to>
                                        <p:strVal val="visible"/>
                                      </p:to>
                                    </p:set>
                                    <p:animEffect transition="in" filter="fade">
                                      <p:cBhvr>
                                        <p:cTn id="61" dur="500"/>
                                        <p:tgtEl>
                                          <p:spTgt spid="12291">
                                            <p:txEl>
                                              <p:pRg st="16" end="16"/>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1" presetClass="entr" presetSubtype="0" fill="hold" nodeType="clickEffect">
                                  <p:stCondLst>
                                    <p:cond delay="0"/>
                                  </p:stCondLst>
                                  <p:childTnLst>
                                    <p:set>
                                      <p:cBhvr>
                                        <p:cTn id="65" dur="1" fill="hold">
                                          <p:stCondLst>
                                            <p:cond delay="0"/>
                                          </p:stCondLst>
                                        </p:cTn>
                                        <p:tgtEl>
                                          <p:spTgt spid="12291">
                                            <p:txEl>
                                              <p:pRg st="17" end="17"/>
                                            </p:txEl>
                                          </p:spTgt>
                                        </p:tgtEl>
                                        <p:attrNameLst>
                                          <p:attrName>style.visibility</p:attrName>
                                        </p:attrNameLst>
                                      </p:cBhvr>
                                      <p:to>
                                        <p:strVal val="visible"/>
                                      </p:to>
                                    </p:set>
                                  </p:childTnLst>
                                </p:cTn>
                              </p:par>
                            </p:childTnLst>
                          </p:cTn>
                        </p:par>
                      </p:childTnLst>
                    </p:cTn>
                  </p:par>
                  <p:par>
                    <p:cTn id="66" fill="hold">
                      <p:stCondLst>
                        <p:cond delay="indefinite"/>
                      </p:stCondLst>
                      <p:childTnLst>
                        <p:par>
                          <p:cTn id="67" fill="hold">
                            <p:stCondLst>
                              <p:cond delay="0"/>
                            </p:stCondLst>
                            <p:childTnLst>
                              <p:par>
                                <p:cTn id="68" presetID="10" presetClass="entr" presetSubtype="0" fill="hold" nodeType="clickEffect">
                                  <p:stCondLst>
                                    <p:cond delay="0"/>
                                  </p:stCondLst>
                                  <p:childTnLst>
                                    <p:set>
                                      <p:cBhvr>
                                        <p:cTn id="69" dur="1" fill="hold">
                                          <p:stCondLst>
                                            <p:cond delay="0"/>
                                          </p:stCondLst>
                                        </p:cTn>
                                        <p:tgtEl>
                                          <p:spTgt spid="12291">
                                            <p:txEl>
                                              <p:pRg st="18" end="18"/>
                                            </p:txEl>
                                          </p:spTgt>
                                        </p:tgtEl>
                                        <p:attrNameLst>
                                          <p:attrName>style.visibility</p:attrName>
                                        </p:attrNameLst>
                                      </p:cBhvr>
                                      <p:to>
                                        <p:strVal val="visible"/>
                                      </p:to>
                                    </p:set>
                                    <p:animEffect transition="in" filter="fade">
                                      <p:cBhvr>
                                        <p:cTn id="70" dur="500"/>
                                        <p:tgtEl>
                                          <p:spTgt spid="12291">
                                            <p:txEl>
                                              <p:pRg st="18" end="18"/>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12291">
                                            <p:txEl>
                                              <p:pRg st="19" end="1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404813"/>
            <a:ext cx="8229600" cy="503907"/>
          </a:xfrm>
        </p:spPr>
        <p:txBody>
          <a:bodyPr/>
          <a:lstStyle/>
          <a:p>
            <a:pPr algn="ctr" eaLnBrk="1" hangingPunct="1"/>
            <a:r>
              <a:rPr lang="ru-RU" altLang="ru-RU" sz="3200" dirty="0" smtClean="0"/>
              <a:t>Создание схемы распределения БД</a:t>
            </a:r>
          </a:p>
        </p:txBody>
      </p:sp>
      <p:sp>
        <p:nvSpPr>
          <p:cNvPr id="12291" name="Text Box 4"/>
          <p:cNvSpPr txBox="1">
            <a:spLocks noChangeArrowheads="1"/>
          </p:cNvSpPr>
          <p:nvPr/>
        </p:nvSpPr>
        <p:spPr bwMode="auto">
          <a:xfrm>
            <a:off x="395288" y="908720"/>
            <a:ext cx="8497887" cy="5909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spcBef>
                <a:spcPct val="0"/>
              </a:spcBef>
              <a:buClrTx/>
              <a:buSzTx/>
              <a:buFontTx/>
              <a:buNone/>
            </a:pPr>
            <a:r>
              <a:rPr lang="ru-RU" altLang="ru-RU" sz="1600" b="1" dirty="0"/>
              <a:t>Пример: таблица с данными о служащих</a:t>
            </a:r>
            <a:r>
              <a:rPr lang="ru-RU" altLang="ru-RU" sz="1600" dirty="0"/>
              <a:t>.</a:t>
            </a:r>
          </a:p>
          <a:p>
            <a:pPr>
              <a:spcBef>
                <a:spcPct val="0"/>
              </a:spcBef>
              <a:buClrTx/>
              <a:buSzTx/>
              <a:buFontTx/>
              <a:buNone/>
            </a:pPr>
            <a:r>
              <a:rPr lang="ru-RU" altLang="ru-RU" sz="1600" dirty="0"/>
              <a:t>Характеристики: при запросах к ней должны возвращаться только актуальные значения. Пусть эти данные используются только при расчете месячной заработной платы и руководителями подразделений в нерегламентированных запросах. Руководители подразделений могут получать доступ к записям только о своих подчиненных, а изменять эти данные могут только бухгалтеры подразделений. </a:t>
            </a:r>
          </a:p>
          <a:p>
            <a:pPr>
              <a:spcBef>
                <a:spcPts val="600"/>
              </a:spcBef>
              <a:buClrTx/>
              <a:buSzTx/>
              <a:buFontTx/>
              <a:buNone/>
            </a:pPr>
            <a:r>
              <a:rPr lang="ru-RU" altLang="ru-RU" sz="1600" dirty="0"/>
              <a:t>Сущность, на которой построена эта таблица, описывается </a:t>
            </a:r>
            <a:r>
              <a:rPr lang="ru-RU" altLang="ru-RU" sz="1600" dirty="0" smtClean="0"/>
              <a:t>следующими свойствами:</a:t>
            </a:r>
          </a:p>
          <a:p>
            <a:pPr>
              <a:spcBef>
                <a:spcPct val="0"/>
              </a:spcBef>
              <a:buClrTx/>
              <a:buSzTx/>
              <a:buFontTx/>
              <a:buNone/>
            </a:pPr>
            <a:r>
              <a:rPr lang="ru-RU" altLang="ru-RU" sz="1600" dirty="0"/>
              <a:t>• готовность</a:t>
            </a:r>
            <a:r>
              <a:rPr lang="en-US" altLang="ru-RU" sz="1600" dirty="0"/>
              <a:t> -</a:t>
            </a:r>
          </a:p>
          <a:p>
            <a:pPr>
              <a:spcBef>
                <a:spcPct val="0"/>
              </a:spcBef>
              <a:buClrTx/>
              <a:buSzTx/>
              <a:buFontTx/>
              <a:buNone/>
            </a:pPr>
            <a:r>
              <a:rPr lang="ru-RU" altLang="ru-RU" sz="1600" dirty="0"/>
              <a:t>	</a:t>
            </a:r>
            <a:r>
              <a:rPr lang="ru-RU" altLang="ru-RU" sz="1600" dirty="0" smtClean="0"/>
              <a:t>средняя</a:t>
            </a:r>
            <a:endParaRPr lang="ru-RU" altLang="ru-RU" sz="1600" dirty="0"/>
          </a:p>
          <a:p>
            <a:pPr>
              <a:spcBef>
                <a:spcPct val="0"/>
              </a:spcBef>
              <a:buClrTx/>
              <a:buSzTx/>
              <a:buFontTx/>
              <a:buNone/>
            </a:pPr>
            <a:r>
              <a:rPr lang="ru-RU" altLang="ru-RU" sz="1600" dirty="0"/>
              <a:t>• достоверность - </a:t>
            </a:r>
          </a:p>
          <a:p>
            <a:pPr>
              <a:spcBef>
                <a:spcPct val="0"/>
              </a:spcBef>
              <a:buClrTx/>
              <a:buSzTx/>
              <a:buFontTx/>
              <a:buNone/>
            </a:pPr>
            <a:r>
              <a:rPr lang="ru-RU" altLang="ru-RU" sz="1600" dirty="0"/>
              <a:t>	</a:t>
            </a:r>
            <a:r>
              <a:rPr lang="ru-RU" altLang="ru-RU" sz="1600" dirty="0" smtClean="0"/>
              <a:t>максимальная</a:t>
            </a:r>
            <a:endParaRPr lang="ru-RU" altLang="ru-RU" sz="1600" dirty="0"/>
          </a:p>
          <a:p>
            <a:pPr>
              <a:spcBef>
                <a:spcPct val="0"/>
              </a:spcBef>
              <a:buClrTx/>
              <a:buSzTx/>
              <a:buFontTx/>
              <a:buNone/>
            </a:pPr>
            <a:r>
              <a:rPr lang="ru-RU" altLang="ru-RU" sz="1600" dirty="0"/>
              <a:t>• видимость - </a:t>
            </a:r>
          </a:p>
          <a:p>
            <a:pPr>
              <a:spcBef>
                <a:spcPct val="0"/>
              </a:spcBef>
              <a:buClrTx/>
              <a:buSzTx/>
              <a:buFontTx/>
              <a:buNone/>
            </a:pPr>
            <a:r>
              <a:rPr lang="ru-RU" altLang="ru-RU" sz="1600" dirty="0"/>
              <a:t>	</a:t>
            </a:r>
            <a:r>
              <a:rPr lang="ru-RU" altLang="ru-RU" sz="1600" dirty="0" smtClean="0"/>
              <a:t>минимальная </a:t>
            </a:r>
            <a:r>
              <a:rPr lang="ru-RU" altLang="ru-RU" sz="1600" dirty="0"/>
              <a:t>(потому что доступ ограничен конкретным подразделением)</a:t>
            </a:r>
          </a:p>
          <a:p>
            <a:pPr>
              <a:spcBef>
                <a:spcPct val="0"/>
              </a:spcBef>
              <a:buClrTx/>
              <a:buSzTx/>
              <a:buFontTx/>
              <a:buNone/>
            </a:pPr>
            <a:r>
              <a:rPr lang="ru-RU" altLang="ru-RU" sz="1600" dirty="0"/>
              <a:t>• доступность - </a:t>
            </a:r>
          </a:p>
          <a:p>
            <a:pPr>
              <a:spcBef>
                <a:spcPct val="0"/>
              </a:spcBef>
              <a:buClrTx/>
              <a:buSzTx/>
              <a:buFontTx/>
              <a:buNone/>
            </a:pPr>
            <a:r>
              <a:rPr lang="ru-RU" altLang="ru-RU" sz="1600" dirty="0"/>
              <a:t>	 средняя</a:t>
            </a:r>
          </a:p>
          <a:p>
            <a:pPr>
              <a:spcBef>
                <a:spcPct val="0"/>
              </a:spcBef>
              <a:buClrTx/>
              <a:buSzTx/>
              <a:buFontTx/>
              <a:buNone/>
            </a:pPr>
            <a:r>
              <a:rPr lang="ru-RU" altLang="ru-RU" sz="1600" dirty="0"/>
              <a:t>• </a:t>
            </a:r>
            <a:r>
              <a:rPr lang="ru-RU" altLang="ru-RU" sz="1600" dirty="0" err="1"/>
              <a:t>мутируемость</a:t>
            </a:r>
            <a:r>
              <a:rPr lang="ru-RU" altLang="ru-RU" sz="1600" dirty="0"/>
              <a:t> - </a:t>
            </a:r>
          </a:p>
          <a:p>
            <a:pPr>
              <a:spcBef>
                <a:spcPct val="0"/>
              </a:spcBef>
              <a:buClrTx/>
              <a:buSzTx/>
              <a:buFontTx/>
              <a:buNone/>
            </a:pPr>
            <a:r>
              <a:rPr lang="ru-RU" altLang="ru-RU" sz="1600" dirty="0"/>
              <a:t>	 низкая</a:t>
            </a:r>
          </a:p>
          <a:p>
            <a:pPr>
              <a:spcBef>
                <a:spcPct val="0"/>
              </a:spcBef>
              <a:buClrTx/>
              <a:buSzTx/>
              <a:buFontTx/>
              <a:buNone/>
            </a:pPr>
            <a:r>
              <a:rPr lang="ru-RU" altLang="ru-RU" sz="1600" dirty="0"/>
              <a:t>• изменчивость - </a:t>
            </a:r>
          </a:p>
          <a:p>
            <a:pPr>
              <a:spcBef>
                <a:spcPct val="0"/>
              </a:spcBef>
              <a:buClrTx/>
              <a:buSzTx/>
              <a:buFontTx/>
              <a:buNone/>
            </a:pPr>
            <a:r>
              <a:rPr lang="ru-RU" altLang="ru-RU" sz="1600" dirty="0"/>
              <a:t>	</a:t>
            </a:r>
            <a:r>
              <a:rPr lang="ru-RU" altLang="ru-RU" sz="1600" dirty="0" smtClean="0"/>
              <a:t>низкая</a:t>
            </a:r>
            <a:endParaRPr lang="ru-RU" altLang="ru-RU" sz="1600" dirty="0"/>
          </a:p>
          <a:p>
            <a:pPr>
              <a:spcBef>
                <a:spcPts val="600"/>
              </a:spcBef>
              <a:buClrTx/>
              <a:buSzTx/>
              <a:buFontTx/>
              <a:buNone/>
            </a:pPr>
            <a:r>
              <a:rPr lang="ru-RU" altLang="ru-RU" sz="1600" dirty="0" smtClean="0"/>
              <a:t>Эти </a:t>
            </a:r>
            <a:r>
              <a:rPr lang="ru-RU" altLang="ru-RU" sz="1600" dirty="0"/>
              <a:t>данные </a:t>
            </a:r>
            <a:r>
              <a:rPr lang="ru-RU" altLang="ru-RU" sz="1600" i="1" dirty="0"/>
              <a:t>горизонтально секционированы</a:t>
            </a:r>
            <a:r>
              <a:rPr lang="ru-RU" altLang="ru-RU" sz="1600" dirty="0"/>
              <a:t>. Секционирование обеспечивает также некоторые требования к доступу и безопасности, так как руководители подразделений должны видеть только данные о заработной плате, находящиеся на сервере, к которому они подключены.</a:t>
            </a:r>
            <a:endParaRPr lang="ru-RU" altLang="ru-RU" sz="1600" b="1" i="1" dirty="0"/>
          </a:p>
        </p:txBody>
      </p:sp>
      <p:sp>
        <p:nvSpPr>
          <p:cNvPr id="2" name="Номер слайда 1"/>
          <p:cNvSpPr>
            <a:spLocks noGrp="1"/>
          </p:cNvSpPr>
          <p:nvPr>
            <p:ph type="sldNum" sz="quarter" idx="11"/>
          </p:nvPr>
        </p:nvSpPr>
        <p:spPr/>
        <p:txBody>
          <a:bodyPr/>
          <a:lstStyle/>
          <a:p>
            <a:pPr>
              <a:defRPr/>
            </a:pPr>
            <a:fld id="{1AFAA2A1-7A09-4298-A8E1-9D6592DEE40E}" type="slidenum">
              <a:rPr lang="ru-RU" smtClean="0"/>
              <a:pPr>
                <a:defRPr/>
              </a:pPr>
              <a:t>17</a:t>
            </a:fld>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291">
                                            <p:txEl>
                                              <p:pRg st="4" end="4"/>
                                            </p:txEl>
                                          </p:spTgt>
                                        </p:tgtEl>
                                        <p:attrNameLst>
                                          <p:attrName>style.visibility</p:attrName>
                                        </p:attrNameLst>
                                      </p:cBhvr>
                                      <p:to>
                                        <p:strVal val="visible"/>
                                      </p:to>
                                    </p:set>
                                    <p:animEffect transition="in" filter="fade">
                                      <p:cBhvr>
                                        <p:cTn id="7" dur="500"/>
                                        <p:tgtEl>
                                          <p:spTgt spid="12291">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291">
                                            <p:txEl>
                                              <p:pRg st="6" end="6"/>
                                            </p:txEl>
                                          </p:spTgt>
                                        </p:tgtEl>
                                        <p:attrNameLst>
                                          <p:attrName>style.visibility</p:attrName>
                                        </p:attrNameLst>
                                      </p:cBhvr>
                                      <p:to>
                                        <p:strVal val="visible"/>
                                      </p:to>
                                    </p:set>
                                    <p:animEffect transition="in" filter="fade">
                                      <p:cBhvr>
                                        <p:cTn id="12" dur="500"/>
                                        <p:tgtEl>
                                          <p:spTgt spid="12291">
                                            <p:txEl>
                                              <p:pRg st="6" end="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2291">
                                            <p:txEl>
                                              <p:pRg st="8" end="8"/>
                                            </p:txEl>
                                          </p:spTgt>
                                        </p:tgtEl>
                                        <p:attrNameLst>
                                          <p:attrName>style.visibility</p:attrName>
                                        </p:attrNameLst>
                                      </p:cBhvr>
                                      <p:to>
                                        <p:strVal val="visible"/>
                                      </p:to>
                                    </p:set>
                                    <p:animEffect transition="in" filter="fade">
                                      <p:cBhvr>
                                        <p:cTn id="17" dur="500"/>
                                        <p:tgtEl>
                                          <p:spTgt spid="12291">
                                            <p:txEl>
                                              <p:pRg st="8" end="8"/>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2291">
                                            <p:txEl>
                                              <p:pRg st="10" end="10"/>
                                            </p:txEl>
                                          </p:spTgt>
                                        </p:tgtEl>
                                        <p:attrNameLst>
                                          <p:attrName>style.visibility</p:attrName>
                                        </p:attrNameLst>
                                      </p:cBhvr>
                                      <p:to>
                                        <p:strVal val="visible"/>
                                      </p:to>
                                    </p:set>
                                    <p:animEffect transition="in" filter="fade">
                                      <p:cBhvr>
                                        <p:cTn id="22" dur="500"/>
                                        <p:tgtEl>
                                          <p:spTgt spid="12291">
                                            <p:txEl>
                                              <p:pRg st="10" end="1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2291">
                                            <p:txEl>
                                              <p:pRg st="12" end="12"/>
                                            </p:txEl>
                                          </p:spTgt>
                                        </p:tgtEl>
                                        <p:attrNameLst>
                                          <p:attrName>style.visibility</p:attrName>
                                        </p:attrNameLst>
                                      </p:cBhvr>
                                      <p:to>
                                        <p:strVal val="visible"/>
                                      </p:to>
                                    </p:set>
                                    <p:animEffect transition="in" filter="fade">
                                      <p:cBhvr>
                                        <p:cTn id="27" dur="500"/>
                                        <p:tgtEl>
                                          <p:spTgt spid="12291">
                                            <p:txEl>
                                              <p:pRg st="12" end="1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2291">
                                            <p:txEl>
                                              <p:pRg st="14" end="14"/>
                                            </p:txEl>
                                          </p:spTgt>
                                        </p:tgtEl>
                                        <p:attrNameLst>
                                          <p:attrName>style.visibility</p:attrName>
                                        </p:attrNameLst>
                                      </p:cBhvr>
                                      <p:to>
                                        <p:strVal val="visible"/>
                                      </p:to>
                                    </p:set>
                                    <p:animEffect transition="in" filter="fade">
                                      <p:cBhvr>
                                        <p:cTn id="32" dur="500"/>
                                        <p:tgtEl>
                                          <p:spTgt spid="12291">
                                            <p:txEl>
                                              <p:pRg st="14" end="1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2291">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404813"/>
            <a:ext cx="8229600" cy="739775"/>
          </a:xfrm>
        </p:spPr>
        <p:txBody>
          <a:bodyPr/>
          <a:lstStyle/>
          <a:p>
            <a:pPr algn="ctr" eaLnBrk="1" hangingPunct="1"/>
            <a:r>
              <a:rPr lang="ru-RU" altLang="ru-RU" sz="3200" smtClean="0"/>
              <a:t>Создание схемы распределения БД</a:t>
            </a:r>
          </a:p>
        </p:txBody>
      </p:sp>
      <p:sp>
        <p:nvSpPr>
          <p:cNvPr id="12291" name="Text Box 4"/>
          <p:cNvSpPr txBox="1">
            <a:spLocks noChangeArrowheads="1"/>
          </p:cNvSpPr>
          <p:nvPr/>
        </p:nvSpPr>
        <p:spPr bwMode="auto">
          <a:xfrm>
            <a:off x="395288" y="1052513"/>
            <a:ext cx="8497887" cy="5508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spcBef>
                <a:spcPct val="0"/>
              </a:spcBef>
              <a:buClrTx/>
              <a:buSzTx/>
              <a:buFontTx/>
              <a:buNone/>
            </a:pPr>
            <a:r>
              <a:rPr lang="ru-RU" altLang="ru-RU" sz="1800" b="1"/>
              <a:t>Пример: таблица с данными о продажах товаров</a:t>
            </a:r>
            <a:r>
              <a:rPr lang="ru-RU" altLang="ru-RU" sz="1800"/>
              <a:t>.</a:t>
            </a:r>
          </a:p>
          <a:p>
            <a:pPr>
              <a:spcBef>
                <a:spcPct val="0"/>
              </a:spcBef>
              <a:buClrTx/>
              <a:buSzTx/>
              <a:buFontTx/>
              <a:buNone/>
            </a:pPr>
            <a:r>
              <a:rPr lang="ru-RU" altLang="ru-RU" sz="1800"/>
              <a:t>Характеристики: при запросах к ней должны возвращаться только актуальные значения. Каждая продажа осуществляется в определенном магазине (филиале компании). Эти данные используются для учета движения товаров в магазине и руководителями подразделений в нерегламентированных запросах. Руководители подразделений могут получать доступ к записям только о продажах своего магазина, а руководители компании и аналитики – доступ ко всем записям о продажах. </a:t>
            </a:r>
          </a:p>
          <a:p>
            <a:pPr>
              <a:spcBef>
                <a:spcPts val="600"/>
              </a:spcBef>
              <a:buClrTx/>
              <a:buSzTx/>
              <a:buFontTx/>
              <a:buNone/>
            </a:pPr>
            <a:r>
              <a:rPr lang="ru-RU" altLang="ru-RU" sz="1800"/>
              <a:t>Сущность, на которой построена эта таблица, описывается как имеющая следующие свойства (филиал / центральный офис):</a:t>
            </a:r>
          </a:p>
          <a:p>
            <a:pPr>
              <a:spcBef>
                <a:spcPct val="0"/>
              </a:spcBef>
              <a:buClrTx/>
              <a:buSzTx/>
              <a:buFontTx/>
              <a:buNone/>
            </a:pPr>
            <a:r>
              <a:rPr lang="ru-RU" altLang="ru-RU" sz="1800"/>
              <a:t>• высокую / низкую готовность;</a:t>
            </a:r>
          </a:p>
          <a:p>
            <a:pPr>
              <a:spcBef>
                <a:spcPct val="0"/>
              </a:spcBef>
              <a:buClrTx/>
              <a:buSzTx/>
              <a:buFontTx/>
              <a:buNone/>
            </a:pPr>
            <a:r>
              <a:rPr lang="ru-RU" altLang="ru-RU" sz="1800"/>
              <a:t>• максимальную / среднюю достоверность;</a:t>
            </a:r>
          </a:p>
          <a:p>
            <a:pPr>
              <a:spcBef>
                <a:spcPct val="0"/>
              </a:spcBef>
              <a:buClrTx/>
              <a:buSzTx/>
              <a:buFontTx/>
              <a:buNone/>
            </a:pPr>
            <a:r>
              <a:rPr lang="ru-RU" altLang="ru-RU" sz="1800"/>
              <a:t>• минимальную (потому что доступ ограничен конкретным подразделением) / высокую видимость;</a:t>
            </a:r>
          </a:p>
          <a:p>
            <a:pPr>
              <a:spcBef>
                <a:spcPct val="0"/>
              </a:spcBef>
              <a:buClrTx/>
              <a:buSzTx/>
              <a:buFontTx/>
              <a:buNone/>
            </a:pPr>
            <a:r>
              <a:rPr lang="ru-RU" altLang="ru-RU" sz="1800"/>
              <a:t>• высокую / среднюю  доступность;</a:t>
            </a:r>
          </a:p>
          <a:p>
            <a:pPr>
              <a:spcBef>
                <a:spcPct val="0"/>
              </a:spcBef>
              <a:buClrTx/>
              <a:buSzTx/>
              <a:buFontTx/>
              <a:buNone/>
            </a:pPr>
            <a:r>
              <a:rPr lang="ru-RU" altLang="ru-RU" sz="1800"/>
              <a:t>• высокую / минимальную мутируемость;</a:t>
            </a:r>
          </a:p>
          <a:p>
            <a:pPr>
              <a:spcBef>
                <a:spcPct val="0"/>
              </a:spcBef>
              <a:buClrTx/>
              <a:buSzTx/>
              <a:buFontTx/>
              <a:buNone/>
            </a:pPr>
            <a:r>
              <a:rPr lang="ru-RU" altLang="ru-RU" sz="1800"/>
              <a:t>• высокую / минимальную изменчивость.</a:t>
            </a:r>
          </a:p>
          <a:p>
            <a:pPr>
              <a:spcBef>
                <a:spcPts val="600"/>
              </a:spcBef>
              <a:buClrTx/>
              <a:buSzTx/>
              <a:buFontTx/>
              <a:buNone/>
            </a:pPr>
            <a:r>
              <a:rPr lang="ru-RU" altLang="ru-RU" sz="1800"/>
              <a:t>Эти данные </a:t>
            </a:r>
            <a:r>
              <a:rPr lang="ru-RU" altLang="ru-RU" sz="1800" i="1"/>
              <a:t>горизонтально секционированы</a:t>
            </a:r>
            <a:r>
              <a:rPr lang="ru-RU" altLang="ru-RU" sz="1800"/>
              <a:t>  и консолидируются в центральном офисе в режиме </a:t>
            </a:r>
            <a:r>
              <a:rPr lang="en-US" altLang="ru-RU" sz="1800"/>
              <a:t>read only</a:t>
            </a:r>
            <a:r>
              <a:rPr lang="ru-RU" altLang="ru-RU" sz="1800"/>
              <a:t>.</a:t>
            </a:r>
            <a:endParaRPr lang="ru-RU" altLang="ru-RU" sz="1800" b="1" i="1"/>
          </a:p>
        </p:txBody>
      </p:sp>
      <p:sp>
        <p:nvSpPr>
          <p:cNvPr id="2" name="Номер слайда 1"/>
          <p:cNvSpPr>
            <a:spLocks noGrp="1"/>
          </p:cNvSpPr>
          <p:nvPr>
            <p:ph type="sldNum" sz="quarter" idx="11"/>
          </p:nvPr>
        </p:nvSpPr>
        <p:spPr/>
        <p:txBody>
          <a:bodyPr/>
          <a:lstStyle/>
          <a:p>
            <a:pPr>
              <a:defRPr/>
            </a:pPr>
            <a:fld id="{1AFAA2A1-7A09-4298-A8E1-9D6592DEE40E}" type="slidenum">
              <a:rPr lang="ru-RU" smtClean="0"/>
              <a:pPr>
                <a:defRPr/>
              </a:pPr>
              <a:t>18</a:t>
            </a:fld>
            <a:endParaRPr lang="ru-RU"/>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2291">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291">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2291">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291">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2291">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2291">
                                            <p:txEl>
                                              <p:pRg st="8" end="8"/>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12291">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404813"/>
            <a:ext cx="8229600" cy="739775"/>
          </a:xfrm>
        </p:spPr>
        <p:txBody>
          <a:bodyPr/>
          <a:lstStyle/>
          <a:p>
            <a:pPr algn="ctr" eaLnBrk="1" hangingPunct="1"/>
            <a:r>
              <a:rPr lang="ru-RU" altLang="ru-RU" sz="3200" dirty="0" smtClean="0"/>
              <a:t>Использование методов поддержки РБД</a:t>
            </a:r>
          </a:p>
        </p:txBody>
      </p:sp>
      <p:sp>
        <p:nvSpPr>
          <p:cNvPr id="12291" name="Text Box 4"/>
          <p:cNvSpPr txBox="1">
            <a:spLocks noChangeArrowheads="1"/>
          </p:cNvSpPr>
          <p:nvPr/>
        </p:nvSpPr>
        <p:spPr bwMode="auto">
          <a:xfrm>
            <a:off x="395288" y="1192684"/>
            <a:ext cx="8497887" cy="36933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marL="342900" indent="-342900">
              <a:spcBef>
                <a:spcPct val="0"/>
              </a:spcBef>
              <a:buClrTx/>
              <a:buSzTx/>
              <a:buFontTx/>
              <a:buAutoNum type="arabicPeriod"/>
            </a:pPr>
            <a:r>
              <a:rPr lang="ru-RU" altLang="ru-RU" sz="1800" b="1" dirty="0" smtClean="0"/>
              <a:t>Фрагментация базы данных (разбиение БД на части и определение места хранения каждого отношения).</a:t>
            </a:r>
          </a:p>
          <a:p>
            <a:pPr marL="342900" indent="-342900">
              <a:spcBef>
                <a:spcPct val="0"/>
              </a:spcBef>
              <a:buClrTx/>
              <a:buSzTx/>
              <a:buFontTx/>
              <a:buAutoNum type="arabicPeriod"/>
            </a:pPr>
            <a:endParaRPr lang="ru-RU" altLang="ru-RU" sz="1800" b="1" dirty="0" smtClean="0"/>
          </a:p>
          <a:p>
            <a:pPr marL="342900" indent="-342900">
              <a:spcBef>
                <a:spcPct val="0"/>
              </a:spcBef>
              <a:buClrTx/>
              <a:buSzTx/>
              <a:buFontTx/>
              <a:buAutoNum type="arabicPeriod"/>
            </a:pPr>
            <a:r>
              <a:rPr lang="ru-RU" altLang="ru-RU" sz="1800" b="1" dirty="0" smtClean="0"/>
              <a:t>Распределенные ограничения целостности.</a:t>
            </a:r>
          </a:p>
          <a:p>
            <a:pPr marL="342900" indent="-342900">
              <a:spcBef>
                <a:spcPct val="0"/>
              </a:spcBef>
              <a:buClrTx/>
              <a:buSzTx/>
              <a:buFontTx/>
              <a:buAutoNum type="arabicPeriod"/>
            </a:pPr>
            <a:endParaRPr lang="ru-RU" altLang="ru-RU" sz="1800" b="1" dirty="0"/>
          </a:p>
          <a:p>
            <a:pPr marL="342900" indent="-342900">
              <a:spcBef>
                <a:spcPct val="0"/>
              </a:spcBef>
              <a:buClrTx/>
              <a:buSzTx/>
              <a:buFontTx/>
              <a:buAutoNum type="arabicPeriod"/>
            </a:pPr>
            <a:r>
              <a:rPr lang="ru-RU" altLang="ru-RU" sz="1800" b="1" dirty="0" smtClean="0"/>
              <a:t>Репликация </a:t>
            </a:r>
            <a:r>
              <a:rPr lang="ru-RU" altLang="ru-RU" sz="1800" b="1" dirty="0"/>
              <a:t>данных:</a:t>
            </a:r>
          </a:p>
          <a:p>
            <a:pPr marL="342900" indent="-342900">
              <a:spcBef>
                <a:spcPct val="0"/>
              </a:spcBef>
              <a:buClrTx/>
              <a:buSzTx/>
            </a:pPr>
            <a:r>
              <a:rPr lang="ru-RU" altLang="ru-RU" sz="1800" b="1" dirty="0"/>
              <a:t>с основной копией</a:t>
            </a:r>
          </a:p>
          <a:p>
            <a:pPr marL="342900" indent="-342900">
              <a:spcBef>
                <a:spcPct val="0"/>
              </a:spcBef>
              <a:buClrTx/>
              <a:buSzTx/>
            </a:pPr>
            <a:r>
              <a:rPr lang="ru-RU" altLang="ru-RU" sz="1800" b="1" dirty="0"/>
              <a:t>без основной копии</a:t>
            </a:r>
          </a:p>
          <a:p>
            <a:pPr marL="342900" indent="-342900">
              <a:spcBef>
                <a:spcPct val="0"/>
              </a:spcBef>
              <a:buClrTx/>
              <a:buSzTx/>
              <a:buFontTx/>
              <a:buAutoNum type="arabicPeriod"/>
            </a:pPr>
            <a:endParaRPr lang="ru-RU" altLang="ru-RU" sz="1800" b="1" dirty="0" smtClean="0"/>
          </a:p>
          <a:p>
            <a:pPr>
              <a:spcBef>
                <a:spcPct val="0"/>
              </a:spcBef>
              <a:buClrTx/>
              <a:buSzTx/>
              <a:buNone/>
            </a:pPr>
            <a:r>
              <a:rPr lang="ru-RU" altLang="ru-RU" sz="1800" b="1" dirty="0" smtClean="0"/>
              <a:t>4.  Распределенные запросы.</a:t>
            </a:r>
            <a:endParaRPr lang="ru-RU" altLang="ru-RU" sz="1800" b="1" dirty="0" smtClean="0"/>
          </a:p>
          <a:p>
            <a:pPr>
              <a:spcBef>
                <a:spcPct val="0"/>
              </a:spcBef>
              <a:buClrTx/>
              <a:buSzTx/>
              <a:buNone/>
            </a:pPr>
            <a:endParaRPr lang="ru-RU" altLang="ru-RU" sz="1800" b="1" dirty="0"/>
          </a:p>
          <a:p>
            <a:pPr>
              <a:spcBef>
                <a:spcPct val="0"/>
              </a:spcBef>
              <a:buClrTx/>
              <a:buSzTx/>
              <a:buNone/>
            </a:pPr>
            <a:r>
              <a:rPr lang="ru-RU" altLang="ru-RU" sz="1800" b="1" dirty="0" smtClean="0"/>
              <a:t>5.  Распределенные транзакции.</a:t>
            </a:r>
            <a:endParaRPr lang="ru-RU" altLang="ru-RU" sz="1800" b="1" dirty="0" smtClean="0"/>
          </a:p>
          <a:p>
            <a:pPr marL="342900" indent="-342900">
              <a:spcBef>
                <a:spcPct val="0"/>
              </a:spcBef>
              <a:buClrTx/>
              <a:buSzTx/>
              <a:buFontTx/>
              <a:buAutoNum type="arabicPeriod"/>
            </a:pPr>
            <a:endParaRPr lang="ru-RU" altLang="ru-RU" sz="1800" b="1" dirty="0" smtClean="0"/>
          </a:p>
        </p:txBody>
      </p:sp>
      <p:sp>
        <p:nvSpPr>
          <p:cNvPr id="2" name="Номер слайда 1"/>
          <p:cNvSpPr>
            <a:spLocks noGrp="1"/>
          </p:cNvSpPr>
          <p:nvPr>
            <p:ph type="sldNum" sz="quarter" idx="11"/>
          </p:nvPr>
        </p:nvSpPr>
        <p:spPr/>
        <p:txBody>
          <a:bodyPr/>
          <a:lstStyle/>
          <a:p>
            <a:pPr>
              <a:defRPr/>
            </a:pPr>
            <a:fld id="{1AFAA2A1-7A09-4298-A8E1-9D6592DEE40E}" type="slidenum">
              <a:rPr lang="ru-RU" smtClean="0"/>
              <a:pPr>
                <a:defRPr/>
              </a:pPr>
              <a:t>19</a:t>
            </a:fld>
            <a:endParaRPr lang="ru-RU"/>
          </a:p>
        </p:txBody>
      </p:sp>
    </p:spTree>
    <p:extLst>
      <p:ext uri="{BB962C8B-B14F-4D97-AF65-F5344CB8AC3E}">
        <p14:creationId xmlns:p14="http://schemas.microsoft.com/office/powerpoint/2010/main" val="15075929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404813"/>
            <a:ext cx="8229600" cy="720725"/>
          </a:xfrm>
        </p:spPr>
        <p:txBody>
          <a:bodyPr/>
          <a:lstStyle/>
          <a:p>
            <a:pPr algn="ctr" eaLnBrk="1" hangingPunct="1"/>
            <a:r>
              <a:rPr lang="ru-RU" altLang="ru-RU" sz="3200" smtClean="0"/>
              <a:t>Требования к проекту базы данных</a:t>
            </a:r>
          </a:p>
        </p:txBody>
      </p:sp>
      <p:sp>
        <p:nvSpPr>
          <p:cNvPr id="4099" name="Rectangle 3"/>
          <p:cNvSpPr>
            <a:spLocks noGrp="1" noChangeArrowheads="1"/>
          </p:cNvSpPr>
          <p:nvPr>
            <p:ph type="body" idx="1"/>
          </p:nvPr>
        </p:nvSpPr>
        <p:spPr>
          <a:xfrm>
            <a:off x="539750" y="1268413"/>
            <a:ext cx="8147050" cy="5113337"/>
          </a:xfrm>
        </p:spPr>
        <p:txBody>
          <a:bodyPr/>
          <a:lstStyle/>
          <a:p>
            <a:pPr marL="609600" indent="-609600" eaLnBrk="1" hangingPunct="1">
              <a:lnSpc>
                <a:spcPct val="80000"/>
              </a:lnSpc>
              <a:buFont typeface="Wingdings" pitchFamily="2" charset="2"/>
              <a:buNone/>
            </a:pPr>
            <a:r>
              <a:rPr lang="ru-RU" altLang="ru-RU" sz="2400" smtClean="0"/>
              <a:t>Основные требования, которым должен удовлетворять</a:t>
            </a:r>
          </a:p>
          <a:p>
            <a:pPr marL="609600" indent="-609600" eaLnBrk="1" hangingPunct="1">
              <a:lnSpc>
                <a:spcPct val="80000"/>
              </a:lnSpc>
              <a:buFont typeface="Wingdings" pitchFamily="2" charset="2"/>
              <a:buNone/>
            </a:pPr>
            <a:r>
              <a:rPr lang="ru-RU" altLang="ru-RU" sz="2400" smtClean="0"/>
              <a:t>проект базы данных (БД):</a:t>
            </a:r>
          </a:p>
          <a:p>
            <a:pPr marL="609600" indent="-609600" eaLnBrk="1" hangingPunct="1">
              <a:lnSpc>
                <a:spcPct val="80000"/>
              </a:lnSpc>
              <a:buFont typeface="Wingdings" pitchFamily="2" charset="2"/>
              <a:buNone/>
            </a:pPr>
            <a:endParaRPr lang="ru-RU" altLang="ru-RU" sz="2400" smtClean="0"/>
          </a:p>
          <a:p>
            <a:pPr marL="609600" indent="-609600" eaLnBrk="1" hangingPunct="1">
              <a:lnSpc>
                <a:spcPct val="80000"/>
              </a:lnSpc>
              <a:buFont typeface="Wingdings" pitchFamily="2" charset="2"/>
              <a:buAutoNum type="arabicPeriod"/>
            </a:pPr>
            <a:r>
              <a:rPr lang="ru-RU" altLang="ru-RU" sz="2400" smtClean="0"/>
              <a:t>Корректность схемы БД.</a:t>
            </a:r>
          </a:p>
          <a:p>
            <a:pPr marL="609600" indent="-609600" eaLnBrk="1" hangingPunct="1">
              <a:lnSpc>
                <a:spcPct val="80000"/>
              </a:lnSpc>
              <a:buFont typeface="Wingdings" pitchFamily="2" charset="2"/>
              <a:buAutoNum type="arabicPeriod"/>
            </a:pPr>
            <a:r>
              <a:rPr lang="ru-RU" altLang="ru-RU" sz="2400" smtClean="0"/>
              <a:t>Обеспечение ограничений на ресурсы вычислительной системы.</a:t>
            </a:r>
          </a:p>
          <a:p>
            <a:pPr marL="609600" indent="-609600" eaLnBrk="1" hangingPunct="1">
              <a:lnSpc>
                <a:spcPct val="80000"/>
              </a:lnSpc>
              <a:buFont typeface="Wingdings" pitchFamily="2" charset="2"/>
              <a:buAutoNum type="arabicPeriod"/>
            </a:pPr>
            <a:r>
              <a:rPr lang="ru-RU" altLang="ru-RU" sz="2400" smtClean="0"/>
              <a:t>Эффективность функционирования.</a:t>
            </a:r>
          </a:p>
          <a:p>
            <a:pPr marL="609600" indent="-609600" eaLnBrk="1" hangingPunct="1">
              <a:lnSpc>
                <a:spcPct val="80000"/>
              </a:lnSpc>
              <a:buFont typeface="Wingdings" pitchFamily="2" charset="2"/>
              <a:buAutoNum type="arabicPeriod"/>
            </a:pPr>
            <a:r>
              <a:rPr lang="ru-RU" altLang="ru-RU" sz="2400" smtClean="0"/>
              <a:t>Обеспечение защиты данных.</a:t>
            </a:r>
          </a:p>
          <a:p>
            <a:pPr marL="609600" indent="-609600" eaLnBrk="1" hangingPunct="1">
              <a:lnSpc>
                <a:spcPct val="80000"/>
              </a:lnSpc>
              <a:buFont typeface="Wingdings" pitchFamily="2" charset="2"/>
              <a:buAutoNum type="arabicPeriod"/>
            </a:pPr>
            <a:endParaRPr lang="ru-RU" altLang="ru-RU" sz="2400" smtClean="0"/>
          </a:p>
          <a:p>
            <a:pPr marL="609600" indent="-609600" eaLnBrk="1" hangingPunct="1">
              <a:lnSpc>
                <a:spcPct val="80000"/>
              </a:lnSpc>
              <a:buFont typeface="Wingdings" pitchFamily="2" charset="2"/>
              <a:buAutoNum type="arabicPeriod"/>
            </a:pPr>
            <a:r>
              <a:rPr lang="ru-RU" altLang="ru-RU" sz="2400" smtClean="0"/>
              <a:t>Гибкость.</a:t>
            </a:r>
          </a:p>
          <a:p>
            <a:pPr marL="609600" indent="-609600" eaLnBrk="1" hangingPunct="1">
              <a:lnSpc>
                <a:spcPct val="80000"/>
              </a:lnSpc>
              <a:buFont typeface="Wingdings" pitchFamily="2" charset="2"/>
              <a:buAutoNum type="arabicPeriod"/>
            </a:pPr>
            <a:r>
              <a:rPr lang="ru-RU" altLang="ru-RU" sz="2400" smtClean="0"/>
              <a:t>Простота и удобство эксплуатации.</a:t>
            </a:r>
          </a:p>
          <a:p>
            <a:pPr marL="609600" indent="-609600" eaLnBrk="1" hangingPunct="1">
              <a:lnSpc>
                <a:spcPct val="80000"/>
              </a:lnSpc>
              <a:spcBef>
                <a:spcPct val="60000"/>
              </a:spcBef>
              <a:buFont typeface="Wingdings" pitchFamily="2" charset="2"/>
              <a:buNone/>
            </a:pPr>
            <a:r>
              <a:rPr lang="ru-RU" altLang="ru-RU" sz="2400" smtClean="0"/>
              <a:t>Удовлетворение первых 4-х требований обязательно</a:t>
            </a:r>
          </a:p>
          <a:p>
            <a:pPr marL="609600" indent="-609600" eaLnBrk="1" hangingPunct="1">
              <a:lnSpc>
                <a:spcPct val="80000"/>
              </a:lnSpc>
              <a:buFont typeface="Wingdings" pitchFamily="2" charset="2"/>
              <a:buNone/>
            </a:pPr>
            <a:r>
              <a:rPr lang="ru-RU" altLang="ru-RU" sz="2400" smtClean="0"/>
              <a:t>для принятия проекта.</a:t>
            </a:r>
          </a:p>
        </p:txBody>
      </p:sp>
      <p:sp>
        <p:nvSpPr>
          <p:cNvPr id="2" name="Номер слайда 1"/>
          <p:cNvSpPr>
            <a:spLocks noGrp="1"/>
          </p:cNvSpPr>
          <p:nvPr>
            <p:ph type="sldNum" sz="quarter" idx="11"/>
          </p:nvPr>
        </p:nvSpPr>
        <p:spPr/>
        <p:txBody>
          <a:bodyPr/>
          <a:lstStyle/>
          <a:p>
            <a:pPr>
              <a:defRPr/>
            </a:pPr>
            <a:fld id="{1AFAA2A1-7A09-4298-A8E1-9D6592DEE40E}" type="slidenum">
              <a:rPr lang="ru-RU" smtClean="0"/>
              <a:pPr>
                <a:defRPr/>
              </a:pPr>
              <a:t>2</a:t>
            </a:fld>
            <a:endParaRPr lang="ru-RU"/>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457200"/>
            <a:ext cx="8229600" cy="739775"/>
          </a:xfrm>
        </p:spPr>
        <p:txBody>
          <a:bodyPr/>
          <a:lstStyle/>
          <a:p>
            <a:pPr algn="ctr" eaLnBrk="1" hangingPunct="1"/>
            <a:r>
              <a:rPr lang="ru-RU" altLang="ru-RU" sz="3200" smtClean="0"/>
              <a:t>Этапы проектирования АИС</a:t>
            </a:r>
          </a:p>
        </p:txBody>
      </p:sp>
      <p:sp>
        <p:nvSpPr>
          <p:cNvPr id="57349" name="Text Box 5"/>
          <p:cNvSpPr txBox="1">
            <a:spLocks noChangeArrowheads="1"/>
          </p:cNvSpPr>
          <p:nvPr/>
        </p:nvSpPr>
        <p:spPr bwMode="auto">
          <a:xfrm>
            <a:off x="539750" y="1125538"/>
            <a:ext cx="8424863" cy="55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charset="0"/>
                <a:cs typeface="Arial" charset="0"/>
              </a:defRPr>
            </a:lvl1pPr>
            <a:lvl2pPr marL="914400" indent="-457200" eaLnBrk="0" hangingPunct="0">
              <a:defRPr>
                <a:solidFill>
                  <a:schemeClr val="tx1"/>
                </a:solidFill>
                <a:latin typeface="Arial" charset="0"/>
                <a:cs typeface="Arial" charset="0"/>
              </a:defRPr>
            </a:lvl2pPr>
            <a:lvl3pPr marL="1371600" indent="-457200" eaLnBrk="0" hangingPunct="0">
              <a:defRPr>
                <a:solidFill>
                  <a:schemeClr val="tx1"/>
                </a:solidFill>
                <a:latin typeface="Arial" charset="0"/>
                <a:cs typeface="Arial" charset="0"/>
              </a:defRPr>
            </a:lvl3pPr>
            <a:lvl4pPr marL="1828800" indent="-457200" eaLnBrk="0" hangingPunct="0">
              <a:defRPr>
                <a:solidFill>
                  <a:schemeClr val="tx1"/>
                </a:solidFill>
                <a:latin typeface="Arial" charset="0"/>
                <a:cs typeface="Arial" charset="0"/>
              </a:defRPr>
            </a:lvl4pPr>
            <a:lvl5pPr marL="2286000" indent="-457200" eaLnBrk="0" hangingPunct="0">
              <a:defRPr>
                <a:solidFill>
                  <a:schemeClr val="tx1"/>
                </a:solidFill>
                <a:latin typeface="Arial" charset="0"/>
                <a:cs typeface="Arial" charset="0"/>
              </a:defRPr>
            </a:lvl5pPr>
            <a:lvl6pPr marL="2743200" indent="-457200" eaLnBrk="0" fontAlgn="base" hangingPunct="0">
              <a:spcBef>
                <a:spcPct val="0"/>
              </a:spcBef>
              <a:spcAft>
                <a:spcPct val="0"/>
              </a:spcAft>
              <a:defRPr>
                <a:solidFill>
                  <a:schemeClr val="tx1"/>
                </a:solidFill>
                <a:latin typeface="Arial" charset="0"/>
                <a:cs typeface="Arial" charset="0"/>
              </a:defRPr>
            </a:lvl6pPr>
            <a:lvl7pPr marL="3200400" indent="-457200" eaLnBrk="0" fontAlgn="base" hangingPunct="0">
              <a:spcBef>
                <a:spcPct val="0"/>
              </a:spcBef>
              <a:spcAft>
                <a:spcPct val="0"/>
              </a:spcAft>
              <a:defRPr>
                <a:solidFill>
                  <a:schemeClr val="tx1"/>
                </a:solidFill>
                <a:latin typeface="Arial" charset="0"/>
                <a:cs typeface="Arial" charset="0"/>
              </a:defRPr>
            </a:lvl7pPr>
            <a:lvl8pPr marL="3657600" indent="-457200" eaLnBrk="0" fontAlgn="base" hangingPunct="0">
              <a:spcBef>
                <a:spcPct val="0"/>
              </a:spcBef>
              <a:spcAft>
                <a:spcPct val="0"/>
              </a:spcAft>
              <a:defRPr>
                <a:solidFill>
                  <a:schemeClr val="tx1"/>
                </a:solidFill>
                <a:latin typeface="Arial" charset="0"/>
                <a:cs typeface="Arial" charset="0"/>
              </a:defRPr>
            </a:lvl8pPr>
            <a:lvl9pPr marL="4114800" indent="-457200" eaLnBrk="0" fontAlgn="base" hangingPunct="0">
              <a:spcBef>
                <a:spcPct val="0"/>
              </a:spcBef>
              <a:spcAft>
                <a:spcPct val="0"/>
              </a:spcAft>
              <a:defRPr>
                <a:solidFill>
                  <a:schemeClr val="tx1"/>
                </a:solidFill>
                <a:latin typeface="Arial" charset="0"/>
                <a:cs typeface="Arial" charset="0"/>
              </a:defRPr>
            </a:lvl9pPr>
          </a:lstStyle>
          <a:p>
            <a:pPr eaLnBrk="1" hangingPunct="1">
              <a:spcAft>
                <a:spcPct val="30000"/>
              </a:spcAft>
              <a:defRPr/>
            </a:pPr>
            <a:r>
              <a:rPr lang="ru-RU" sz="2000" dirty="0" smtClean="0"/>
              <a:t>В создании АИС (автоматизированной информационной системы) можно выделить следующие этапы:</a:t>
            </a:r>
          </a:p>
          <a:p>
            <a:pPr marL="0" indent="0" eaLnBrk="1" hangingPunct="1">
              <a:spcBef>
                <a:spcPct val="20000"/>
              </a:spcBef>
              <a:defRPr/>
            </a:pPr>
            <a:r>
              <a:rPr lang="en-US" sz="2000" dirty="0" smtClean="0"/>
              <a:t>I.   </a:t>
            </a:r>
            <a:r>
              <a:rPr lang="ru-RU" sz="2000" dirty="0" err="1" smtClean="0"/>
              <a:t>Предпроектная</a:t>
            </a:r>
            <a:r>
              <a:rPr lang="ru-RU" sz="2000" dirty="0" smtClean="0"/>
              <a:t> подготовка.</a:t>
            </a:r>
          </a:p>
          <a:p>
            <a:pPr marL="0" indent="0" eaLnBrk="1" hangingPunct="1">
              <a:spcBef>
                <a:spcPct val="20000"/>
              </a:spcBef>
              <a:defRPr/>
            </a:pPr>
            <a:r>
              <a:rPr lang="en-US" sz="2000" dirty="0" smtClean="0"/>
              <a:t>II.  </a:t>
            </a:r>
            <a:r>
              <a:rPr lang="ru-RU" sz="2000" dirty="0" smtClean="0"/>
              <a:t>Проектирование базы данных.</a:t>
            </a:r>
          </a:p>
          <a:p>
            <a:pPr marL="0" indent="0">
              <a:defRPr/>
            </a:pPr>
            <a:r>
              <a:rPr lang="en-US" sz="2000" dirty="0" smtClean="0"/>
              <a:t>III. </a:t>
            </a:r>
            <a:r>
              <a:rPr lang="ru-RU" sz="2000" dirty="0" smtClean="0"/>
              <a:t>Реализация (создание базы данных и прикладного программного обеспечения, ППО).</a:t>
            </a:r>
            <a:r>
              <a:rPr lang="en-US" sz="2000" dirty="0" smtClean="0"/>
              <a:t> </a:t>
            </a:r>
          </a:p>
          <a:p>
            <a:pPr>
              <a:defRPr/>
            </a:pPr>
            <a:r>
              <a:rPr lang="en-US" sz="2000" dirty="0" smtClean="0"/>
              <a:t>I</a:t>
            </a:r>
            <a:r>
              <a:rPr lang="ru-RU" sz="2000" dirty="0" smtClean="0"/>
              <a:t>.1. Проектирование начинается обычно с </a:t>
            </a:r>
            <a:r>
              <a:rPr lang="ru-RU" sz="2000" b="1" dirty="0" smtClean="0"/>
              <a:t>планирования</a:t>
            </a:r>
            <a:r>
              <a:rPr lang="ru-RU" sz="2000" dirty="0" smtClean="0"/>
              <a:t>, что позволяет:</a:t>
            </a:r>
          </a:p>
          <a:p>
            <a:pPr>
              <a:buFont typeface="Arial" pitchFamily="34" charset="0"/>
              <a:buChar char="•"/>
              <a:defRPr/>
            </a:pPr>
            <a:r>
              <a:rPr lang="ru-RU" dirty="0" smtClean="0"/>
              <a:t>разбить задачу на небольшие, независимые, управляемые шаги;</a:t>
            </a:r>
          </a:p>
          <a:p>
            <a:pPr>
              <a:buFont typeface="Arial" pitchFamily="34" charset="0"/>
              <a:buChar char="•"/>
              <a:defRPr/>
            </a:pPr>
            <a:r>
              <a:rPr lang="ru-RU" dirty="0" smtClean="0"/>
              <a:t>поставить краткосрочные и долговременные цели, которые служат для оценки фактических результатов проектирования и сравнения их с планом;</a:t>
            </a:r>
          </a:p>
          <a:p>
            <a:pPr>
              <a:buFont typeface="Arial" pitchFamily="34" charset="0"/>
              <a:buChar char="•"/>
              <a:defRPr/>
            </a:pPr>
            <a:r>
              <a:rPr lang="ru-RU" dirty="0" smtClean="0"/>
              <a:t>определить временные зависимости между задачами, т.е. определить, какие задачи должны быть решены раньше других (составить сетевой план-график работ);</a:t>
            </a:r>
          </a:p>
          <a:p>
            <a:pPr>
              <a:buFont typeface="Arial" pitchFamily="34" charset="0"/>
              <a:buChar char="•"/>
              <a:defRPr/>
            </a:pPr>
            <a:r>
              <a:rPr lang="ru-RU" dirty="0" smtClean="0"/>
              <a:t>выявить узкие места, т.е. ресурсы, от которых план зависит сильнее всего;</a:t>
            </a:r>
          </a:p>
          <a:p>
            <a:pPr>
              <a:buFont typeface="Arial" pitchFamily="34" charset="0"/>
              <a:buChar char="•"/>
              <a:defRPr/>
            </a:pPr>
            <a:r>
              <a:rPr lang="ru-RU" dirty="0" smtClean="0"/>
              <a:t>спрогнозировать потребности в кадрах для проекта.</a:t>
            </a:r>
            <a:endParaRPr lang="ru-RU" sz="2000" dirty="0" smtClean="0"/>
          </a:p>
        </p:txBody>
      </p:sp>
      <p:sp>
        <p:nvSpPr>
          <p:cNvPr id="2" name="Номер слайда 1"/>
          <p:cNvSpPr>
            <a:spLocks noGrp="1"/>
          </p:cNvSpPr>
          <p:nvPr>
            <p:ph type="sldNum" sz="quarter" idx="11"/>
          </p:nvPr>
        </p:nvSpPr>
        <p:spPr/>
        <p:txBody>
          <a:bodyPr/>
          <a:lstStyle/>
          <a:p>
            <a:pPr>
              <a:defRPr/>
            </a:pPr>
            <a:fld id="{1AFAA2A1-7A09-4298-A8E1-9D6592DEE40E}" type="slidenum">
              <a:rPr lang="ru-RU" smtClean="0"/>
              <a:pPr>
                <a:defRPr/>
              </a:pPr>
              <a:t>3</a:t>
            </a:fld>
            <a:endParaRPr lang="ru-RU"/>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457200"/>
            <a:ext cx="8229600" cy="739775"/>
          </a:xfrm>
        </p:spPr>
        <p:txBody>
          <a:bodyPr/>
          <a:lstStyle/>
          <a:p>
            <a:pPr algn="ctr" eaLnBrk="1" hangingPunct="1"/>
            <a:r>
              <a:rPr lang="ru-RU" altLang="ru-RU" sz="3200" smtClean="0"/>
              <a:t>Этапы проектирования АИС</a:t>
            </a:r>
          </a:p>
        </p:txBody>
      </p:sp>
      <p:sp>
        <p:nvSpPr>
          <p:cNvPr id="57349" name="Text Box 5"/>
          <p:cNvSpPr txBox="1">
            <a:spLocks noChangeArrowheads="1"/>
          </p:cNvSpPr>
          <p:nvPr/>
        </p:nvSpPr>
        <p:spPr bwMode="auto">
          <a:xfrm>
            <a:off x="539750" y="1125538"/>
            <a:ext cx="8424863" cy="5554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charset="0"/>
                <a:cs typeface="Arial" charset="0"/>
              </a:defRPr>
            </a:lvl1pPr>
            <a:lvl2pPr marL="914400" indent="-457200" eaLnBrk="0" hangingPunct="0">
              <a:defRPr>
                <a:solidFill>
                  <a:schemeClr val="tx1"/>
                </a:solidFill>
                <a:latin typeface="Arial" charset="0"/>
                <a:cs typeface="Arial" charset="0"/>
              </a:defRPr>
            </a:lvl2pPr>
            <a:lvl3pPr marL="1371600" indent="-457200" eaLnBrk="0" hangingPunct="0">
              <a:defRPr>
                <a:solidFill>
                  <a:schemeClr val="tx1"/>
                </a:solidFill>
                <a:latin typeface="Arial" charset="0"/>
                <a:cs typeface="Arial" charset="0"/>
              </a:defRPr>
            </a:lvl3pPr>
            <a:lvl4pPr marL="1828800" indent="-457200" eaLnBrk="0" hangingPunct="0">
              <a:defRPr>
                <a:solidFill>
                  <a:schemeClr val="tx1"/>
                </a:solidFill>
                <a:latin typeface="Arial" charset="0"/>
                <a:cs typeface="Arial" charset="0"/>
              </a:defRPr>
            </a:lvl4pPr>
            <a:lvl5pPr marL="2286000" indent="-457200" eaLnBrk="0" hangingPunct="0">
              <a:defRPr>
                <a:solidFill>
                  <a:schemeClr val="tx1"/>
                </a:solidFill>
                <a:latin typeface="Arial" charset="0"/>
                <a:cs typeface="Arial" charset="0"/>
              </a:defRPr>
            </a:lvl5pPr>
            <a:lvl6pPr marL="2743200" indent="-457200" eaLnBrk="0" fontAlgn="base" hangingPunct="0">
              <a:spcBef>
                <a:spcPct val="0"/>
              </a:spcBef>
              <a:spcAft>
                <a:spcPct val="0"/>
              </a:spcAft>
              <a:defRPr>
                <a:solidFill>
                  <a:schemeClr val="tx1"/>
                </a:solidFill>
                <a:latin typeface="Arial" charset="0"/>
                <a:cs typeface="Arial" charset="0"/>
              </a:defRPr>
            </a:lvl6pPr>
            <a:lvl7pPr marL="3200400" indent="-457200" eaLnBrk="0" fontAlgn="base" hangingPunct="0">
              <a:spcBef>
                <a:spcPct val="0"/>
              </a:spcBef>
              <a:spcAft>
                <a:spcPct val="0"/>
              </a:spcAft>
              <a:defRPr>
                <a:solidFill>
                  <a:schemeClr val="tx1"/>
                </a:solidFill>
                <a:latin typeface="Arial" charset="0"/>
                <a:cs typeface="Arial" charset="0"/>
              </a:defRPr>
            </a:lvl7pPr>
            <a:lvl8pPr marL="3657600" indent="-457200" eaLnBrk="0" fontAlgn="base" hangingPunct="0">
              <a:spcBef>
                <a:spcPct val="0"/>
              </a:spcBef>
              <a:spcAft>
                <a:spcPct val="0"/>
              </a:spcAft>
              <a:defRPr>
                <a:solidFill>
                  <a:schemeClr val="tx1"/>
                </a:solidFill>
                <a:latin typeface="Arial" charset="0"/>
                <a:cs typeface="Arial" charset="0"/>
              </a:defRPr>
            </a:lvl8pPr>
            <a:lvl9pPr marL="4114800" indent="-4572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spcAft>
                <a:spcPct val="25000"/>
              </a:spcAft>
              <a:defRPr/>
            </a:pPr>
            <a:r>
              <a:rPr lang="ru-RU" sz="2000" dirty="0" smtClean="0"/>
              <a:t>Специалисты, необходимые для выполнения этой работы:</a:t>
            </a:r>
          </a:p>
          <a:p>
            <a:pPr eaLnBrk="1" hangingPunct="1">
              <a:buFont typeface="Wingdings" pitchFamily="2" charset="2"/>
              <a:buChar char="Ø"/>
              <a:defRPr/>
            </a:pPr>
            <a:r>
              <a:rPr lang="ru-RU" sz="2000" dirty="0" smtClean="0"/>
              <a:t> Аналитики (специалисты исследуемой предметной области).</a:t>
            </a:r>
          </a:p>
          <a:p>
            <a:pPr eaLnBrk="1" hangingPunct="1">
              <a:spcBef>
                <a:spcPct val="50000"/>
              </a:spcBef>
              <a:buFont typeface="Wingdings" pitchFamily="2" charset="2"/>
              <a:buChar char="Ø"/>
              <a:defRPr/>
            </a:pPr>
            <a:r>
              <a:rPr lang="ru-RU" sz="2000" dirty="0" smtClean="0"/>
              <a:t> Пользователи – те работники, для которых создаётся АИС.</a:t>
            </a:r>
          </a:p>
          <a:p>
            <a:pPr eaLnBrk="1" hangingPunct="1">
              <a:spcBef>
                <a:spcPct val="50000"/>
              </a:spcBef>
              <a:buFont typeface="Wingdings" pitchFamily="2" charset="2"/>
              <a:buChar char="Ø"/>
              <a:defRPr/>
            </a:pPr>
            <a:r>
              <a:rPr lang="ru-RU" sz="2000" dirty="0" smtClean="0"/>
              <a:t> Проектировщики (разработчики базы данных).</a:t>
            </a:r>
          </a:p>
          <a:p>
            <a:pPr eaLnBrk="1" hangingPunct="1">
              <a:spcBef>
                <a:spcPct val="50000"/>
              </a:spcBef>
              <a:buFont typeface="Wingdings" pitchFamily="2" charset="2"/>
              <a:buChar char="Ø"/>
              <a:defRPr/>
            </a:pPr>
            <a:r>
              <a:rPr lang="ru-RU" sz="2000" dirty="0" smtClean="0"/>
              <a:t> Администраторы (системные, базы данных, безопасности и др.)</a:t>
            </a:r>
          </a:p>
          <a:p>
            <a:pPr eaLnBrk="1" hangingPunct="1">
              <a:spcBef>
                <a:spcPct val="50000"/>
              </a:spcBef>
              <a:buFont typeface="Wingdings" pitchFamily="2" charset="2"/>
              <a:buChar char="Ø"/>
              <a:defRPr/>
            </a:pPr>
            <a:r>
              <a:rPr lang="ru-RU" sz="2000" dirty="0" smtClean="0"/>
              <a:t> Программисты (разработчики программного обеспечения). </a:t>
            </a:r>
            <a:endParaRPr lang="en-US" sz="2000" dirty="0" smtClean="0"/>
          </a:p>
          <a:p>
            <a:pPr marL="0" indent="0" eaLnBrk="1" hangingPunct="1">
              <a:spcBef>
                <a:spcPct val="50000"/>
              </a:spcBef>
              <a:defRPr/>
            </a:pPr>
            <a:r>
              <a:rPr lang="en-US" sz="2000" b="1" dirty="0" smtClean="0"/>
              <a:t>I</a:t>
            </a:r>
            <a:r>
              <a:rPr lang="ru-RU" sz="2000" b="1" dirty="0" smtClean="0"/>
              <a:t>.2. Определение общих требований к системе</a:t>
            </a:r>
            <a:r>
              <a:rPr lang="ru-RU" sz="2000" dirty="0" smtClean="0"/>
              <a:t> подразумевает:</a:t>
            </a:r>
          </a:p>
          <a:p>
            <a:pPr marL="0" indent="0">
              <a:defRPr/>
            </a:pPr>
            <a:r>
              <a:rPr lang="ru-RU" sz="2000" dirty="0" smtClean="0"/>
              <a:t>  1)  Предварительный анализ </a:t>
            </a:r>
            <a:r>
              <a:rPr lang="ru-RU" sz="2000" dirty="0" err="1" smtClean="0"/>
              <a:t>ПрО</a:t>
            </a:r>
            <a:r>
              <a:rPr lang="ru-RU" sz="2000" dirty="0" smtClean="0"/>
              <a:t>.</a:t>
            </a:r>
          </a:p>
          <a:p>
            <a:pPr>
              <a:defRPr/>
            </a:pPr>
            <a:r>
              <a:rPr lang="ru-RU" sz="2000" dirty="0" smtClean="0"/>
              <a:t>       Включает в себя сбор документов, характеризующих </a:t>
            </a:r>
            <a:r>
              <a:rPr lang="ru-RU" sz="2000" dirty="0" err="1" smtClean="0"/>
              <a:t>ПрО</a:t>
            </a:r>
            <a:r>
              <a:rPr lang="ru-RU" sz="2000" dirty="0" smtClean="0"/>
              <a:t>, укрупнённое описание </a:t>
            </a:r>
            <a:r>
              <a:rPr lang="ru-RU" sz="2000" dirty="0" err="1" smtClean="0"/>
              <a:t>ПрО</a:t>
            </a:r>
            <a:r>
              <a:rPr lang="ru-RU" sz="2000" dirty="0" smtClean="0"/>
              <a:t> (не детализированное) и общую постановку задачи.</a:t>
            </a:r>
          </a:p>
          <a:p>
            <a:pPr>
              <a:defRPr/>
            </a:pPr>
            <a:r>
              <a:rPr lang="ru-RU" sz="2000" dirty="0" smtClean="0"/>
              <a:t>       В процессе анализа и проектирования желательно ранжировать планируемые функции системы по степени важности. Один из возможных вариантов классификации – </a:t>
            </a:r>
            <a:r>
              <a:rPr lang="en-US" sz="2000" dirty="0" err="1" smtClean="0"/>
              <a:t>MoSCoW</a:t>
            </a:r>
            <a:r>
              <a:rPr lang="ru-RU" sz="2000" dirty="0" smtClean="0"/>
              <a:t>-анализ (терминология </a:t>
            </a:r>
            <a:r>
              <a:rPr lang="ru-RU" sz="2000" dirty="0" err="1" smtClean="0"/>
              <a:t>Клегга</a:t>
            </a:r>
            <a:r>
              <a:rPr lang="ru-RU" sz="2000" dirty="0" smtClean="0"/>
              <a:t> и </a:t>
            </a:r>
            <a:r>
              <a:rPr lang="ru-RU" sz="2000" dirty="0" err="1" smtClean="0"/>
              <a:t>Баркера</a:t>
            </a:r>
            <a:r>
              <a:rPr lang="ru-RU" sz="2000" dirty="0" smtClean="0"/>
              <a:t>).</a:t>
            </a:r>
          </a:p>
        </p:txBody>
      </p:sp>
      <p:sp>
        <p:nvSpPr>
          <p:cNvPr id="2" name="Номер слайда 1"/>
          <p:cNvSpPr>
            <a:spLocks noGrp="1"/>
          </p:cNvSpPr>
          <p:nvPr>
            <p:ph type="sldNum" sz="quarter" idx="11"/>
          </p:nvPr>
        </p:nvSpPr>
        <p:spPr/>
        <p:txBody>
          <a:bodyPr/>
          <a:lstStyle/>
          <a:p>
            <a:pPr>
              <a:defRPr/>
            </a:pPr>
            <a:fld id="{1AFAA2A1-7A09-4298-A8E1-9D6592DEE40E}" type="slidenum">
              <a:rPr lang="ru-RU" smtClean="0"/>
              <a:pPr>
                <a:defRPr/>
              </a:pPr>
              <a:t>4</a:t>
            </a:fld>
            <a:endParaRPr lang="ru-RU"/>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457200"/>
            <a:ext cx="8229600" cy="739775"/>
          </a:xfrm>
        </p:spPr>
        <p:txBody>
          <a:bodyPr/>
          <a:lstStyle/>
          <a:p>
            <a:pPr algn="ctr" eaLnBrk="1" hangingPunct="1"/>
            <a:r>
              <a:rPr lang="ru-RU" altLang="ru-RU" sz="3200" smtClean="0"/>
              <a:t>Этапы проектирования АИС</a:t>
            </a:r>
          </a:p>
        </p:txBody>
      </p:sp>
      <p:sp>
        <p:nvSpPr>
          <p:cNvPr id="57349" name="Text Box 5"/>
          <p:cNvSpPr txBox="1">
            <a:spLocks noChangeArrowheads="1"/>
          </p:cNvSpPr>
          <p:nvPr/>
        </p:nvSpPr>
        <p:spPr bwMode="auto">
          <a:xfrm>
            <a:off x="539750" y="1125538"/>
            <a:ext cx="8424863" cy="5630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charset="0"/>
                <a:cs typeface="Arial" charset="0"/>
              </a:defRPr>
            </a:lvl1pPr>
            <a:lvl2pPr marL="914400" indent="-457200" eaLnBrk="0" hangingPunct="0">
              <a:defRPr>
                <a:solidFill>
                  <a:schemeClr val="tx1"/>
                </a:solidFill>
                <a:latin typeface="Arial" charset="0"/>
                <a:cs typeface="Arial" charset="0"/>
              </a:defRPr>
            </a:lvl2pPr>
            <a:lvl3pPr marL="1371600" indent="-457200" eaLnBrk="0" hangingPunct="0">
              <a:defRPr>
                <a:solidFill>
                  <a:schemeClr val="tx1"/>
                </a:solidFill>
                <a:latin typeface="Arial" charset="0"/>
                <a:cs typeface="Arial" charset="0"/>
              </a:defRPr>
            </a:lvl3pPr>
            <a:lvl4pPr marL="1828800" indent="-457200" eaLnBrk="0" hangingPunct="0">
              <a:defRPr>
                <a:solidFill>
                  <a:schemeClr val="tx1"/>
                </a:solidFill>
                <a:latin typeface="Arial" charset="0"/>
                <a:cs typeface="Arial" charset="0"/>
              </a:defRPr>
            </a:lvl4pPr>
            <a:lvl5pPr marL="2286000" indent="-457200" eaLnBrk="0" hangingPunct="0">
              <a:defRPr>
                <a:solidFill>
                  <a:schemeClr val="tx1"/>
                </a:solidFill>
                <a:latin typeface="Arial" charset="0"/>
                <a:cs typeface="Arial" charset="0"/>
              </a:defRPr>
            </a:lvl5pPr>
            <a:lvl6pPr marL="2743200" indent="-457200" eaLnBrk="0" fontAlgn="base" hangingPunct="0">
              <a:spcBef>
                <a:spcPct val="0"/>
              </a:spcBef>
              <a:spcAft>
                <a:spcPct val="0"/>
              </a:spcAft>
              <a:defRPr>
                <a:solidFill>
                  <a:schemeClr val="tx1"/>
                </a:solidFill>
                <a:latin typeface="Arial" charset="0"/>
                <a:cs typeface="Arial" charset="0"/>
              </a:defRPr>
            </a:lvl6pPr>
            <a:lvl7pPr marL="3200400" indent="-457200" eaLnBrk="0" fontAlgn="base" hangingPunct="0">
              <a:spcBef>
                <a:spcPct val="0"/>
              </a:spcBef>
              <a:spcAft>
                <a:spcPct val="0"/>
              </a:spcAft>
              <a:defRPr>
                <a:solidFill>
                  <a:schemeClr val="tx1"/>
                </a:solidFill>
                <a:latin typeface="Arial" charset="0"/>
                <a:cs typeface="Arial" charset="0"/>
              </a:defRPr>
            </a:lvl7pPr>
            <a:lvl8pPr marL="3657600" indent="-457200" eaLnBrk="0" fontAlgn="base" hangingPunct="0">
              <a:spcBef>
                <a:spcPct val="0"/>
              </a:spcBef>
              <a:spcAft>
                <a:spcPct val="0"/>
              </a:spcAft>
              <a:defRPr>
                <a:solidFill>
                  <a:schemeClr val="tx1"/>
                </a:solidFill>
                <a:latin typeface="Arial" charset="0"/>
                <a:cs typeface="Arial" charset="0"/>
              </a:defRPr>
            </a:lvl8pPr>
            <a:lvl9pPr marL="4114800" indent="-457200" eaLnBrk="0" fontAlgn="base" hangingPunct="0">
              <a:spcBef>
                <a:spcPct val="0"/>
              </a:spcBef>
              <a:spcAft>
                <a:spcPct val="0"/>
              </a:spcAft>
              <a:defRPr>
                <a:solidFill>
                  <a:schemeClr val="tx1"/>
                </a:solidFill>
                <a:latin typeface="Arial" charset="0"/>
                <a:cs typeface="Arial" charset="0"/>
              </a:defRPr>
            </a:lvl9pPr>
          </a:lstStyle>
          <a:p>
            <a:pPr marL="0" indent="0" eaLnBrk="1" hangingPunct="1">
              <a:spcBef>
                <a:spcPct val="50000"/>
              </a:spcBef>
              <a:defRPr/>
            </a:pPr>
            <a:r>
              <a:rPr lang="en-US" sz="2000" dirty="0" err="1" smtClean="0"/>
              <a:t>MoSCoW</a:t>
            </a:r>
            <a:r>
              <a:rPr lang="ru-RU" sz="2000" dirty="0" smtClean="0"/>
              <a:t>-анализ:</a:t>
            </a:r>
          </a:p>
          <a:p>
            <a:pPr>
              <a:defRPr/>
            </a:pPr>
            <a:r>
              <a:rPr lang="en-US" sz="2000" u="sng" dirty="0" smtClean="0"/>
              <a:t>M</a:t>
            </a:r>
            <a:r>
              <a:rPr lang="en-US" sz="2000" dirty="0" smtClean="0"/>
              <a:t>ust have</a:t>
            </a:r>
            <a:r>
              <a:rPr lang="ru-RU" sz="2000" dirty="0" smtClean="0"/>
              <a:t>	– необходимые функции;</a:t>
            </a:r>
          </a:p>
          <a:p>
            <a:pPr>
              <a:defRPr/>
            </a:pPr>
            <a:r>
              <a:rPr lang="en-US" sz="2000" u="sng" dirty="0" smtClean="0"/>
              <a:t>S</a:t>
            </a:r>
            <a:r>
              <a:rPr lang="en-US" sz="2000" dirty="0" smtClean="0"/>
              <a:t>hould have</a:t>
            </a:r>
            <a:r>
              <a:rPr lang="ru-RU" sz="2000" dirty="0" smtClean="0"/>
              <a:t>	– желательные функции;</a:t>
            </a:r>
          </a:p>
          <a:p>
            <a:pPr>
              <a:defRPr/>
            </a:pPr>
            <a:r>
              <a:rPr lang="en-US" sz="2000" u="sng" dirty="0" smtClean="0"/>
              <a:t>C</a:t>
            </a:r>
            <a:r>
              <a:rPr lang="en-US" sz="2000" dirty="0" smtClean="0"/>
              <a:t>ould have</a:t>
            </a:r>
            <a:r>
              <a:rPr lang="ru-RU" sz="2000" dirty="0" smtClean="0"/>
              <a:t>	– возможные функции;</a:t>
            </a:r>
          </a:p>
          <a:p>
            <a:pPr>
              <a:defRPr/>
            </a:pPr>
            <a:r>
              <a:rPr lang="en-US" sz="2000" u="sng" dirty="0" smtClean="0"/>
              <a:t>W</a:t>
            </a:r>
            <a:r>
              <a:rPr lang="en-US" sz="2000" dirty="0" smtClean="0"/>
              <a:t>on</a:t>
            </a:r>
            <a:r>
              <a:rPr lang="ru-RU" sz="2000" dirty="0" smtClean="0"/>
              <a:t>'</a:t>
            </a:r>
            <a:r>
              <a:rPr lang="en-US" sz="2000" dirty="0" smtClean="0"/>
              <a:t>t have</a:t>
            </a:r>
            <a:r>
              <a:rPr lang="ru-RU" sz="2000" dirty="0" smtClean="0"/>
              <a:t>	– отсутствующие функции.</a:t>
            </a:r>
          </a:p>
          <a:p>
            <a:pPr>
              <a:defRPr/>
            </a:pPr>
            <a:endParaRPr lang="ru-RU" sz="2000" dirty="0" smtClean="0"/>
          </a:p>
          <a:p>
            <a:pPr marL="0" indent="0">
              <a:defRPr/>
            </a:pPr>
            <a:r>
              <a:rPr lang="ru-RU" sz="2000" dirty="0" smtClean="0"/>
              <a:t>2)  Рассмотрение и принятие результатов анализа.</a:t>
            </a:r>
          </a:p>
          <a:p>
            <a:pPr marL="0" indent="0">
              <a:defRPr/>
            </a:pPr>
            <a:r>
              <a:rPr lang="ru-RU" sz="2000" dirty="0" smtClean="0"/>
              <a:t>3)  Определение критических факторов успеха.</a:t>
            </a:r>
          </a:p>
          <a:p>
            <a:pPr>
              <a:defRPr/>
            </a:pPr>
            <a:r>
              <a:rPr lang="ru-RU" sz="2000" dirty="0" smtClean="0"/>
              <a:t>       В данном случае под термином </a:t>
            </a:r>
            <a:r>
              <a:rPr lang="ru-RU" sz="2000" i="1" dirty="0" smtClean="0"/>
              <a:t>критические факторы</a:t>
            </a:r>
            <a:r>
              <a:rPr lang="ru-RU" sz="2000" dirty="0" smtClean="0"/>
              <a:t> подразумеваются как "жизненно важные для приёмки и успешной реализации проекта", так и "критические с точки зрения функционирования системы". </a:t>
            </a:r>
          </a:p>
          <a:p>
            <a:pPr>
              <a:defRPr/>
            </a:pPr>
            <a:r>
              <a:rPr lang="ru-RU" sz="2000" dirty="0" smtClean="0"/>
              <a:t>4) Оценка системных ограничений.</a:t>
            </a:r>
          </a:p>
          <a:p>
            <a:pPr>
              <a:defRPr/>
            </a:pPr>
            <a:r>
              <a:rPr lang="ru-RU" sz="2000" dirty="0" smtClean="0"/>
              <a:t>В качестве часто встречающихся ограничений можно отметить следующие: финансовые; временные; технические; программные; ограничения, определяемые наличием существующих систем, с которыми необходимо обеспечить совместимость.</a:t>
            </a:r>
          </a:p>
        </p:txBody>
      </p:sp>
      <p:sp>
        <p:nvSpPr>
          <p:cNvPr id="2" name="Номер слайда 1"/>
          <p:cNvSpPr>
            <a:spLocks noGrp="1"/>
          </p:cNvSpPr>
          <p:nvPr>
            <p:ph type="sldNum" sz="quarter" idx="11"/>
          </p:nvPr>
        </p:nvSpPr>
        <p:spPr/>
        <p:txBody>
          <a:bodyPr/>
          <a:lstStyle/>
          <a:p>
            <a:pPr>
              <a:defRPr/>
            </a:pPr>
            <a:fld id="{1AFAA2A1-7A09-4298-A8E1-9D6592DEE40E}" type="slidenum">
              <a:rPr lang="ru-RU" smtClean="0"/>
              <a:pPr>
                <a:defRPr/>
              </a:pPr>
              <a:t>5</a:t>
            </a:fld>
            <a:endParaRPr lang="ru-RU"/>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457200"/>
            <a:ext cx="8229600" cy="739775"/>
          </a:xfrm>
        </p:spPr>
        <p:txBody>
          <a:bodyPr/>
          <a:lstStyle/>
          <a:p>
            <a:pPr algn="ctr" eaLnBrk="1" hangingPunct="1"/>
            <a:r>
              <a:rPr lang="ru-RU" altLang="ru-RU" sz="3200" smtClean="0"/>
              <a:t>Этапы проектирования АИС</a:t>
            </a:r>
          </a:p>
        </p:txBody>
      </p:sp>
      <p:sp>
        <p:nvSpPr>
          <p:cNvPr id="57349" name="Text Box 5"/>
          <p:cNvSpPr txBox="1">
            <a:spLocks noChangeArrowheads="1"/>
          </p:cNvSpPr>
          <p:nvPr/>
        </p:nvSpPr>
        <p:spPr bwMode="auto">
          <a:xfrm>
            <a:off x="539750" y="1125538"/>
            <a:ext cx="8424863" cy="547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charset="0"/>
                <a:cs typeface="Arial" charset="0"/>
              </a:defRPr>
            </a:lvl1pPr>
            <a:lvl2pPr marL="914400" indent="-457200" eaLnBrk="0" hangingPunct="0">
              <a:defRPr>
                <a:solidFill>
                  <a:schemeClr val="tx1"/>
                </a:solidFill>
                <a:latin typeface="Arial" charset="0"/>
                <a:cs typeface="Arial" charset="0"/>
              </a:defRPr>
            </a:lvl2pPr>
            <a:lvl3pPr marL="1371600" indent="-457200" eaLnBrk="0" hangingPunct="0">
              <a:defRPr>
                <a:solidFill>
                  <a:schemeClr val="tx1"/>
                </a:solidFill>
                <a:latin typeface="Arial" charset="0"/>
                <a:cs typeface="Arial" charset="0"/>
              </a:defRPr>
            </a:lvl3pPr>
            <a:lvl4pPr marL="1828800" indent="-457200" eaLnBrk="0" hangingPunct="0">
              <a:defRPr>
                <a:solidFill>
                  <a:schemeClr val="tx1"/>
                </a:solidFill>
                <a:latin typeface="Arial" charset="0"/>
                <a:cs typeface="Arial" charset="0"/>
              </a:defRPr>
            </a:lvl4pPr>
            <a:lvl5pPr marL="2286000" indent="-457200" eaLnBrk="0" hangingPunct="0">
              <a:defRPr>
                <a:solidFill>
                  <a:schemeClr val="tx1"/>
                </a:solidFill>
                <a:latin typeface="Arial" charset="0"/>
                <a:cs typeface="Arial" charset="0"/>
              </a:defRPr>
            </a:lvl5pPr>
            <a:lvl6pPr marL="2743200" indent="-457200" eaLnBrk="0" fontAlgn="base" hangingPunct="0">
              <a:spcBef>
                <a:spcPct val="0"/>
              </a:spcBef>
              <a:spcAft>
                <a:spcPct val="0"/>
              </a:spcAft>
              <a:defRPr>
                <a:solidFill>
                  <a:schemeClr val="tx1"/>
                </a:solidFill>
                <a:latin typeface="Arial" charset="0"/>
                <a:cs typeface="Arial" charset="0"/>
              </a:defRPr>
            </a:lvl6pPr>
            <a:lvl7pPr marL="3200400" indent="-457200" eaLnBrk="0" fontAlgn="base" hangingPunct="0">
              <a:spcBef>
                <a:spcPct val="0"/>
              </a:spcBef>
              <a:spcAft>
                <a:spcPct val="0"/>
              </a:spcAft>
              <a:defRPr>
                <a:solidFill>
                  <a:schemeClr val="tx1"/>
                </a:solidFill>
                <a:latin typeface="Arial" charset="0"/>
                <a:cs typeface="Arial" charset="0"/>
              </a:defRPr>
            </a:lvl7pPr>
            <a:lvl8pPr marL="3657600" indent="-457200" eaLnBrk="0" fontAlgn="base" hangingPunct="0">
              <a:spcBef>
                <a:spcPct val="0"/>
              </a:spcBef>
              <a:spcAft>
                <a:spcPct val="0"/>
              </a:spcAft>
              <a:defRPr>
                <a:solidFill>
                  <a:schemeClr val="tx1"/>
                </a:solidFill>
                <a:latin typeface="Arial" charset="0"/>
                <a:cs typeface="Arial" charset="0"/>
              </a:defRPr>
            </a:lvl8pPr>
            <a:lvl9pPr marL="4114800" indent="-457200" eaLnBrk="0" fontAlgn="base" hangingPunct="0">
              <a:spcBef>
                <a:spcPct val="0"/>
              </a:spcBef>
              <a:spcAft>
                <a:spcPct val="0"/>
              </a:spcAft>
              <a:defRPr>
                <a:solidFill>
                  <a:schemeClr val="tx1"/>
                </a:solidFill>
                <a:latin typeface="Arial" charset="0"/>
                <a:cs typeface="Arial" charset="0"/>
              </a:defRPr>
            </a:lvl9pPr>
          </a:lstStyle>
          <a:p>
            <a:pPr>
              <a:defRPr/>
            </a:pPr>
            <a:r>
              <a:rPr lang="ru-RU" sz="2000" dirty="0" smtClean="0"/>
              <a:t>5) Определение целевой архитектуры.</a:t>
            </a:r>
          </a:p>
          <a:p>
            <a:pPr>
              <a:defRPr/>
            </a:pPr>
            <a:r>
              <a:rPr lang="ru-RU" sz="2000" dirty="0" smtClean="0"/>
              <a:t>6) Определение требований к производительности.</a:t>
            </a:r>
          </a:p>
          <a:p>
            <a:pPr>
              <a:defRPr/>
            </a:pPr>
            <a:r>
              <a:rPr lang="ru-RU" sz="2000" dirty="0" smtClean="0"/>
              <a:t>Необходимо примерно оценить количество транзакций в единицу времени и объём обрабатываемых этими транзакциями данных. Требования к производительности зависят от режима, в котором будет функционировать система:</a:t>
            </a:r>
          </a:p>
          <a:p>
            <a:pPr>
              <a:buFont typeface="Arial" pitchFamily="34" charset="0"/>
              <a:buChar char="•"/>
              <a:defRPr/>
            </a:pPr>
            <a:r>
              <a:rPr lang="ru-RU" sz="2000" dirty="0" smtClean="0"/>
              <a:t>Интерактивный режим. </a:t>
            </a:r>
          </a:p>
          <a:p>
            <a:pPr>
              <a:buFont typeface="Arial" pitchFamily="34" charset="0"/>
              <a:buChar char="•"/>
              <a:defRPr/>
            </a:pPr>
            <a:r>
              <a:rPr lang="ru-RU" sz="2000" dirty="0" smtClean="0"/>
              <a:t>Пакетный режим.</a:t>
            </a:r>
          </a:p>
          <a:p>
            <a:pPr>
              <a:buFont typeface="Arial" pitchFamily="34" charset="0"/>
              <a:buChar char="•"/>
              <a:defRPr/>
            </a:pPr>
            <a:r>
              <a:rPr lang="ru-RU" sz="2000" dirty="0" smtClean="0"/>
              <a:t>Режим реального времени. </a:t>
            </a:r>
          </a:p>
          <a:p>
            <a:pPr>
              <a:defRPr/>
            </a:pPr>
            <a:r>
              <a:rPr lang="ru-RU" sz="2000" dirty="0" smtClean="0"/>
              <a:t>7) Согласование стандартов проектирования, в частности:</a:t>
            </a:r>
          </a:p>
          <a:p>
            <a:pPr>
              <a:buFont typeface="Arial" pitchFamily="34" charset="0"/>
              <a:buChar char="•"/>
              <a:defRPr/>
            </a:pPr>
            <a:r>
              <a:rPr lang="ru-RU" sz="2000" dirty="0" smtClean="0"/>
              <a:t>правил именования объектов;</a:t>
            </a:r>
          </a:p>
          <a:p>
            <a:pPr>
              <a:buFont typeface="Arial" pitchFamily="34" charset="0"/>
              <a:buChar char="•"/>
              <a:defRPr/>
            </a:pPr>
            <a:r>
              <a:rPr lang="ru-RU" sz="2000" dirty="0" smtClean="0"/>
              <a:t>стандарта проектной документации;</a:t>
            </a:r>
          </a:p>
          <a:p>
            <a:pPr>
              <a:buFont typeface="Arial" pitchFamily="34" charset="0"/>
              <a:buChar char="•"/>
              <a:defRPr/>
            </a:pPr>
            <a:r>
              <a:rPr lang="ru-RU" sz="2000" dirty="0" smtClean="0"/>
              <a:t>правил ведения общих типов и т.п.</a:t>
            </a:r>
          </a:p>
          <a:p>
            <a:pPr>
              <a:defRPr/>
            </a:pPr>
            <a:r>
              <a:rPr lang="ru-RU" sz="2000" dirty="0" smtClean="0"/>
              <a:t>8) Выбор программных средств для проектирования и реализации системы (имеются в виду вспомогательные средства типа </a:t>
            </a:r>
            <a:r>
              <a:rPr lang="en-US" sz="2000" dirty="0" smtClean="0"/>
              <a:t>CASE</a:t>
            </a:r>
            <a:r>
              <a:rPr lang="ru-RU" sz="2000" dirty="0" smtClean="0"/>
              <a:t> и др.).</a:t>
            </a:r>
          </a:p>
          <a:p>
            <a:pPr marL="0" indent="0" eaLnBrk="1" hangingPunct="1">
              <a:spcBef>
                <a:spcPct val="50000"/>
              </a:spcBef>
              <a:defRPr/>
            </a:pPr>
            <a:r>
              <a:rPr lang="en-US" sz="2000" b="1" dirty="0" smtClean="0"/>
              <a:t>I</a:t>
            </a:r>
            <a:r>
              <a:rPr lang="ru-RU" sz="2000" b="1" dirty="0" smtClean="0"/>
              <a:t>.3. Определение требований пользователей. </a:t>
            </a:r>
          </a:p>
        </p:txBody>
      </p:sp>
      <p:sp>
        <p:nvSpPr>
          <p:cNvPr id="2" name="Номер слайда 1"/>
          <p:cNvSpPr>
            <a:spLocks noGrp="1"/>
          </p:cNvSpPr>
          <p:nvPr>
            <p:ph type="sldNum" sz="quarter" idx="11"/>
          </p:nvPr>
        </p:nvSpPr>
        <p:spPr/>
        <p:txBody>
          <a:bodyPr/>
          <a:lstStyle/>
          <a:p>
            <a:pPr>
              <a:defRPr/>
            </a:pPr>
            <a:fld id="{1AFAA2A1-7A09-4298-A8E1-9D6592DEE40E}" type="slidenum">
              <a:rPr lang="ru-RU" smtClean="0"/>
              <a:pPr>
                <a:defRPr/>
              </a:pPr>
              <a:t>6</a:t>
            </a:fld>
            <a:endParaRPr lang="ru-RU"/>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60350"/>
            <a:ext cx="8229600" cy="884238"/>
          </a:xfrm>
        </p:spPr>
        <p:txBody>
          <a:bodyPr/>
          <a:lstStyle/>
          <a:p>
            <a:pPr algn="ctr" eaLnBrk="1" hangingPunct="1"/>
            <a:r>
              <a:rPr lang="ru-RU" altLang="ru-RU" sz="3200" smtClean="0"/>
              <a:t>Этапы проектирования РБД (</a:t>
            </a:r>
            <a:r>
              <a:rPr lang="en-US" altLang="ru-RU" sz="3200" smtClean="0"/>
              <a:t>II)</a:t>
            </a:r>
            <a:endParaRPr lang="ru-RU" altLang="ru-RU" sz="3200" smtClean="0"/>
          </a:p>
        </p:txBody>
      </p:sp>
      <p:sp>
        <p:nvSpPr>
          <p:cNvPr id="9219" name="Text Box 4"/>
          <p:cNvSpPr txBox="1">
            <a:spLocks noChangeArrowheads="1"/>
          </p:cNvSpPr>
          <p:nvPr/>
        </p:nvSpPr>
        <p:spPr bwMode="auto">
          <a:xfrm>
            <a:off x="323850" y="981075"/>
            <a:ext cx="8569325" cy="5749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914400" indent="-45720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371600" indent="-4572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lvl="1" eaLnBrk="1" hangingPunct="1">
              <a:spcBef>
                <a:spcPct val="50000"/>
              </a:spcBef>
              <a:buClrTx/>
              <a:buSzTx/>
              <a:buFont typeface="Arial" charset="0"/>
              <a:buAutoNum type="arabicPeriod"/>
            </a:pPr>
            <a:r>
              <a:rPr lang="ru-RU" altLang="ru-RU" sz="1800"/>
              <a:t> Информационно-логическое (инфологическое) проектирование</a:t>
            </a:r>
          </a:p>
          <a:p>
            <a:pPr lvl="2" eaLnBrk="1" hangingPunct="1">
              <a:spcBef>
                <a:spcPct val="10000"/>
              </a:spcBef>
              <a:buClrTx/>
              <a:buSzTx/>
              <a:buFontTx/>
              <a:buChar char="•"/>
            </a:pPr>
            <a:r>
              <a:rPr lang="ru-RU" altLang="ru-RU" sz="1600"/>
              <a:t>анализ предметной области и построение модели предметной области;</a:t>
            </a:r>
          </a:p>
          <a:p>
            <a:pPr lvl="2" eaLnBrk="1" hangingPunct="1">
              <a:spcBef>
                <a:spcPct val="10000"/>
              </a:spcBef>
              <a:buClrTx/>
              <a:buSzTx/>
              <a:buFontTx/>
              <a:buChar char="•"/>
            </a:pPr>
            <a:r>
              <a:rPr lang="ru-RU" altLang="ru-RU" sz="1600"/>
              <a:t>определение границ информационной поддержки групп пользователей.</a:t>
            </a:r>
          </a:p>
          <a:p>
            <a:pPr lvl="1" eaLnBrk="1" hangingPunct="1">
              <a:spcBef>
                <a:spcPct val="30000"/>
              </a:spcBef>
              <a:buClrTx/>
              <a:buSzTx/>
              <a:buFont typeface="Arial" charset="0"/>
              <a:buAutoNum type="arabicPeriod" startAt="2"/>
            </a:pPr>
            <a:r>
              <a:rPr lang="ru-RU" altLang="ru-RU" sz="1800"/>
              <a:t> Определение требований к операционной обстановке:</a:t>
            </a:r>
          </a:p>
          <a:p>
            <a:pPr lvl="2" eaLnBrk="1" hangingPunct="1">
              <a:spcBef>
                <a:spcPct val="10000"/>
              </a:spcBef>
              <a:buClrTx/>
              <a:buSzTx/>
              <a:buFontTx/>
              <a:buChar char="•"/>
            </a:pPr>
            <a:r>
              <a:rPr lang="ru-RU" altLang="ru-RU" sz="1600"/>
              <a:t>выбор аппаратных платформ (могут быть разными для разных узлов);</a:t>
            </a:r>
          </a:p>
          <a:p>
            <a:pPr lvl="2" eaLnBrk="1" hangingPunct="1">
              <a:spcBef>
                <a:spcPct val="10000"/>
              </a:spcBef>
              <a:buClrTx/>
              <a:buSzTx/>
              <a:buFontTx/>
              <a:buChar char="•"/>
            </a:pPr>
            <a:r>
              <a:rPr lang="ru-RU" altLang="ru-RU" sz="1600"/>
              <a:t>выбор операционных систем.</a:t>
            </a:r>
          </a:p>
          <a:p>
            <a:pPr lvl="1" eaLnBrk="1" hangingPunct="1">
              <a:spcBef>
                <a:spcPct val="30000"/>
              </a:spcBef>
              <a:buClrTx/>
              <a:buSzTx/>
              <a:buFont typeface="Arial" charset="0"/>
              <a:buAutoNum type="arabicPeriod" startAt="3"/>
            </a:pPr>
            <a:r>
              <a:rPr lang="ru-RU" altLang="ru-RU" sz="1800"/>
              <a:t> Выбор СУБД и других инструментальных программных средств.</a:t>
            </a:r>
          </a:p>
          <a:p>
            <a:pPr lvl="2" eaLnBrk="1" hangingPunct="1">
              <a:spcBef>
                <a:spcPct val="0"/>
              </a:spcBef>
              <a:buClrTx/>
              <a:buSzTx/>
              <a:buFontTx/>
              <a:buChar char="•"/>
            </a:pPr>
            <a:r>
              <a:rPr lang="ru-RU" altLang="ru-RU" sz="1600"/>
              <a:t>выбор распределенной СУБД;</a:t>
            </a:r>
          </a:p>
          <a:p>
            <a:pPr lvl="2" eaLnBrk="1" hangingPunct="1">
              <a:spcBef>
                <a:spcPct val="0"/>
              </a:spcBef>
              <a:buClrTx/>
              <a:buSzTx/>
              <a:buFontTx/>
              <a:buChar char="•"/>
            </a:pPr>
            <a:r>
              <a:rPr lang="ru-RU" altLang="ru-RU" sz="1600"/>
              <a:t>выбор дополнительных утилит в рамках СУБД для поддержки РБД.</a:t>
            </a:r>
          </a:p>
          <a:p>
            <a:pPr lvl="1" eaLnBrk="1" hangingPunct="1">
              <a:spcBef>
                <a:spcPct val="30000"/>
              </a:spcBef>
              <a:buClrTx/>
              <a:buSzTx/>
              <a:buFont typeface="Arial" charset="0"/>
              <a:buAutoNum type="arabicPeriod" startAt="4"/>
            </a:pPr>
            <a:r>
              <a:rPr lang="ru-RU" altLang="ru-RU" sz="1800"/>
              <a:t> Логическое проектирование БД (даталогическое):</a:t>
            </a:r>
          </a:p>
          <a:p>
            <a:pPr lvl="2" eaLnBrk="1" hangingPunct="1">
              <a:spcBef>
                <a:spcPct val="10000"/>
              </a:spcBef>
              <a:buClrTx/>
              <a:buSzTx/>
              <a:buFontTx/>
              <a:buChar char="•"/>
            </a:pPr>
            <a:r>
              <a:rPr lang="ru-RU" altLang="ru-RU" sz="1600"/>
              <a:t>преобразование схемы предметной области в схему базы данных;</a:t>
            </a:r>
          </a:p>
          <a:p>
            <a:pPr lvl="2" eaLnBrk="1" hangingPunct="1">
              <a:spcBef>
                <a:spcPct val="10000"/>
              </a:spcBef>
              <a:buClrTx/>
              <a:buSzTx/>
              <a:buFontTx/>
              <a:buChar char="•"/>
            </a:pPr>
            <a:r>
              <a:rPr lang="ru-RU" altLang="ru-RU" sz="1600"/>
              <a:t>создание схем отношений и нормализация отношений;</a:t>
            </a:r>
          </a:p>
          <a:p>
            <a:pPr lvl="2" eaLnBrk="1" hangingPunct="1">
              <a:spcBef>
                <a:spcPct val="10000"/>
              </a:spcBef>
              <a:buClrTx/>
              <a:buSzTx/>
              <a:buFontTx/>
              <a:buChar char="•"/>
            </a:pPr>
            <a:r>
              <a:rPr lang="ru-RU" altLang="ru-RU" sz="1600" b="1"/>
              <a:t>определение схемы фрагментации БД и методов поддержки распределенности</a:t>
            </a:r>
            <a:r>
              <a:rPr lang="ru-RU" altLang="ru-RU" sz="1600"/>
              <a:t>.</a:t>
            </a:r>
          </a:p>
          <a:p>
            <a:pPr lvl="1" eaLnBrk="1" hangingPunct="1">
              <a:spcBef>
                <a:spcPct val="30000"/>
              </a:spcBef>
              <a:buClrTx/>
              <a:buSzTx/>
              <a:buFont typeface="Arial" charset="0"/>
              <a:buAutoNum type="arabicPeriod" startAt="5"/>
            </a:pPr>
            <a:r>
              <a:rPr lang="ru-RU" altLang="ru-RU" sz="1800"/>
              <a:t> Физическое проектирование БД:</a:t>
            </a:r>
          </a:p>
          <a:p>
            <a:pPr lvl="2" eaLnBrk="1" hangingPunct="1">
              <a:spcBef>
                <a:spcPct val="10000"/>
              </a:spcBef>
              <a:buClrTx/>
              <a:buSzTx/>
              <a:buFontTx/>
              <a:buChar char="•"/>
            </a:pPr>
            <a:r>
              <a:rPr lang="ru-RU" altLang="ru-RU" sz="1600"/>
              <a:t>реализация проекта на </a:t>
            </a:r>
            <a:r>
              <a:rPr lang="en-US" altLang="ru-RU" sz="1600"/>
              <a:t>DDL</a:t>
            </a:r>
            <a:r>
              <a:rPr lang="ru-RU" altLang="ru-RU" sz="1600"/>
              <a:t>-языке выбранной СУБД;</a:t>
            </a:r>
          </a:p>
          <a:p>
            <a:pPr lvl="2" eaLnBrk="1" hangingPunct="1">
              <a:spcBef>
                <a:spcPct val="10000"/>
              </a:spcBef>
              <a:buClrTx/>
              <a:buSzTx/>
              <a:buFontTx/>
              <a:buChar char="•"/>
            </a:pPr>
            <a:r>
              <a:rPr lang="ru-RU" altLang="ru-RU" sz="1600"/>
              <a:t>создание дополнительных объектов БД (</a:t>
            </a:r>
            <a:r>
              <a:rPr lang="ru-RU" altLang="ru-RU" sz="1600" b="1"/>
              <a:t>связей базы данных</a:t>
            </a:r>
            <a:r>
              <a:rPr lang="ru-RU" altLang="ru-RU" sz="1600"/>
              <a:t>, индексов, представлений, триггеров, </a:t>
            </a:r>
            <a:r>
              <a:rPr lang="ru-RU" altLang="ru-RU" sz="1600" b="1"/>
              <a:t>снапшотов</a:t>
            </a:r>
            <a:r>
              <a:rPr lang="ru-RU" altLang="ru-RU" sz="1600"/>
              <a:t> и др.);</a:t>
            </a:r>
          </a:p>
          <a:p>
            <a:pPr lvl="2" eaLnBrk="1" hangingPunct="1">
              <a:spcBef>
                <a:spcPct val="10000"/>
              </a:spcBef>
              <a:buClrTx/>
              <a:buSzTx/>
              <a:buFontTx/>
              <a:buChar char="•"/>
            </a:pPr>
            <a:r>
              <a:rPr lang="ru-RU" altLang="ru-RU" sz="1600"/>
              <a:t>настройка механизмов поддержки распределенности (</a:t>
            </a:r>
            <a:r>
              <a:rPr lang="ru-RU" altLang="ru-RU" sz="1600" b="1"/>
              <a:t>серверов репликации, распределенных транзакций </a:t>
            </a:r>
            <a:r>
              <a:rPr lang="ru-RU" altLang="ru-RU" sz="1600"/>
              <a:t>и т.д.).</a:t>
            </a:r>
          </a:p>
        </p:txBody>
      </p:sp>
      <p:sp>
        <p:nvSpPr>
          <p:cNvPr id="2" name="Номер слайда 1"/>
          <p:cNvSpPr>
            <a:spLocks noGrp="1"/>
          </p:cNvSpPr>
          <p:nvPr>
            <p:ph type="sldNum" sz="quarter" idx="11"/>
          </p:nvPr>
        </p:nvSpPr>
        <p:spPr/>
        <p:txBody>
          <a:bodyPr/>
          <a:lstStyle/>
          <a:p>
            <a:pPr>
              <a:defRPr/>
            </a:pPr>
            <a:fld id="{1AFAA2A1-7A09-4298-A8E1-9D6592DEE40E}" type="slidenum">
              <a:rPr lang="ru-RU" smtClean="0"/>
              <a:pPr>
                <a:defRPr/>
              </a:pPr>
              <a:t>7</a:t>
            </a:fld>
            <a:endParaRPr lang="ru-RU"/>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260350"/>
            <a:ext cx="8229600" cy="884238"/>
          </a:xfrm>
        </p:spPr>
        <p:txBody>
          <a:bodyPr/>
          <a:lstStyle/>
          <a:p>
            <a:pPr algn="ctr" eaLnBrk="1" hangingPunct="1"/>
            <a:r>
              <a:rPr lang="ru-RU" altLang="ru-RU" sz="3200" smtClean="0"/>
              <a:t>Этапы проектирования АИС</a:t>
            </a:r>
          </a:p>
        </p:txBody>
      </p:sp>
      <p:sp>
        <p:nvSpPr>
          <p:cNvPr id="10243" name="TextBox 1"/>
          <p:cNvSpPr txBox="1">
            <a:spLocks noChangeArrowheads="1"/>
          </p:cNvSpPr>
          <p:nvPr/>
        </p:nvSpPr>
        <p:spPr bwMode="auto">
          <a:xfrm>
            <a:off x="539750" y="1125538"/>
            <a:ext cx="8135938" cy="5076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marL="0" lvl="1" eaLnBrk="1" hangingPunct="1">
              <a:spcBef>
                <a:spcPct val="0"/>
              </a:spcBef>
              <a:buClrTx/>
              <a:buSzTx/>
              <a:buFontTx/>
              <a:buNone/>
            </a:pPr>
            <a:r>
              <a:rPr lang="en-US" altLang="ru-RU" sz="1800" b="1"/>
              <a:t>III</a:t>
            </a:r>
            <a:r>
              <a:rPr lang="ru-RU" altLang="ru-RU" sz="1800" b="1"/>
              <a:t>. Реализация.</a:t>
            </a:r>
            <a:endParaRPr lang="en-US" altLang="ru-RU" sz="1800" b="1"/>
          </a:p>
          <a:p>
            <a:pPr marL="0" lvl="1" eaLnBrk="1" hangingPunct="1">
              <a:spcBef>
                <a:spcPct val="0"/>
              </a:spcBef>
              <a:buClrTx/>
              <a:buSzTx/>
              <a:buFontTx/>
              <a:buNone/>
            </a:pPr>
            <a:r>
              <a:rPr lang="en-US" altLang="ru-RU" sz="1800"/>
              <a:t>1) </a:t>
            </a:r>
            <a:r>
              <a:rPr lang="ru-RU" altLang="ru-RU" sz="1800"/>
              <a:t>Создание прототипа БД и его отладка.</a:t>
            </a:r>
          </a:p>
          <a:p>
            <a:pPr marL="0" lvl="1" eaLnBrk="1" hangingPunct="1">
              <a:spcBef>
                <a:spcPct val="0"/>
              </a:spcBef>
              <a:buClrTx/>
              <a:buSzTx/>
              <a:buFontTx/>
              <a:buNone/>
            </a:pPr>
            <a:r>
              <a:rPr lang="en-US" altLang="ru-RU" sz="1800"/>
              <a:t>2) </a:t>
            </a:r>
            <a:r>
              <a:rPr lang="ru-RU" altLang="ru-RU" sz="1800"/>
              <a:t>Разработка и отладка приложений. Выполняется разработчиками программного обеспечения на основе функциональных требований, которые были выявлены на этапах I.2, I.3, и схемы БД</a:t>
            </a:r>
            <a:r>
              <a:rPr lang="en-US" altLang="ru-RU" sz="1800"/>
              <a:t>.</a:t>
            </a:r>
          </a:p>
          <a:p>
            <a:pPr marL="0" lvl="1" eaLnBrk="1" hangingPunct="1">
              <a:spcBef>
                <a:spcPct val="0"/>
              </a:spcBef>
              <a:buClrTx/>
              <a:buSzTx/>
              <a:buFontTx/>
              <a:buNone/>
            </a:pPr>
            <a:r>
              <a:rPr lang="en-US" altLang="ru-RU" sz="1800"/>
              <a:t>3) </a:t>
            </a:r>
            <a:r>
              <a:rPr lang="ru-RU" altLang="ru-RU" sz="1800"/>
              <a:t>Конвертирование и загрузка данных в БД. </a:t>
            </a:r>
            <a:endParaRPr lang="en-US" altLang="ru-RU" sz="1800"/>
          </a:p>
          <a:p>
            <a:pPr marL="0" lvl="1" eaLnBrk="1" hangingPunct="1">
              <a:spcBef>
                <a:spcPct val="0"/>
              </a:spcBef>
              <a:buClrTx/>
              <a:buSzTx/>
              <a:buFontTx/>
              <a:buNone/>
            </a:pPr>
            <a:r>
              <a:rPr lang="en-US" altLang="ru-RU" sz="1800"/>
              <a:t>4) </a:t>
            </a:r>
            <a:r>
              <a:rPr lang="ru-RU" altLang="ru-RU" sz="1800"/>
              <a:t>Тестирование работы базы данных и АИС в целом. </a:t>
            </a:r>
            <a:endParaRPr lang="en-US" altLang="ru-RU" sz="1800"/>
          </a:p>
          <a:p>
            <a:pPr marL="0" lvl="1" eaLnBrk="1" hangingPunct="1">
              <a:spcBef>
                <a:spcPct val="0"/>
              </a:spcBef>
              <a:buClrTx/>
              <a:buSzTx/>
              <a:buFontTx/>
              <a:buNone/>
            </a:pPr>
            <a:r>
              <a:rPr lang="ru-RU" altLang="ru-RU" sz="1800"/>
              <a:t>Различают такие виды тестов, как:</a:t>
            </a:r>
          </a:p>
          <a:p>
            <a:pPr eaLnBrk="1" hangingPunct="1">
              <a:spcBef>
                <a:spcPct val="0"/>
              </a:spcBef>
              <a:buClrTx/>
              <a:buSzTx/>
              <a:buFont typeface="Arial" charset="0"/>
              <a:buChar char="•"/>
            </a:pPr>
            <a:r>
              <a:rPr lang="ru-RU" altLang="ru-RU" sz="1800" b="1" i="1"/>
              <a:t>автономные</a:t>
            </a:r>
            <a:r>
              <a:rPr lang="ru-RU" altLang="ru-RU" sz="1800"/>
              <a:t> – тесты отдельных модулей;</a:t>
            </a:r>
          </a:p>
          <a:p>
            <a:pPr eaLnBrk="1" hangingPunct="1">
              <a:spcBef>
                <a:spcPct val="0"/>
              </a:spcBef>
              <a:buClrTx/>
              <a:buSzTx/>
              <a:buFont typeface="Arial" charset="0"/>
              <a:buChar char="•"/>
            </a:pPr>
            <a:r>
              <a:rPr lang="ru-RU" altLang="ru-RU" sz="1800" b="1" i="1"/>
              <a:t>тесты связей</a:t>
            </a:r>
            <a:r>
              <a:rPr lang="ru-RU" altLang="ru-RU" sz="1800" b="1"/>
              <a:t> </a:t>
            </a:r>
            <a:r>
              <a:rPr lang="ru-RU" altLang="ru-RU" sz="1800"/>
              <a:t>– тесты между модулями;</a:t>
            </a:r>
          </a:p>
          <a:p>
            <a:pPr eaLnBrk="1" hangingPunct="1">
              <a:spcBef>
                <a:spcPct val="0"/>
              </a:spcBef>
              <a:buClrTx/>
              <a:buSzTx/>
              <a:buFont typeface="Arial" charset="0"/>
              <a:buChar char="•"/>
            </a:pPr>
            <a:r>
              <a:rPr lang="ru-RU" altLang="ru-RU" sz="1800" b="1" i="1"/>
              <a:t>регрессивные</a:t>
            </a:r>
            <a:r>
              <a:rPr lang="ru-RU" altLang="ru-RU" sz="1800"/>
              <a:t> – тесты на проверку уже протестированных модулей в связи с подключением новых модулей (функций), которые могут нарушить работу ранее созданных модулей;</a:t>
            </a:r>
          </a:p>
          <a:p>
            <a:pPr eaLnBrk="1" hangingPunct="1">
              <a:spcBef>
                <a:spcPct val="0"/>
              </a:spcBef>
              <a:buClrTx/>
              <a:buSzTx/>
              <a:buFont typeface="Arial" charset="0"/>
              <a:buChar char="•"/>
            </a:pPr>
            <a:r>
              <a:rPr lang="ru-RU" altLang="ru-RU" sz="1800" b="1" i="1"/>
              <a:t>нагрузочные</a:t>
            </a:r>
            <a:r>
              <a:rPr lang="ru-RU" altLang="ru-RU" sz="1800"/>
              <a:t> – тесты на проверку времени реакции системы в рабочем режиме или определение производительности системы;</a:t>
            </a:r>
          </a:p>
          <a:p>
            <a:pPr eaLnBrk="1" hangingPunct="1">
              <a:spcBef>
                <a:spcPct val="0"/>
              </a:spcBef>
              <a:buClrTx/>
              <a:buSzTx/>
              <a:buFont typeface="Arial" charset="0"/>
              <a:buChar char="•"/>
            </a:pPr>
            <a:r>
              <a:rPr lang="ru-RU" altLang="ru-RU" sz="1800" b="1" i="1"/>
              <a:t>системные</a:t>
            </a:r>
            <a:r>
              <a:rPr lang="ru-RU" altLang="ru-RU" sz="1800"/>
              <a:t> – тесты на проверку функционирования системы в целом;</a:t>
            </a:r>
          </a:p>
          <a:p>
            <a:pPr eaLnBrk="1" hangingPunct="1">
              <a:spcBef>
                <a:spcPct val="0"/>
              </a:spcBef>
              <a:buClrTx/>
              <a:buSzTx/>
              <a:buFont typeface="Arial" charset="0"/>
              <a:buChar char="•"/>
            </a:pPr>
            <a:r>
              <a:rPr lang="ru-RU" altLang="ru-RU" sz="1800" b="1" i="1"/>
              <a:t>приёмо-сдаточные</a:t>
            </a:r>
            <a:r>
              <a:rPr lang="ru-RU" altLang="ru-RU" sz="1800"/>
              <a:t> – тесты, которые проводятся при сдаче системы (АИС) в эксплуатацию.</a:t>
            </a:r>
          </a:p>
        </p:txBody>
      </p:sp>
      <p:sp>
        <p:nvSpPr>
          <p:cNvPr id="2" name="Номер слайда 1"/>
          <p:cNvSpPr>
            <a:spLocks noGrp="1"/>
          </p:cNvSpPr>
          <p:nvPr>
            <p:ph type="sldNum" sz="quarter" idx="11"/>
          </p:nvPr>
        </p:nvSpPr>
        <p:spPr/>
        <p:txBody>
          <a:bodyPr/>
          <a:lstStyle/>
          <a:p>
            <a:pPr>
              <a:defRPr/>
            </a:pPr>
            <a:fld id="{1AFAA2A1-7A09-4298-A8E1-9D6592DEE40E}" type="slidenum">
              <a:rPr lang="ru-RU" smtClean="0"/>
              <a:pPr>
                <a:defRPr/>
              </a:pPr>
              <a:t>8</a:t>
            </a:fld>
            <a:endParaRPr lang="ru-RU"/>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260350"/>
            <a:ext cx="8229600" cy="884238"/>
          </a:xfrm>
        </p:spPr>
        <p:txBody>
          <a:bodyPr/>
          <a:lstStyle/>
          <a:p>
            <a:pPr algn="ctr" eaLnBrk="1" hangingPunct="1"/>
            <a:r>
              <a:rPr lang="ru-RU" altLang="ru-RU" sz="3200" smtClean="0"/>
              <a:t>Этапы проектирования АИС</a:t>
            </a:r>
          </a:p>
        </p:txBody>
      </p:sp>
      <p:sp>
        <p:nvSpPr>
          <p:cNvPr id="11267" name="TextBox 1"/>
          <p:cNvSpPr txBox="1">
            <a:spLocks noChangeArrowheads="1"/>
          </p:cNvSpPr>
          <p:nvPr/>
        </p:nvSpPr>
        <p:spPr bwMode="auto">
          <a:xfrm>
            <a:off x="539750" y="1125538"/>
            <a:ext cx="8135938" cy="5076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marL="0" lvl="1" eaLnBrk="1" hangingPunct="1">
              <a:spcBef>
                <a:spcPct val="0"/>
              </a:spcBef>
              <a:buClrTx/>
              <a:buSzTx/>
              <a:buFontTx/>
              <a:buNone/>
            </a:pPr>
            <a:r>
              <a:rPr lang="en-US" altLang="ru-RU" sz="1800" b="1"/>
              <a:t>III</a:t>
            </a:r>
            <a:r>
              <a:rPr lang="ru-RU" altLang="ru-RU" sz="1800" b="1"/>
              <a:t>. Реализация.</a:t>
            </a:r>
            <a:endParaRPr lang="en-US" altLang="ru-RU" sz="1800" b="1"/>
          </a:p>
          <a:p>
            <a:pPr marL="0" lvl="1" eaLnBrk="1" hangingPunct="1">
              <a:spcBef>
                <a:spcPct val="0"/>
              </a:spcBef>
              <a:buClrTx/>
              <a:buSzTx/>
              <a:buFontTx/>
              <a:buNone/>
            </a:pPr>
            <a:r>
              <a:rPr lang="ru-RU" altLang="ru-RU" sz="1800"/>
              <a:t>5</a:t>
            </a:r>
            <a:r>
              <a:rPr lang="en-US" altLang="ru-RU" sz="1800"/>
              <a:t>)</a:t>
            </a:r>
            <a:r>
              <a:rPr lang="ru-RU" altLang="ru-RU" sz="1800"/>
              <a:t> Эксплуатация и сопровождение АИС. </a:t>
            </a:r>
          </a:p>
          <a:p>
            <a:pPr marL="0" lvl="1" eaLnBrk="1" hangingPunct="1">
              <a:spcBef>
                <a:spcPct val="0"/>
              </a:spcBef>
              <a:buClrTx/>
              <a:buSzTx/>
              <a:buFontTx/>
              <a:buNone/>
            </a:pPr>
            <a:r>
              <a:rPr lang="ru-RU" altLang="ru-RU" sz="1800"/>
              <a:t>Здесь можно выделить ряд задач:</a:t>
            </a:r>
            <a:endParaRPr lang="ru-RU" altLang="ru-RU" sz="1600"/>
          </a:p>
          <a:p>
            <a:pPr eaLnBrk="1" hangingPunct="1">
              <a:spcBef>
                <a:spcPct val="0"/>
              </a:spcBef>
              <a:buClrTx/>
              <a:buSzTx/>
              <a:buFont typeface="Arial" charset="0"/>
              <a:buChar char="•"/>
            </a:pPr>
            <a:r>
              <a:rPr lang="ru-RU" altLang="ru-RU" sz="1800"/>
              <a:t>В процессе эксплуатации АИС может возникнуть необходимость внесения изменений в систему. Это может быть вызвано изменениями предметной области, появлением новых задач или выявлением существенных недостатков в АИС. Нельзя забывать о том, что все вносимые изменения должны быть документированы.</a:t>
            </a:r>
            <a:endParaRPr lang="ru-RU" altLang="ru-RU" sz="1600"/>
          </a:p>
          <a:p>
            <a:pPr eaLnBrk="1" hangingPunct="1">
              <a:spcBef>
                <a:spcPct val="0"/>
              </a:spcBef>
              <a:buClrTx/>
              <a:buSzTx/>
              <a:buFont typeface="Arial" charset="0"/>
              <a:buChar char="•"/>
            </a:pPr>
            <a:r>
              <a:rPr lang="ru-RU" altLang="ru-RU" sz="1800"/>
              <a:t>Необходимо выполнять резервное копирование данных, чтобы предотвратить их потерю в случае серьёзного сбоя или ошибки пользователя.</a:t>
            </a:r>
            <a:endParaRPr lang="ru-RU" altLang="ru-RU" sz="1600"/>
          </a:p>
          <a:p>
            <a:pPr eaLnBrk="1" hangingPunct="1">
              <a:spcBef>
                <a:spcPct val="0"/>
              </a:spcBef>
              <a:buClrTx/>
              <a:buSzTx/>
              <a:buFont typeface="Arial" charset="0"/>
              <a:buChar char="•"/>
            </a:pPr>
            <a:r>
              <a:rPr lang="ru-RU" altLang="ru-RU" sz="1800"/>
              <a:t>Сопровождение АИС обычно включает периодические проверки выполнения системных ограничений (на объём данных и время реакции системы). В результате этих проверок удаляются устаревшие данные (если не предусмотрено автоматическое архивирование данных). Улучшение показателей производительности системы может быть достигнуто за счёт настройки СУБД, которая выполняется администратором базы данных.</a:t>
            </a:r>
            <a:endParaRPr lang="ru-RU" altLang="ru-RU" sz="1600"/>
          </a:p>
        </p:txBody>
      </p:sp>
      <p:sp>
        <p:nvSpPr>
          <p:cNvPr id="2" name="Номер слайда 1"/>
          <p:cNvSpPr>
            <a:spLocks noGrp="1"/>
          </p:cNvSpPr>
          <p:nvPr>
            <p:ph type="sldNum" sz="quarter" idx="11"/>
          </p:nvPr>
        </p:nvSpPr>
        <p:spPr/>
        <p:txBody>
          <a:bodyPr/>
          <a:lstStyle/>
          <a:p>
            <a:pPr>
              <a:defRPr/>
            </a:pPr>
            <a:fld id="{1AFAA2A1-7A09-4298-A8E1-9D6592DEE40E}" type="slidenum">
              <a:rPr lang="ru-RU" smtClean="0"/>
              <a:pPr>
                <a:defRPr/>
              </a:pPr>
              <a:t>9</a:t>
            </a:fld>
            <a:endParaRPr lang="ru-RU"/>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Пиксел">
  <a:themeElements>
    <a:clrScheme name="Пиксел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Пиксел">
      <a:majorFont>
        <a:latin typeface="Arial"/>
        <a:ea typeface=""/>
        <a:cs typeface="Arial"/>
      </a:majorFont>
      <a:minorFont>
        <a:latin typeface="Arial"/>
        <a:ea typeface=""/>
        <a:cs typeface="Arial"/>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Пиксел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Пиксел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Пиксел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Пиксел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Пиксел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Пиксел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Пиксел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Пиксел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Пиксел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Пиксел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Пиксел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Пиксел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Pixel</Template>
  <TotalTime>1162</TotalTime>
  <Words>1757</Words>
  <Application>Microsoft Office PowerPoint</Application>
  <PresentationFormat>Экран (4:3)</PresentationFormat>
  <Paragraphs>271</Paragraphs>
  <Slides>19</Slides>
  <Notes>19</Notes>
  <HiddenSlides>0</HiddenSlides>
  <MMClips>0</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Пиксел</vt:lpstr>
      <vt:lpstr>Распределенные  базы данных</vt:lpstr>
      <vt:lpstr>Требования к проекту базы данных</vt:lpstr>
      <vt:lpstr>Этапы проектирования АИС</vt:lpstr>
      <vt:lpstr>Этапы проектирования АИС</vt:lpstr>
      <vt:lpstr>Этапы проектирования АИС</vt:lpstr>
      <vt:lpstr>Этапы проектирования АИС</vt:lpstr>
      <vt:lpstr>Этапы проектирования РБД (II)</vt:lpstr>
      <vt:lpstr>Этапы проектирования АИС</vt:lpstr>
      <vt:lpstr>Этапы проектирования АИС</vt:lpstr>
      <vt:lpstr>Причины создания РБД</vt:lpstr>
      <vt:lpstr>Проблемы создания РБД</vt:lpstr>
      <vt:lpstr>Создание схемы фрагментации РБД</vt:lpstr>
      <vt:lpstr>Создание схемы фрагментации РБД</vt:lpstr>
      <vt:lpstr>Стратегии размещения данных</vt:lpstr>
      <vt:lpstr>Создание схемы фрагментации данных</vt:lpstr>
      <vt:lpstr>Создание схемы распределения БД</vt:lpstr>
      <vt:lpstr>Создание схемы распределения БД</vt:lpstr>
      <vt:lpstr>Создание схемы распределения БД</vt:lpstr>
      <vt:lpstr>Использование методов поддержки РБД</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Динамический SQL</dc:title>
  <dc:creator>_</dc:creator>
  <cp:lastModifiedBy>Карпова Ирина Петровна</cp:lastModifiedBy>
  <cp:revision>166</cp:revision>
  <dcterms:created xsi:type="dcterms:W3CDTF">2011-03-06T14:09:24Z</dcterms:created>
  <dcterms:modified xsi:type="dcterms:W3CDTF">2023-08-30T12:06:20Z</dcterms:modified>
</cp:coreProperties>
</file>