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sldIdLst>
    <p:sldId id="274" r:id="rId2"/>
    <p:sldId id="276" r:id="rId3"/>
    <p:sldId id="277" r:id="rId4"/>
    <p:sldId id="284" r:id="rId5"/>
    <p:sldId id="278" r:id="rId6"/>
    <p:sldId id="286" r:id="rId7"/>
    <p:sldId id="287" r:id="rId8"/>
    <p:sldId id="279" r:id="rId9"/>
    <p:sldId id="280" r:id="rId10"/>
    <p:sldId id="281" r:id="rId11"/>
    <p:sldId id="288" r:id="rId12"/>
    <p:sldId id="289" r:id="rId13"/>
    <p:sldId id="290" r:id="rId14"/>
    <p:sldId id="291" r:id="rId15"/>
    <p:sldId id="292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20CD94-5796-47C4-BAA3-6CEDB4CA4D57}" type="datetimeFigureOut">
              <a:rPr lang="ru-RU" altLang="ru-RU"/>
              <a:pPr>
                <a:defRPr/>
              </a:pPr>
              <a:t>30.08.2023</a:t>
            </a:fld>
            <a:endParaRPr lang="ru-RU" altLang="ru-RU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3AB64E3-E71B-432F-9E70-1BF6D0FFA4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8949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348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48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AE00D-71C7-4864-98EC-548A4486BA26}" type="datetime1">
              <a:rPr lang="ru-RU" altLang="ru-RU" smtClean="0"/>
              <a:t>30.08.2023</a:t>
            </a:fld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9DDAF-0EEF-4823-8EAE-AF8E12FCEF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703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78DB-337B-4977-9803-D56701C479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284DB-2A04-4054-A016-EB01B43E3464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78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7026-251B-4CBC-93DD-506626329B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846D6-A321-43C3-ADF2-0CDD8CA3E8FF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42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0FCB5-7DC1-4077-BC2F-3EC1C9DD47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D7EB6-7ECE-4223-AABC-A93A1DD85FB9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46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357CE-C494-4439-BB6F-73DFFC1FFB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5C61-826E-404C-84B1-6F51AE4B274A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91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D3C07-6EE9-48BD-8554-85596067BC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B867-A0A1-4F9D-931F-83BA7AE78B52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662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ED097-FAE3-4DF8-A532-DE3126F33F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9E6DE-E8AF-4751-9C87-BCBB80C3B203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65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CE6BF-8C2E-4071-BF30-17C5A8A8B3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AC5F6-0DD3-4BC1-B86F-F43A3801AE09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322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B783-7785-40C6-8BA2-8FCA98A5D5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DE682-F83F-4DC6-9178-DECD884F133F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67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3FBB-5458-471D-B522-D59CEDEE3E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FF3D6-6D7F-45D1-B5F1-50B42B6C33B5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365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6E54B-5F1D-4F87-97CB-0B906422D5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F8433-346C-41F6-BBBE-B5DF683B92A1}" type="datetime1">
              <a:rPr lang="ru-RU" altLang="ru-RU" smtClean="0"/>
              <a:t>30.08.2023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35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AA6116DB-DABA-4E57-A607-CE733829FF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80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40576C-B9EC-4AED-90C0-E31467A6E745}" type="datetime1">
              <a:rPr lang="ru-RU" altLang="ru-RU" smtClean="0"/>
              <a:t>30.08.2023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d.turbopages.org/proxy_u/en-ru.ru.262aa319-6321a862-55ef8a96-74722d776562/https/docs.oracle.com/cd/A58617_01/server.804/a58245/ch5.htm" TargetMode="External"/><Relationship Id="rId2" Type="http://schemas.openxmlformats.org/officeDocument/2006/relationships/hyperlink" Target="https://habr.com/ru/post/51450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15816" y="2174875"/>
            <a:ext cx="5832897" cy="1470025"/>
          </a:xfrm>
        </p:spPr>
        <p:txBody>
          <a:bodyPr/>
          <a:lstStyle/>
          <a:p>
            <a:pPr algn="r" eaLnBrk="1" hangingPunct="1"/>
            <a:r>
              <a:rPr lang="ru-RU" altLang="ru-RU" sz="5400" dirty="0"/>
              <a:t>Распределенные базы </a:t>
            </a:r>
            <a:r>
              <a:rPr lang="ru-RU" altLang="ru-RU" sz="5400" dirty="0" smtClean="0"/>
              <a:t>данных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dirty="0" smtClean="0"/>
              <a:t>Лекция </a:t>
            </a:r>
            <a:r>
              <a:rPr lang="ru-RU" altLang="ru-RU" dirty="0" smtClean="0"/>
              <a:t>3. </a:t>
            </a:r>
            <a:r>
              <a:rPr lang="ru-RU" altLang="ru-RU" sz="3600" dirty="0" smtClean="0"/>
              <a:t>Репликация. </a:t>
            </a:r>
            <a:r>
              <a:rPr lang="ru-RU" altLang="ru-RU" dirty="0" smtClean="0"/>
              <a:t>Общие сведения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без основной копии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9552" y="908720"/>
            <a:ext cx="8064251" cy="5701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kumimoji="1" lang="ru-RU" altLang="ru-RU" sz="2400" b="1" dirty="0" smtClean="0">
                <a:solidFill>
                  <a:srgbClr val="0D0D11"/>
                </a:solidFill>
                <a:latin typeface="Times New Roman" pitchFamily="18" charset="0"/>
              </a:rPr>
              <a:t>Лучший способ разрешить </a:t>
            </a:r>
            <a:r>
              <a:rPr kumimoji="1" lang="ru-RU" altLang="ru-RU" sz="2400" b="1" dirty="0">
                <a:solidFill>
                  <a:srgbClr val="0D0D11"/>
                </a:solidFill>
                <a:latin typeface="Times New Roman" pitchFamily="18" charset="0"/>
              </a:rPr>
              <a:t>конфликт – </a:t>
            </a:r>
            <a:r>
              <a:rPr kumimoji="1" lang="ru-RU" altLang="ru-RU" sz="2400" b="1" dirty="0" smtClean="0">
                <a:solidFill>
                  <a:srgbClr val="0D0D11"/>
                </a:solidFill>
                <a:latin typeface="Times New Roman" pitchFamily="18" charset="0"/>
              </a:rPr>
              <a:t>это предотвратить его.</a:t>
            </a:r>
          </a:p>
          <a:p>
            <a:pPr eaLnBrk="1" hangingPunct="1"/>
            <a:endParaRPr kumimoji="1" lang="ru-RU" altLang="ru-RU" sz="8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/>
            <a:r>
              <a:rPr kumimoji="1" lang="ru-RU" altLang="ru-RU" sz="2400" dirty="0" smtClean="0">
                <a:solidFill>
                  <a:srgbClr val="0D0D11"/>
                </a:solidFill>
                <a:latin typeface="Times New Roman" pitchFamily="18" charset="0"/>
              </a:rPr>
              <a:t>Методы </a:t>
            </a:r>
            <a:r>
              <a:rPr kumimoji="1" lang="ru-RU" altLang="ru-RU" sz="2400" dirty="0">
                <a:solidFill>
                  <a:srgbClr val="0D0D11"/>
                </a:solidFill>
                <a:latin typeface="Times New Roman" pitchFamily="18" charset="0"/>
              </a:rPr>
              <a:t>разрешения конфликтов обновления:</a:t>
            </a:r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Разрешение </a:t>
            </a: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по приоритету узлов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: для каждого узла назначается приоритет, и к записи применяется обновление, поступившее с узла с максимальным приоритетом.</a:t>
            </a:r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Разрешение </a:t>
            </a: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по временной отметке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: все транзакции имеют временную отметку, и к записи применяется обновление с минимальной или максимальной отметкой. Использовать ли для этого минимальную или максимальную отметку – зависит от предметной области и, обычно, может регулироваться.</a:t>
            </a:r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Аддитивный метод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(</a:t>
            </a:r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</a:rPr>
              <a:t>add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 – добавить): может применяться в тех случаях, когда изменения основаны на предыдущем значении поля, например, </a:t>
            </a:r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</a:rPr>
              <a:t>salary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 = </a:t>
            </a:r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</a:rPr>
              <a:t>salary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 + </a:t>
            </a:r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</a:rPr>
              <a:t>X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. При этом к значению поля последовательно применяются все обновления.</a:t>
            </a:r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Использование </a:t>
            </a: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пользовательских процедур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15000"/>
              </a:spcBef>
              <a:buFontTx/>
              <a:buAutoNum type="arabicPeriod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Разрешение конфликтов </a:t>
            </a: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вручную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. Сведения о конфликте записываются в журнал ошибок для последующего анализа и устранения администратором.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без основной копии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9750" y="1052736"/>
            <a:ext cx="813593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20000"/>
              </a:spcAft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Примерный порядок организации репликации без основной копии: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marL="457200" indent="-457200" eaLnBrk="1" hangingPunct="1">
              <a:spcBef>
                <a:spcPct val="10000"/>
              </a:spcBef>
              <a:spcAft>
                <a:spcPct val="20000"/>
              </a:spcAft>
              <a:buFont typeface="+mj-lt"/>
              <a:buAutoNum type="arabicPeriod"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Создать таблицу нужной структуры на каждом из узлов, содержащих копию реплицируемой таблицы. Структура должна быть одинаковой для всех таблиц.</a:t>
            </a:r>
          </a:p>
          <a:p>
            <a:pPr marL="457200" indent="-457200" eaLnBrk="1" hangingPunct="1">
              <a:spcBef>
                <a:spcPct val="10000"/>
              </a:spcBef>
              <a:spcAft>
                <a:spcPct val="20000"/>
              </a:spcAft>
              <a:buFont typeface="+mj-lt"/>
              <a:buAutoNum type="arabicPeriod"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На каждом из узлов определить все копии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реплицируемой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таблицы, внеся эти данные в словарь-справочник данных.</a:t>
            </a:r>
          </a:p>
          <a:p>
            <a:pPr marL="457200" indent="-457200" eaLnBrk="1" hangingPunct="1">
              <a:spcBef>
                <a:spcPct val="10000"/>
              </a:spcBef>
              <a:spcAft>
                <a:spcPct val="20000"/>
              </a:spcAft>
              <a:buFont typeface="+mj-lt"/>
              <a:buAutoNum type="arabicPeriod"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На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каждом из узлов определить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способы разрешения конфликтов. </a:t>
            </a:r>
          </a:p>
          <a:p>
            <a:pPr marL="0" indent="0" eaLnBrk="1" hangingPunct="1">
              <a:spcBef>
                <a:spcPct val="10000"/>
              </a:spcBef>
              <a:spcAft>
                <a:spcPct val="20000"/>
              </a:spcAft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При появлении нового узла, на котором должна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быть копия реплицируемой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таблицы, повторить эти операции настройки для всех узлов, содержащих реплицируему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ю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 таблицу.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11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858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без основной копии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684213" y="1052736"/>
            <a:ext cx="7848600" cy="567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kumimoji="1" lang="ru-RU" altLang="ru-RU" sz="2400" dirty="0">
                <a:solidFill>
                  <a:srgbClr val="0D0D11"/>
                </a:solidFill>
                <a:latin typeface="Times New Roman" pitchFamily="18" charset="0"/>
              </a:rPr>
              <a:t>Способы реализации асинхронного </a:t>
            </a:r>
            <a:r>
              <a:rPr kumimoji="1" lang="ru-RU" altLang="ru-RU" sz="2400" dirty="0" smtClean="0">
                <a:solidFill>
                  <a:srgbClr val="0D0D11"/>
                </a:solidFill>
                <a:latin typeface="Times New Roman" pitchFamily="18" charset="0"/>
              </a:rPr>
              <a:t>распространения изменений (примеры!):</a:t>
            </a:r>
            <a:endParaRPr kumimoji="1" lang="ru-RU" altLang="ru-RU" sz="24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Использование триггеров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. </a:t>
            </a:r>
          </a:p>
          <a:p>
            <a:pPr eaLnBrk="1" hangingPunct="1"/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</a:rPr>
              <a:t>     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Внутрь триггера помещаются команды, проводящие на других копиях обновления, аналогичные тем, которые вызвали выполнение триггера. Этот подход достаточно гибкий, но он обладает рядом недостатков:</a:t>
            </a:r>
          </a:p>
          <a:p>
            <a:pPr eaLnBrk="1" hangingPunct="1">
              <a:buFontTx/>
              <a:buChar char="•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триггеры создают дополнительную нагрузку на систему;</a:t>
            </a:r>
          </a:p>
          <a:p>
            <a:pPr eaLnBrk="1" hangingPunct="1">
              <a:buFontTx/>
              <a:buChar char="•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триггеры не могут выполняться по графику (время срабатывания триггера не определено);</a:t>
            </a:r>
          </a:p>
          <a:p>
            <a:pPr eaLnBrk="1" hangingPunct="1">
              <a:buFontTx/>
              <a:buChar char="•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с помощью триггеров сложнее организовать групповое обновление связанных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таблиц.</a:t>
            </a:r>
            <a:endParaRPr kumimoji="1" lang="ru-RU" altLang="ru-RU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AutoNum type="arabicPeriod" startAt="2"/>
            </a:pPr>
            <a:r>
              <a:rPr kumimoji="1" lang="ru-RU" altLang="ru-RU" b="1" dirty="0" smtClean="0">
                <a:solidFill>
                  <a:srgbClr val="0D0D11"/>
                </a:solidFill>
                <a:latin typeface="Times New Roman" pitchFamily="18" charset="0"/>
              </a:rPr>
              <a:t>Поддержка </a:t>
            </a: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журналов изменений для реплицируемых данных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. Рассылка этих изменений входит в задачу сервера СУБД или сервера тиражирования (входящего в состав СУБД). </a:t>
            </a:r>
            <a:endParaRPr kumimoji="1" lang="ru-RU" altLang="ru-RU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25000"/>
              </a:spcBef>
            </a:pP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      Основные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принципы, которых необходимо придерживаться при этом:</a:t>
            </a:r>
          </a:p>
          <a:p>
            <a:pPr eaLnBrk="1" hangingPunct="1">
              <a:buFontTx/>
              <a:buChar char="•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Для сохранения согласованности данных должен соблюдаться порядок внесения изменений.</a:t>
            </a:r>
          </a:p>
          <a:p>
            <a:pPr eaLnBrk="1" hangingPunct="1">
              <a:buFontTx/>
              <a:buChar char="•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Информация об изменениях должна сохраняться в журнале до тех пор, пока не будут обновлены все копии этих данных.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792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без основной копии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39552" y="1052736"/>
            <a:ext cx="7992888" cy="536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kumimoji="1" lang="ru-RU" altLang="ru-RU" sz="2400" dirty="0">
                <a:solidFill>
                  <a:srgbClr val="0D0D11"/>
                </a:solidFill>
                <a:latin typeface="Times New Roman" pitchFamily="18" charset="0"/>
              </a:rPr>
              <a:t>Способы реализации </a:t>
            </a:r>
            <a:r>
              <a:rPr kumimoji="1" lang="ru-RU" altLang="ru-RU" sz="2400" dirty="0" smtClean="0">
                <a:solidFill>
                  <a:srgbClr val="0D0D11"/>
                </a:solidFill>
                <a:latin typeface="Times New Roman" pitchFamily="18" charset="0"/>
              </a:rPr>
              <a:t>асинхронного распространения изменений (продолжение):</a:t>
            </a:r>
            <a:endParaRPr kumimoji="1" lang="ru-RU" altLang="ru-RU" sz="24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kumimoji="1" lang="ru-RU" altLang="ru-RU" b="1" dirty="0" smtClean="0">
                <a:latin typeface="Times New Roman" pitchFamily="18" charset="0"/>
              </a:rPr>
              <a:t>3. Обновляемые моментальные </a:t>
            </a:r>
            <a:r>
              <a:rPr kumimoji="1" lang="ru-RU" altLang="ru-RU" b="1" dirty="0">
                <a:latin typeface="Times New Roman" pitchFamily="18" charset="0"/>
              </a:rPr>
              <a:t>с</a:t>
            </a:r>
            <a:r>
              <a:rPr kumimoji="1" lang="ru-RU" altLang="ru-RU" b="1" dirty="0" smtClean="0">
                <a:latin typeface="Times New Roman" pitchFamily="18" charset="0"/>
              </a:rPr>
              <a:t>нимки </a:t>
            </a:r>
            <a:r>
              <a:rPr kumimoji="1" lang="ru-RU" altLang="ru-RU" b="1" dirty="0">
                <a:latin typeface="Times New Roman" pitchFamily="18" charset="0"/>
              </a:rPr>
              <a:t>(</a:t>
            </a:r>
            <a:r>
              <a:rPr kumimoji="1" lang="en-US" altLang="ru-RU" b="1" dirty="0">
                <a:latin typeface="Times New Roman" pitchFamily="18" charset="0"/>
              </a:rPr>
              <a:t>snapshot)</a:t>
            </a:r>
            <a:r>
              <a:rPr kumimoji="1" lang="ru-RU" altLang="ru-RU" b="1" dirty="0">
                <a:latin typeface="Times New Roman" pitchFamily="18" charset="0"/>
              </a:rPr>
              <a:t>. </a:t>
            </a:r>
          </a:p>
          <a:p>
            <a:pPr eaLnBrk="1" hangingPunct="1"/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Внесение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изменений в тиражируемые данные происходит в несколько этапов: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локальный узел вносит изменения в свою копию данных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(локальный МС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);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локальный узел запускает отложенную транзакцию на основном узле;</a:t>
            </a:r>
          </a:p>
          <a:p>
            <a:pPr eaLnBrk="1" hangingPunct="1">
              <a:buFont typeface="Wingdings" pitchFamily="2" charset="2"/>
              <a:buChar char="ü"/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через некоторое время локальный узел выполняет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регенерацию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локальной копии данных, после чего приложение всегда может проверить, выполнена ли инициированная им транзакция. Если она не выполнена, то происходит рестарт транзакции и все повторяется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ü"/>
            </a:pPr>
            <a:endParaRPr kumimoji="1" lang="ru-RU" altLang="ru-RU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Асинхронное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транзакций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транзакции на локальной копии сервер выполняет удаленные транзакции на всех узлах, где есть копия реплицируемых данных.</a:t>
            </a:r>
          </a:p>
          <a:p>
            <a:pPr marL="0" indent="0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конфликта запускается соответствующая процедура его разрешения.</a:t>
            </a:r>
          </a:p>
          <a:p>
            <a:pPr marL="0" indent="0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ручного разрешения конфликта данные остаются заблокированными до того времени, пока администратор не разрешит этот конфликт.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15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без основной копии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39750" y="1052736"/>
            <a:ext cx="8135938" cy="432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ответа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вопрос, какой режим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выбрать: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синхронный или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асинхронный. </a:t>
            </a:r>
          </a:p>
          <a:p>
            <a:pPr marL="0" indent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режима, каждый из которых максимизирует один из параметров –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сохранность данных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производительность, доступность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счёт остальных: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репликация синхронная; если реплика не отвечает,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commit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основной базе не завершается.</a:t>
            </a: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репликация всегда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асинхронная.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репликация синхронная; если реплика не отвечает, то репликация переключается в асинхронный режим и, как только связь восстанавливается, реплика догоняет основную базу и репликация снова становится синхронной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597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595536"/>
          </a:xfrm>
        </p:spPr>
        <p:txBody>
          <a:bodyPr/>
          <a:lstStyle/>
          <a:p>
            <a:pPr algn="ctr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Список источников</a:t>
            </a:r>
          </a:p>
        </p:txBody>
      </p:sp>
      <p:sp>
        <p:nvSpPr>
          <p:cNvPr id="61443" name="TextBox 3"/>
          <p:cNvSpPr txBox="1">
            <a:spLocks noChangeArrowheads="1"/>
          </p:cNvSpPr>
          <p:nvPr/>
        </p:nvSpPr>
        <p:spPr bwMode="auto">
          <a:xfrm>
            <a:off x="611188" y="1196752"/>
            <a:ext cx="792162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sz="1800" dirty="0" err="1"/>
              <a:t>Коннолли</a:t>
            </a:r>
            <a:r>
              <a:rPr lang="ru-RU" sz="1800" dirty="0"/>
              <a:t> Т., </a:t>
            </a:r>
            <a:r>
              <a:rPr lang="ru-RU" sz="1800" dirty="0" err="1"/>
              <a:t>Бегг</a:t>
            </a:r>
            <a:r>
              <a:rPr lang="ru-RU" sz="1800" dirty="0"/>
              <a:t> К. Базы данных: проектирование, реализация, сопровождение. Теория и практика. – 3-е изд.: Пер. с англ.: Уч. пос. – М.: Изд. дом "Вильямс", </a:t>
            </a:r>
            <a:r>
              <a:rPr lang="ru-RU" sz="1800" dirty="0" smtClean="0"/>
              <a:t>2017. </a:t>
            </a:r>
            <a:r>
              <a:rPr lang="ru-RU" sz="1800" dirty="0"/>
              <a:t>– </a:t>
            </a:r>
            <a:r>
              <a:rPr lang="ru-RU" sz="1800" dirty="0" smtClean="0"/>
              <a:t>1439 </a:t>
            </a:r>
            <a:r>
              <a:rPr lang="ru-RU" sz="1800" dirty="0"/>
              <a:t>с. </a:t>
            </a:r>
            <a:r>
              <a:rPr lang="ru-RU" sz="1800" dirty="0" smtClean="0"/>
              <a:t> - Раздел 23.6. Серверы репликации.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ru-RU" sz="1800" dirty="0" smtClean="0"/>
              <a:t>Владимир Комаров. Путеводитель по репликации. - </a:t>
            </a:r>
            <a:r>
              <a:rPr lang="en-US" sz="1800" dirty="0"/>
              <a:t>URL: </a:t>
            </a:r>
            <a:r>
              <a:rPr lang="en-US" sz="1800" dirty="0">
                <a:hlinkClick r:id="rId2"/>
              </a:rPr>
              <a:t>https://habr.com/ru/post/514500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r>
              <a:rPr lang="en-US" sz="1800" dirty="0" smtClean="0"/>
              <a:t>Oracle documents.</a:t>
            </a:r>
            <a:r>
              <a:rPr lang="ru-RU" sz="1800" dirty="0" smtClean="0"/>
              <a:t> </a:t>
            </a:r>
            <a:r>
              <a:rPr lang="en-US" sz="1800" dirty="0"/>
              <a:t>Conflict </a:t>
            </a:r>
            <a:r>
              <a:rPr lang="en-US" sz="1800" dirty="0" smtClean="0"/>
              <a:t>Resolution</a:t>
            </a:r>
            <a:r>
              <a:rPr lang="ru-RU" sz="1800" dirty="0" smtClean="0"/>
              <a:t>. - </a:t>
            </a:r>
            <a:r>
              <a:rPr lang="en-US" sz="1800" dirty="0" smtClean="0"/>
              <a:t>URL: </a:t>
            </a:r>
            <a:r>
              <a:rPr lang="en-US" sz="1800" dirty="0" smtClean="0">
                <a:hlinkClick r:id="rId3"/>
              </a:rPr>
              <a:t>https</a:t>
            </a:r>
            <a:r>
              <a:rPr lang="en-US" sz="1800" dirty="0">
                <a:hlinkClick r:id="rId3"/>
              </a:rPr>
              <a:t>://</a:t>
            </a:r>
            <a:r>
              <a:rPr lang="en-US" sz="1800" dirty="0" smtClean="0">
                <a:hlinkClick r:id="rId3"/>
              </a:rPr>
              <a:t>translated.turbopages.org/proxy_u/en-ru.ru.262aa319-6321a862-55ef8a96-74722d776562/https/docs.oracle.com/cd/A58617_01/server.804/a58245/ch5.htm</a:t>
            </a:r>
            <a:r>
              <a:rPr lang="en-US" sz="1800" dirty="0" smtClean="0"/>
              <a:t> 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endParaRPr lang="ru-RU" sz="1800" dirty="0" smtClean="0"/>
          </a:p>
          <a:p>
            <a:pPr>
              <a:spcBef>
                <a:spcPct val="0"/>
              </a:spcBef>
              <a:buClrTx/>
              <a:buSzTx/>
              <a:buFont typeface="Arial" charset="0"/>
              <a:buAutoNum type="arabicPeriod"/>
            </a:pPr>
            <a:endParaRPr lang="en-US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356" y="4653136"/>
            <a:ext cx="159209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данных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95536" y="1200809"/>
            <a:ext cx="6912123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Репликация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– это поддержание двух и более </a:t>
            </a:r>
            <a:endParaRPr kumimoji="1"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идентичных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копий (реплик) данных на разных узлах РБД. 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Реплика может включать всю базу данных (полная репликация), одно или несколько взаимосвязанных отношений или фрагмент отношения. 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Достоинства репликации: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повышение доступности и надежности данных;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повышение локализации ссылок на реплицируемые данные.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Недостатки репликации: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сложность поддержания идентичности реплик;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увеличение объема памяти для хранения данных.</a:t>
            </a:r>
          </a:p>
          <a:p>
            <a:pPr eaLnBrk="1" hangingPunct="1">
              <a:spcBef>
                <a:spcPct val="25000"/>
              </a:spcBef>
              <a:buClrTx/>
              <a:buSzTx/>
              <a:buFontTx/>
              <a:buNone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Поддержание идентичности реплик называется </a:t>
            </a: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распространение изменений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и реализуется </a:t>
            </a: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службой тиражирования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910" y="18782"/>
            <a:ext cx="2438400" cy="1517904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2</a:t>
            </a:fld>
            <a:endParaRPr lang="ru-RU" altLang="ru-RU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4" y="2176065"/>
            <a:ext cx="2370014" cy="2333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Служба тиражирования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23528" y="1196975"/>
            <a:ext cx="8280920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Служба тиражирования должна выполнять следующие функции: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Char char="ü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Обеспечение масштабируемости, т.е. эффективной обработки больших и малых объемов данных.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Char char="ü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Преобразование типов и моделей данных (для гетерогенных РБД).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Char char="ü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Репликация объектов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БД (индексов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 триггеров и т.п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.)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25000"/>
              </a:spcBef>
              <a:buFont typeface="Wingdings" pitchFamily="2" charset="2"/>
              <a:buChar char="ü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Инициализация вновь создаваемой реплики.</a:t>
            </a:r>
          </a:p>
          <a:p>
            <a:pPr eaLnBrk="1" hangingPunct="1">
              <a:spcBef>
                <a:spcPct val="25000"/>
              </a:spcBef>
              <a:buFont typeface="Wingdings" pitchFamily="2" charset="2"/>
              <a:buChar char="ü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Обеспечение возможности "подписаться" на существующие реплики, чтобы получать их в определенной периодичностью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endParaRPr kumimoji="1"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/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Для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выполнения этих функций в языке, поддерживаемом СУБД, предусматривается наличие средств определения схемы репликации, механизма подписки и механизма инициализации реплик (создания и заполнения данными).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371" y="3284984"/>
            <a:ext cx="473392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Виды репликации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41617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Репликация бывает: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 smtClean="0">
                <a:latin typeface="Times New Roman" pitchFamily="18" charset="0"/>
              </a:rPr>
              <a:t>с </a:t>
            </a:r>
            <a:r>
              <a:rPr lang="ru-RU" altLang="ru-RU" b="1" dirty="0">
                <a:latin typeface="Times New Roman" pitchFamily="18" charset="0"/>
              </a:rPr>
              <a:t>основной </a:t>
            </a:r>
            <a:r>
              <a:rPr lang="ru-RU" altLang="ru-RU" b="1" dirty="0" smtClean="0">
                <a:latin typeface="Times New Roman" pitchFamily="18" charset="0"/>
              </a:rPr>
              <a:t>копией,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b="1" dirty="0" smtClean="0">
                <a:latin typeface="Times New Roman" pitchFamily="18" charset="0"/>
              </a:rPr>
              <a:t>без основной копии.</a:t>
            </a:r>
          </a:p>
          <a:p>
            <a:pPr eaLnBrk="1" hangingPunct="1"/>
            <a:endParaRPr kumimoji="1" lang="ru-RU" altLang="ru-RU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/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Существуют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следующие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варианты репликации с основной копией:</a:t>
            </a:r>
            <a:endParaRPr kumimoji="1" lang="ru-RU" altLang="ru-RU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Классический подход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 заключается в наличии одной основной копии,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 в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которую можно вносить изменения; остальные копии создаются с определением </a:t>
            </a:r>
            <a:r>
              <a:rPr kumimoji="1" lang="en-US" altLang="ru-RU" dirty="0">
                <a:solidFill>
                  <a:srgbClr val="0D0D11"/>
                </a:solidFill>
                <a:latin typeface="Times New Roman" pitchFamily="18" charset="0"/>
              </a:rPr>
              <a:t>read only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kumimoji="1" lang="ru-RU" altLang="ru-RU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673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с основной копией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Существуют следующие варианты репликации с основной копией:</a:t>
            </a:r>
          </a:p>
          <a:p>
            <a:pPr eaLnBrk="1" hangingPunct="1">
              <a:buFontTx/>
              <a:buAutoNum type="arabicPeriod"/>
            </a:pPr>
            <a:r>
              <a:rPr kumimoji="1" lang="ru-RU" altLang="ru-RU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Классический </a:t>
            </a:r>
            <a:r>
              <a:rPr kumimoji="1" lang="ru-RU" alt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подход.</a:t>
            </a:r>
          </a:p>
          <a:p>
            <a:pPr eaLnBrk="1" hangingPunct="1">
              <a:buFontTx/>
              <a:buAutoNum type="arabicPeriod"/>
            </a:pPr>
            <a:r>
              <a:rPr kumimoji="1" lang="ru-RU" altLang="ru-RU" b="1" dirty="0" smtClean="0">
                <a:solidFill>
                  <a:srgbClr val="0D0D11"/>
                </a:solidFill>
                <a:latin typeface="Times New Roman" pitchFamily="18" charset="0"/>
              </a:rPr>
              <a:t>Рабочий </a:t>
            </a: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поток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. При использовании этого подхода право обновления не принадлежит постоянно одной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копии (одному узлу сети), 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а переходит от одной копии в другой в соответствии с потоком операций. В каждый момент времени обновляться может только одна копия</a:t>
            </a:r>
            <a:r>
              <a:rPr kumimoji="1" lang="ru-RU" altLang="ru-RU" b="1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kumimoji="1" lang="ru-RU" altLang="ru-RU" b="1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9" y="3284984"/>
            <a:ext cx="1752861" cy="20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776" y="3284984"/>
            <a:ext cx="1655865" cy="20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753" y="3284984"/>
            <a:ext cx="1635080" cy="20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209" y="3284984"/>
            <a:ext cx="1655865" cy="202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169" y="3284984"/>
            <a:ext cx="1614295" cy="20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с основной копией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684213" y="1196975"/>
            <a:ext cx="7848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Существуют следующие варианты репликации с основной копией:</a:t>
            </a:r>
          </a:p>
          <a:p>
            <a:pPr eaLnBrk="1" hangingPunct="1">
              <a:buFontTx/>
              <a:buAutoNum type="arabicPeriod"/>
            </a:pPr>
            <a:r>
              <a:rPr kumimoji="1" lang="ru-RU" altLang="ru-RU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Классический </a:t>
            </a:r>
            <a:r>
              <a:rPr kumimoji="1" lang="ru-RU" alt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подход.</a:t>
            </a:r>
          </a:p>
          <a:p>
            <a:pPr eaLnBrk="1" hangingPunct="1">
              <a:buFontTx/>
              <a:buAutoNum type="arabicPeriod"/>
            </a:pPr>
            <a:r>
              <a:rPr kumimoji="1" lang="ru-RU" alt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Рабочий </a:t>
            </a:r>
            <a:r>
              <a:rPr kumimoji="1" lang="ru-RU" altLang="ru-RU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поток</a:t>
            </a:r>
            <a:r>
              <a:rPr kumimoji="1" lang="ru-RU" altLang="ru-RU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. </a:t>
            </a:r>
            <a:endParaRPr kumimoji="1" lang="ru-RU" altLang="ru-RU" dirty="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kumimoji="1" lang="ru-RU" altLang="ru-RU" b="1" dirty="0">
                <a:solidFill>
                  <a:srgbClr val="0D0D11"/>
                </a:solidFill>
                <a:latin typeface="Times New Roman" pitchFamily="18" charset="0"/>
              </a:rPr>
              <a:t>Консолидация данных:</a:t>
            </a: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50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97" y="2420888"/>
            <a:ext cx="6646163" cy="36251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62280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ОК</a:t>
            </a:r>
            <a:r>
              <a:rPr lang="en-US" baseline="-25000" dirty="0" err="1" smtClean="0"/>
              <a:t>i</a:t>
            </a:r>
            <a:r>
              <a:rPr lang="ru-RU" baseline="-25000" dirty="0" smtClean="0"/>
              <a:t>  </a:t>
            </a:r>
            <a:r>
              <a:rPr lang="ru-RU" dirty="0" smtClean="0"/>
              <a:t>- основная копия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ru-RU" dirty="0" smtClean="0"/>
              <a:t>-го фрагмента, К</a:t>
            </a:r>
            <a:r>
              <a:rPr lang="en-US" baseline="-25000" dirty="0" err="1" smtClean="0"/>
              <a:t>i</a:t>
            </a:r>
            <a:r>
              <a:rPr lang="ru-RU" baseline="-25000" dirty="0" smtClean="0"/>
              <a:t>  </a:t>
            </a:r>
            <a:r>
              <a:rPr lang="ru-RU" dirty="0" smtClean="0"/>
              <a:t>- копия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ru-RU" dirty="0"/>
              <a:t>-го </a:t>
            </a:r>
            <a:r>
              <a:rPr lang="ru-RU" dirty="0" smtClean="0"/>
              <a:t>фрагмента.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2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с основной копией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251520" y="1052736"/>
            <a:ext cx="8712968" cy="545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Способы реализации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асинхронного распространения изменений (примеры!):</a:t>
            </a:r>
            <a:endParaRPr kumimoji="1" lang="ru-RU" altLang="ru-RU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</a:pPr>
            <a:r>
              <a:rPr kumimoji="1" lang="ru-RU" altLang="ru-RU" b="1" dirty="0" smtClean="0">
                <a:latin typeface="Times New Roman" pitchFamily="18" charset="0"/>
              </a:rPr>
              <a:t>1. Моментальные </a:t>
            </a:r>
            <a:r>
              <a:rPr kumimoji="1" lang="ru-RU" altLang="ru-RU" b="1" dirty="0">
                <a:latin typeface="Times New Roman" pitchFamily="18" charset="0"/>
              </a:rPr>
              <a:t>с</a:t>
            </a:r>
            <a:r>
              <a:rPr kumimoji="1" lang="ru-RU" altLang="ru-RU" b="1" dirty="0" smtClean="0">
                <a:latin typeface="Times New Roman" pitchFamily="18" charset="0"/>
              </a:rPr>
              <a:t>нимки </a:t>
            </a:r>
            <a:r>
              <a:rPr kumimoji="1" lang="ru-RU" altLang="ru-RU" b="1" dirty="0">
                <a:latin typeface="Times New Roman" pitchFamily="18" charset="0"/>
              </a:rPr>
              <a:t>(</a:t>
            </a:r>
            <a:r>
              <a:rPr kumimoji="1" lang="en-US" altLang="ru-RU" b="1" dirty="0">
                <a:latin typeface="Times New Roman" pitchFamily="18" charset="0"/>
              </a:rPr>
              <a:t>snapshot)</a:t>
            </a:r>
            <a:r>
              <a:rPr kumimoji="1" lang="ru-RU" altLang="ru-RU" b="1" dirty="0">
                <a:latin typeface="Times New Roman" pitchFamily="18" charset="0"/>
              </a:rPr>
              <a:t>. </a:t>
            </a:r>
          </a:p>
          <a:p>
            <a:pPr eaLnBrk="1" hangingPunct="1"/>
            <a:r>
              <a:rPr kumimoji="1" lang="ru-RU" altLang="ru-RU" dirty="0">
                <a:latin typeface="Times New Roman" pitchFamily="18" charset="0"/>
              </a:rPr>
              <a:t>В определенные моменты времени делаются снимки </a:t>
            </a:r>
            <a:r>
              <a:rPr kumimoji="1" lang="ru-RU" altLang="ru-RU" dirty="0" smtClean="0">
                <a:latin typeface="Times New Roman" pitchFamily="18" charset="0"/>
              </a:rPr>
              <a:t>БД (обычно, отдельных таблиц), </a:t>
            </a:r>
            <a:r>
              <a:rPr kumimoji="1" lang="ru-RU" altLang="ru-RU" dirty="0">
                <a:latin typeface="Times New Roman" pitchFamily="18" charset="0"/>
              </a:rPr>
              <a:t>которые затем загружаются в один или более серверов-приемников.</a:t>
            </a:r>
          </a:p>
          <a:p>
            <a:pPr eaLnBrk="1" hangingPunct="1"/>
            <a:r>
              <a:rPr kumimoji="1" lang="ru-RU" altLang="ru-RU" dirty="0">
                <a:latin typeface="Times New Roman" pitchFamily="18" charset="0"/>
              </a:rPr>
              <a:t>Достоинства: простота реализации.</a:t>
            </a:r>
          </a:p>
          <a:p>
            <a:pPr eaLnBrk="1" hangingPunct="1"/>
            <a:r>
              <a:rPr kumimoji="1" lang="ru-RU" altLang="ru-RU" dirty="0">
                <a:latin typeface="Times New Roman" pitchFamily="18" charset="0"/>
              </a:rPr>
              <a:t>Недостатки:</a:t>
            </a:r>
          </a:p>
          <a:p>
            <a:pPr eaLnBrk="1" hangingPunct="1">
              <a:buFontTx/>
              <a:buChar char="•"/>
            </a:pPr>
            <a:r>
              <a:rPr kumimoji="1" lang="ru-RU" altLang="ru-RU" dirty="0">
                <a:latin typeface="Times New Roman" pitchFamily="18" charset="0"/>
              </a:rPr>
              <a:t>Получатели работают с относительно устаревшими данными, что делает данный подход неприемлемым в случаях, когда требуется информация в реальном времени. </a:t>
            </a:r>
          </a:p>
          <a:p>
            <a:pPr eaLnBrk="1" hangingPunct="1">
              <a:buFontTx/>
              <a:buChar char="•"/>
            </a:pPr>
            <a:r>
              <a:rPr kumimoji="1" lang="ru-RU" altLang="ru-RU" dirty="0">
                <a:latin typeface="Times New Roman" pitchFamily="18" charset="0"/>
              </a:rPr>
              <a:t>Этот способ не обеспечивает удаленного обновления</a:t>
            </a:r>
            <a:r>
              <a:rPr kumimoji="1" lang="ru-RU" altLang="ru-RU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Асинхронное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тиражирование </a:t>
            </a: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транзакций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завершения транзакции на основной копии сервер выполняет удаленные транзакции на всех узлах, где есть копия реплицируемых данных.</a:t>
            </a:r>
          </a:p>
          <a:p>
            <a:pPr marL="0" indent="0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Достоинства:  уменьшение времени синхронизации реплик; снижение трафика.</a:t>
            </a:r>
          </a:p>
          <a:p>
            <a:pPr marL="0" indent="0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Асинхронная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репликация перекладывает передачу данных, обеспечение их целостности и ожидание при передаче данных с прикладной программы и пользователя на системный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уровень.</a:t>
            </a:r>
          </a:p>
          <a:p>
            <a:pPr marL="0" indent="0" eaLnBrk="1" hangingPunct="1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Недостатки:</a:t>
            </a:r>
            <a:r>
              <a:rPr kumimoji="1" lang="ru-RU" altLang="ru-RU" dirty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1" lang="ru-RU" altLang="ru-RU" dirty="0" smtClean="0">
                <a:latin typeface="Times New Roman" pitchFamily="18" charset="0"/>
                <a:cs typeface="Times New Roman" panose="02020603050405020304" pitchFamily="18" charset="0"/>
              </a:rPr>
              <a:t>отсутствие гарантий идентичности реплик в каждый момент времени; ограничения на транзакции (например, на вызов функций, зависящих от времени или других параметров сервера).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7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783105"/>
            <a:ext cx="3168352" cy="228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без основной копии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95536" y="1196975"/>
            <a:ext cx="597601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kumimoji="1" lang="ru-RU" altLang="ru-RU" sz="2000" b="1" dirty="0" smtClean="0">
                <a:solidFill>
                  <a:srgbClr val="0D0D11"/>
                </a:solidFill>
                <a:latin typeface="Times New Roman" pitchFamily="18" charset="0"/>
              </a:rPr>
              <a:t>Симметричная репликация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 </a:t>
            </a:r>
            <a:endParaRPr kumimoji="1" lang="en-US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/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Все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копии реплицируемого набора могут обновляться одновременно и независимо друг от друга, но все изменения одной копии должны попасть во все остальные копии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.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5536" y="3073310"/>
            <a:ext cx="7848600" cy="3524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5000"/>
              </a:spcBef>
              <a:spcAft>
                <a:spcPct val="15000"/>
              </a:spcAft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Существует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два основных механизма распространения изменений при симметричной репликации:</a:t>
            </a:r>
            <a:endParaRPr kumimoji="1" lang="ru-RU" altLang="ru-RU" sz="2000" b="1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buFontTx/>
              <a:buChar char="•"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синхронный: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изменения во все копии вносятся в рамках одной транзакции;</a:t>
            </a:r>
          </a:p>
          <a:p>
            <a:pPr eaLnBrk="1" hangingPunct="1">
              <a:buFontTx/>
              <a:buChar char="•"/>
            </a:pPr>
            <a:r>
              <a:rPr kumimoji="1" lang="ru-RU" altLang="ru-RU" sz="2000" b="1" dirty="0">
                <a:solidFill>
                  <a:srgbClr val="0D0D11"/>
                </a:solidFill>
                <a:latin typeface="Times New Roman" pitchFamily="18" charset="0"/>
              </a:rPr>
              <a:t>асинхронный: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 подразумевает отложенный характер внесения изменений в удаленные копии.</a:t>
            </a:r>
          </a:p>
          <a:p>
            <a:pPr eaLnBrk="1" hangingPunct="1"/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Достоинство синхронного распространения изменений – полная согласованность копий и отсутствие конфликтов обновления. </a:t>
            </a:r>
          </a:p>
          <a:p>
            <a:pPr eaLnBrk="1" hangingPunct="1"/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Недостатки:</a:t>
            </a:r>
          </a:p>
          <a:p>
            <a:pPr eaLnBrk="1" hangingPunct="1"/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– трудоемкость и большая длительность модификации данных, </a:t>
            </a:r>
          </a:p>
          <a:p>
            <a:pPr eaLnBrk="1" hangingPunct="1"/>
            <a:r>
              <a:rPr kumimoji="1" lang="ru-RU" altLang="ru-RU" dirty="0">
                <a:solidFill>
                  <a:srgbClr val="0D0D11"/>
                </a:solidFill>
                <a:latin typeface="Times New Roman" pitchFamily="18" charset="0"/>
              </a:rPr>
              <a:t>– </a:t>
            </a:r>
            <a:r>
              <a:rPr kumimoji="1" lang="ru-RU" altLang="ru-RU" dirty="0" smtClean="0">
                <a:solidFill>
                  <a:srgbClr val="0D0D11"/>
                </a:solidFill>
                <a:latin typeface="Times New Roman" pitchFamily="18" charset="0"/>
              </a:rPr>
              <a:t>высокие требования к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надежности системы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2656"/>
            <a:ext cx="7772400" cy="715963"/>
          </a:xfrm>
        </p:spPr>
        <p:txBody>
          <a:bodyPr anchor="b"/>
          <a:lstStyle/>
          <a:p>
            <a:pPr algn="ctr" eaLnBrk="1" hangingPunct="1"/>
            <a:r>
              <a:rPr lang="ru-RU" altLang="ru-RU" sz="3600" dirty="0" smtClean="0">
                <a:latin typeface="Times New Roman" pitchFamily="18" charset="0"/>
              </a:rPr>
              <a:t>Репликация без основной копии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23528" y="1052736"/>
            <a:ext cx="8640960" cy="5644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20000"/>
              </a:spcAft>
            </a:pPr>
            <a:r>
              <a:rPr kumimoji="1" lang="ru-RU" altLang="ru-RU" sz="2400" dirty="0">
                <a:solidFill>
                  <a:srgbClr val="0D0D11"/>
                </a:solidFill>
                <a:latin typeface="Times New Roman" pitchFamily="18" charset="0"/>
              </a:rPr>
              <a:t>Конфликтные </a:t>
            </a:r>
            <a:r>
              <a:rPr kumimoji="1" lang="ru-RU" altLang="ru-RU" sz="2400" dirty="0" smtClean="0">
                <a:solidFill>
                  <a:srgbClr val="0D0D11"/>
                </a:solidFill>
                <a:latin typeface="Times New Roman" pitchFamily="18" charset="0"/>
              </a:rPr>
              <a:t>ситуации при асинхронном распространении:</a:t>
            </a:r>
            <a:endParaRPr kumimoji="1" lang="ru-RU" altLang="ru-RU" sz="24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ct val="20000"/>
              </a:spcAft>
              <a:buFontTx/>
              <a:buChar char="•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Добавление двух записей с одинаковыми первичными или уникальными ключами. </a:t>
            </a:r>
            <a:endParaRPr kumimoji="1"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10000"/>
              </a:spcBef>
              <a:spcAft>
                <a:spcPct val="20000"/>
              </a:spcAft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Для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предотвращения таких ситуаций обычно каждому узлу РБД выделяется свой диапазон значений ключевых (уникальных) полей.</a:t>
            </a:r>
          </a:p>
          <a:p>
            <a:pPr eaLnBrk="1" hangingPunct="1">
              <a:spcBef>
                <a:spcPct val="10000"/>
              </a:spcBef>
              <a:spcAft>
                <a:spcPct val="20000"/>
              </a:spcAft>
              <a:buFontTx/>
              <a:buChar char="•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Конфликты удаления: одна транзакция пытается удалить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запись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, которая в другой копии уже удалена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или изменяется другой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транзакцией. </a:t>
            </a:r>
            <a:endParaRPr kumimoji="1"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10000"/>
              </a:spcBef>
              <a:spcAft>
                <a:spcPct val="20000"/>
              </a:spcAft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Если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такая ситуация считается конфликтом, то она разрешаются </a:t>
            </a: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вручную или с помощью специально написанных программ.</a:t>
            </a:r>
            <a:endParaRPr kumimoji="1" lang="ru-RU" altLang="ru-RU" sz="2000" dirty="0">
              <a:solidFill>
                <a:srgbClr val="0D0D11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ct val="20000"/>
              </a:spcAft>
              <a:buFontTx/>
              <a:buChar char="•"/>
            </a:pP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Конфликты обновления: две транзакции в разных копиях обновили одну и ту же запись, возможно, по-разному, и пытаются распространить свои изменения. </a:t>
            </a:r>
            <a:endParaRPr kumimoji="1" lang="ru-RU" altLang="ru-RU" sz="2000" dirty="0" smtClean="0">
              <a:solidFill>
                <a:srgbClr val="0D0D11"/>
              </a:solidFill>
              <a:latin typeface="Times New Roman" pitchFamily="18" charset="0"/>
            </a:endParaRPr>
          </a:p>
          <a:p>
            <a:pPr marL="0" indent="0" eaLnBrk="1" hangingPunct="1">
              <a:spcBef>
                <a:spcPct val="10000"/>
              </a:spcBef>
              <a:spcAft>
                <a:spcPct val="20000"/>
              </a:spcAft>
            </a:pPr>
            <a:r>
              <a:rPr kumimoji="1" lang="ru-RU" altLang="ru-RU" sz="2000" dirty="0" smtClean="0">
                <a:solidFill>
                  <a:srgbClr val="0D0D11"/>
                </a:solidFill>
                <a:latin typeface="Times New Roman" pitchFamily="18" charset="0"/>
              </a:rPr>
              <a:t>Для </a:t>
            </a:r>
            <a:r>
              <a:rPr kumimoji="1" lang="ru-RU" altLang="ru-RU" sz="2000" dirty="0">
                <a:solidFill>
                  <a:srgbClr val="0D0D11"/>
                </a:solidFill>
                <a:latin typeface="Times New Roman" pitchFamily="18" charset="0"/>
              </a:rPr>
              <a:t>идентификации конфликтов обновления необходимо передавать с транзакцией дополнительную информацию: старое и новое содержимое записи. Если старая запись не может быть обнаружена, налицо конфликт обновления.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99B783-7785-40C6-8BA2-8FCA98A5D53A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696</TotalTime>
  <Words>1342</Words>
  <Application>Microsoft Office PowerPoint</Application>
  <PresentationFormat>Экран (4:3)</PresentationFormat>
  <Paragraphs>132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Пиксел</vt:lpstr>
      <vt:lpstr>Распределенные базы данных</vt:lpstr>
      <vt:lpstr>Репликация данных</vt:lpstr>
      <vt:lpstr>Служба тиражирования</vt:lpstr>
      <vt:lpstr>Виды репликации</vt:lpstr>
      <vt:lpstr>Репликация с основной копией</vt:lpstr>
      <vt:lpstr>Репликация с основной копией</vt:lpstr>
      <vt:lpstr>Репликация с основной копией</vt:lpstr>
      <vt:lpstr>Репликация без основной копии</vt:lpstr>
      <vt:lpstr>Репликация без основной копии</vt:lpstr>
      <vt:lpstr>Репликация без основной копии</vt:lpstr>
      <vt:lpstr>Репликация без основной копии</vt:lpstr>
      <vt:lpstr>Репликация без основной копии</vt:lpstr>
      <vt:lpstr>Репликация без основной копии</vt:lpstr>
      <vt:lpstr>Репликация без основной копии</vt:lpstr>
      <vt:lpstr>Список источников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Динамический SQL</dc:title>
  <dc:creator>_</dc:creator>
  <cp:lastModifiedBy>Карпова Ирина Петровна</cp:lastModifiedBy>
  <cp:revision>148</cp:revision>
  <dcterms:created xsi:type="dcterms:W3CDTF">2011-03-06T14:09:24Z</dcterms:created>
  <dcterms:modified xsi:type="dcterms:W3CDTF">2023-08-30T11:52:21Z</dcterms:modified>
</cp:coreProperties>
</file>