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326" r:id="rId3"/>
    <p:sldId id="327" r:id="rId4"/>
    <p:sldId id="329" r:id="rId5"/>
    <p:sldId id="328" r:id="rId6"/>
    <p:sldId id="330" r:id="rId7"/>
    <p:sldId id="337" r:id="rId8"/>
    <p:sldId id="331" r:id="rId9"/>
    <p:sldId id="332" r:id="rId10"/>
    <p:sldId id="333" r:id="rId11"/>
    <p:sldId id="334" r:id="rId12"/>
    <p:sldId id="33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0D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11" autoAdjust="0"/>
  </p:normalViewPr>
  <p:slideViewPr>
    <p:cSldViewPr>
      <p:cViewPr>
        <p:scale>
          <a:sx n="60" d="100"/>
          <a:sy n="60" d="100"/>
        </p:scale>
        <p:origin x="-13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911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911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84851-2497-4EA2-A5B2-0047D7FD6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47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339F8-B66D-4878-A220-9DB1E5A37E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5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7AF18-B4AA-4EF3-AF2E-C125435865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329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4FA0-3F12-43DA-9398-7A331C7ADB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963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47373-4450-457B-9C92-74315C4503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819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05C91-702C-433B-9BD9-F408F4824E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930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062B4-3E6A-4B78-A898-D706693BD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284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40F7F-27C9-4B65-9974-DB1CF071DB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71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D94A9-41EB-4ACE-992C-DA04AA3755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011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91FC3-C36C-4F50-96A0-D6DE5AB70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455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A06EA-BFC1-4CF9-93C5-70F04A3997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39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DB4BE-F13B-4B67-BDD7-E720262651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15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D264F13E-BAAE-4929-888C-8ED4D9B1BB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01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87700" y="2195513"/>
            <a:ext cx="5561013" cy="1449387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Распределенные базы данных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0338" y="4267200"/>
            <a:ext cx="6291262" cy="1970112"/>
          </a:xfrm>
        </p:spPr>
        <p:txBody>
          <a:bodyPr/>
          <a:lstStyle/>
          <a:p>
            <a:pPr eaLnBrk="1" hangingPunct="1"/>
            <a:r>
              <a:rPr lang="ru-RU" altLang="ru-RU" sz="2800" dirty="0" smtClean="0"/>
              <a:t>Лекция </a:t>
            </a:r>
            <a:r>
              <a:rPr lang="ru-RU" altLang="ru-RU" sz="2800" dirty="0" smtClean="0"/>
              <a:t>2. </a:t>
            </a:r>
            <a:r>
              <a:rPr lang="ru-RU" altLang="ru-RU" sz="2800" dirty="0" smtClean="0"/>
              <a:t>Методы поддержки распределенных баз данных</a:t>
            </a:r>
            <a:r>
              <a:rPr lang="ru-RU" altLang="ru-RU" sz="2800" dirty="0" smtClean="0"/>
              <a:t>.</a:t>
            </a:r>
            <a:endParaRPr lang="ru-RU" alt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fld id="{B5BE1E28-475C-4A8B-A4A9-FDE15A8CAF3D}" type="slidenum">
              <a:rPr lang="ru-RU" altLang="en-US" sz="1200" smtClean="0"/>
              <a:pPr algn="l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en-US" sz="120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476250"/>
            <a:ext cx="7772400" cy="715963"/>
          </a:xfrm>
        </p:spPr>
        <p:txBody>
          <a:bodyPr/>
          <a:lstStyle/>
          <a:p>
            <a:r>
              <a:rPr lang="ru-RU" altLang="ru-RU" sz="3200" b="1" smtClean="0">
                <a:latin typeface="Times New Roman" pitchFamily="18" charset="0"/>
              </a:rPr>
              <a:t>Распределенные запросы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251520" y="1135063"/>
            <a:ext cx="532859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Распределенным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называется запрос, который обращается к 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двум 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и более узлам РБД, но не обновляет на них данные. </a:t>
            </a:r>
            <a:endParaRPr kumimoji="1" lang="ru-RU" altLang="ru-RU" sz="2000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Запрашивающий 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узел должен определить, что в запросе идет обращение к данным на другом узле, выделить подзапрос к удаленному узлу и перенаправить его этому узлу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.</a:t>
            </a:r>
            <a:endParaRPr kumimoji="1" lang="ru-RU" altLang="ru-RU" sz="2000" dirty="0">
              <a:solidFill>
                <a:srgbClr val="0D0D11"/>
              </a:solidFill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3645024"/>
            <a:ext cx="8424936" cy="2654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ct val="25000"/>
              </a:spcAft>
            </a:pPr>
            <a:r>
              <a:rPr kumimoji="1" lang="ru-RU" altLang="ru-RU" dirty="0" smtClean="0">
                <a:solidFill>
                  <a:srgbClr val="0D0D11"/>
                </a:solidFill>
                <a:latin typeface="Times New Roman" pitchFamily="18" charset="0"/>
              </a:rPr>
              <a:t>Самой сложной проблемой выполнения распределенных запросов является </a:t>
            </a:r>
            <a:r>
              <a:rPr kumimoji="1" lang="ru-RU" altLang="ru-RU" b="1" dirty="0" smtClean="0">
                <a:solidFill>
                  <a:srgbClr val="0D0D11"/>
                </a:solidFill>
                <a:latin typeface="Times New Roman" pitchFamily="18" charset="0"/>
              </a:rPr>
              <a:t>оптимизация</a:t>
            </a:r>
            <a:r>
              <a:rPr kumimoji="1" lang="ru-RU" altLang="ru-RU" dirty="0" smtClean="0">
                <a:solidFill>
                  <a:srgbClr val="0D0D11"/>
                </a:solidFill>
                <a:latin typeface="Times New Roman" pitchFamily="18" charset="0"/>
              </a:rPr>
              <a:t>, т.е. </a:t>
            </a:r>
            <a:r>
              <a:rPr kumimoji="1" lang="ru-RU" altLang="ru-RU" smtClean="0">
                <a:solidFill>
                  <a:srgbClr val="0D0D11"/>
                </a:solidFill>
                <a:latin typeface="Times New Roman" pitchFamily="18" charset="0"/>
              </a:rPr>
              <a:t>поиск "оптимального" </a:t>
            </a:r>
            <a:r>
              <a:rPr kumimoji="1" lang="ru-RU" altLang="ru-RU" dirty="0" smtClean="0">
                <a:solidFill>
                  <a:srgbClr val="0D0D11"/>
                </a:solidFill>
                <a:latin typeface="Times New Roman" pitchFamily="18" charset="0"/>
              </a:rPr>
              <a:t>плана выполнения запроса. Информация, которая требуется для оптимизации запроса, распределена по узлам. Если выбрать центральный узел, который соберет эту информацию, построит оптимальный план и отправит его на выполнение, то теряется свойство локальной автономности. </a:t>
            </a:r>
          </a:p>
          <a:p>
            <a:pPr>
              <a:spcAft>
                <a:spcPct val="25000"/>
              </a:spcAft>
            </a:pPr>
            <a:r>
              <a:rPr kumimoji="1" lang="ru-RU" altLang="ru-RU" dirty="0" smtClean="0">
                <a:solidFill>
                  <a:srgbClr val="0D0D11"/>
                </a:solidFill>
                <a:latin typeface="Times New Roman" pitchFamily="18" charset="0"/>
              </a:rPr>
              <a:t>Поэтому обычно распределенный запрос выполняется так: запрашивающий узел собирает все данные, полученные в результате выполнения подзапросов, у себя, и выполняет их соединение (или объединение), что может занять очень много времени.</a:t>
            </a:r>
            <a:endParaRPr kumimoji="1" lang="ru-RU" altLang="ru-RU" dirty="0">
              <a:solidFill>
                <a:srgbClr val="0D0D11"/>
              </a:solidFill>
              <a:latin typeface="Times New Roman" pitchFamily="18" charset="0"/>
            </a:endParaRPr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745383"/>
            <a:ext cx="3448685" cy="2467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fld id="{3745D616-458D-40AD-9C4C-12E11B214BAB}" type="slidenum">
              <a:rPr lang="ru-RU" altLang="en-US" sz="1200" smtClean="0"/>
              <a:pPr algn="l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u-RU" altLang="en-US" sz="120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481013"/>
            <a:ext cx="7772400" cy="715962"/>
          </a:xfrm>
        </p:spPr>
        <p:txBody>
          <a:bodyPr/>
          <a:lstStyle/>
          <a:p>
            <a:r>
              <a:rPr lang="ru-RU" altLang="ru-RU" sz="3200" smtClean="0">
                <a:latin typeface="Times New Roman" pitchFamily="18" charset="0"/>
              </a:rPr>
              <a:t>Распределенные запросы. Пример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539750" y="1381125"/>
            <a:ext cx="813593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None/>
            </a:pPr>
            <a:r>
              <a:rPr kumimoji="1" lang="ru-RU" altLang="ru-RU" sz="2000">
                <a:solidFill>
                  <a:srgbClr val="0D0D11"/>
                </a:solidFill>
                <a:latin typeface="Times New Roman" pitchFamily="18" charset="0"/>
              </a:rPr>
              <a:t>База данных "Агентство недвижимости", 2 филиала – в Лондоне и Глазго. Отношения: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None/>
            </a:pPr>
            <a:r>
              <a:rPr kumimoji="1" lang="en-US" altLang="ru-RU" sz="2000" b="1">
                <a:solidFill>
                  <a:srgbClr val="0D0D11"/>
                </a:solidFill>
                <a:latin typeface="Times New Roman" pitchFamily="18" charset="0"/>
              </a:rPr>
              <a:t>Property</a:t>
            </a:r>
            <a:r>
              <a:rPr kumimoji="1" lang="ru-RU" altLang="ru-RU" sz="2000">
                <a:solidFill>
                  <a:srgbClr val="0D0D11"/>
                </a:solidFill>
                <a:latin typeface="Times New Roman" pitchFamily="18" charset="0"/>
              </a:rPr>
              <a:t> (</a:t>
            </a:r>
            <a:r>
              <a:rPr kumimoji="1" lang="en-US" altLang="ru-RU" sz="2000">
                <a:solidFill>
                  <a:srgbClr val="0D0D11"/>
                </a:solidFill>
                <a:latin typeface="Times New Roman" pitchFamily="18" charset="0"/>
              </a:rPr>
              <a:t>pNo, City, ...)</a:t>
            </a:r>
            <a:r>
              <a:rPr kumimoji="1" lang="ru-RU" altLang="ru-RU" sz="2000">
                <a:solidFill>
                  <a:srgbClr val="0D0D11"/>
                </a:solidFill>
                <a:latin typeface="Times New Roman" pitchFamily="18" charset="0"/>
              </a:rPr>
              <a:t>, 	    10 000 записей, хранится в Лондоне.</a:t>
            </a:r>
            <a:endParaRPr kumimoji="1" lang="en-US" altLang="ru-RU" sz="200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None/>
            </a:pPr>
            <a:r>
              <a:rPr kumimoji="1" lang="en-US" altLang="ru-RU" sz="2000" b="1">
                <a:solidFill>
                  <a:srgbClr val="0D0D11"/>
                </a:solidFill>
                <a:latin typeface="Times New Roman" pitchFamily="18" charset="0"/>
              </a:rPr>
              <a:t>Renter</a:t>
            </a:r>
            <a:r>
              <a:rPr kumimoji="1" lang="en-US" altLang="ru-RU" sz="2000">
                <a:solidFill>
                  <a:srgbClr val="0D0D11"/>
                </a:solidFill>
                <a:latin typeface="Times New Roman" pitchFamily="18" charset="0"/>
              </a:rPr>
              <a:t> (rNo, Max_price, ...)</a:t>
            </a:r>
            <a:r>
              <a:rPr kumimoji="1" lang="ru-RU" altLang="ru-RU" sz="2000">
                <a:solidFill>
                  <a:srgbClr val="0D0D11"/>
                </a:solidFill>
                <a:latin typeface="Times New Roman" pitchFamily="18" charset="0"/>
              </a:rPr>
              <a:t>, 100 000 записей, хранится в Глазго.</a:t>
            </a:r>
            <a:endParaRPr kumimoji="1" lang="en-US" altLang="ru-RU" sz="200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None/>
            </a:pPr>
            <a:r>
              <a:rPr kumimoji="1" lang="en-US" altLang="ru-RU" sz="2000" b="1">
                <a:solidFill>
                  <a:srgbClr val="0D0D11"/>
                </a:solidFill>
                <a:latin typeface="Times New Roman" pitchFamily="18" charset="0"/>
              </a:rPr>
              <a:t>Viewing</a:t>
            </a:r>
            <a:r>
              <a:rPr kumimoji="1" lang="en-US" altLang="ru-RU" sz="2000">
                <a:solidFill>
                  <a:srgbClr val="0D0D11"/>
                </a:solidFill>
                <a:latin typeface="Times New Roman" pitchFamily="18" charset="0"/>
              </a:rPr>
              <a:t> (pNo, rNo)</a:t>
            </a:r>
            <a:r>
              <a:rPr kumimoji="1" lang="ru-RU" altLang="ru-RU" sz="2000">
                <a:solidFill>
                  <a:srgbClr val="0D0D11"/>
                </a:solidFill>
                <a:latin typeface="Times New Roman" pitchFamily="18" charset="0"/>
              </a:rPr>
              <a:t>, 	    1 000 000 записей, хранится в Лондоне.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None/>
            </a:pPr>
            <a:r>
              <a:rPr kumimoji="1" lang="ru-RU" altLang="ru-RU" sz="2000" b="1">
                <a:solidFill>
                  <a:srgbClr val="0D0D11"/>
                </a:solidFill>
                <a:latin typeface="Times New Roman" pitchFamily="18" charset="0"/>
              </a:rPr>
              <a:t>Время передачи</a:t>
            </a:r>
            <a:r>
              <a:rPr kumimoji="1" lang="ru-RU" altLang="ru-RU" sz="2000">
                <a:solidFill>
                  <a:srgbClr val="0D0D11"/>
                </a:solidFill>
                <a:latin typeface="Times New Roman" pitchFamily="18" charset="0"/>
              </a:rPr>
              <a:t> = С</a:t>
            </a:r>
            <a:r>
              <a:rPr kumimoji="1" lang="ru-RU" altLang="ru-RU" sz="1600">
                <a:solidFill>
                  <a:srgbClr val="0D0D11"/>
                </a:solidFill>
                <a:latin typeface="Times New Roman" pitchFamily="18" charset="0"/>
              </a:rPr>
              <a:t>о </a:t>
            </a:r>
            <a:r>
              <a:rPr kumimoji="1" lang="ru-RU" altLang="ru-RU" sz="2000">
                <a:solidFill>
                  <a:srgbClr val="0D0D11"/>
                </a:solidFill>
                <a:latin typeface="Times New Roman" pitchFamily="18" charset="0"/>
              </a:rPr>
              <a:t>+ (количество байт) </a:t>
            </a:r>
            <a:r>
              <a:rPr kumimoji="1" lang="ru-RU" altLang="ru-RU" sz="2000" b="1">
                <a:solidFill>
                  <a:srgbClr val="0D0D11"/>
                </a:solidFill>
                <a:latin typeface="Times New Roman" pitchFamily="18" charset="0"/>
              </a:rPr>
              <a:t>/</a:t>
            </a:r>
            <a:r>
              <a:rPr kumimoji="1" lang="ru-RU" altLang="ru-RU" sz="2000">
                <a:solidFill>
                  <a:srgbClr val="0D0D11"/>
                </a:solidFill>
                <a:latin typeface="Times New Roman" pitchFamily="18" charset="0"/>
              </a:rPr>
              <a:t> (скорость передачи), </a:t>
            </a: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Со</a:t>
            </a:r>
            <a:r>
              <a:rPr kumimoji="1" lang="ru-RU" altLang="ru-RU" sz="1800">
                <a:latin typeface="Times New Roman" pitchFamily="18" charset="0"/>
              </a:rPr>
              <a:t> </a:t>
            </a:r>
            <a:r>
              <a:rPr kumimoji="1" lang="ru-RU" altLang="ru-RU" sz="2000">
                <a:solidFill>
                  <a:srgbClr val="0D0D11"/>
                </a:solidFill>
                <a:latin typeface="Times New Roman" pitchFamily="18" charset="0"/>
              </a:rPr>
              <a:t>=1с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None/>
            </a:pPr>
            <a:r>
              <a:rPr kumimoji="1" lang="ru-RU" altLang="ru-RU" sz="2000" b="1">
                <a:solidFill>
                  <a:srgbClr val="0D0D11"/>
                </a:solidFill>
                <a:latin typeface="Times New Roman" pitchFamily="18" charset="0"/>
              </a:rPr>
              <a:t>Запрос</a:t>
            </a:r>
            <a:r>
              <a:rPr kumimoji="1" lang="ru-RU" altLang="ru-RU" sz="2000">
                <a:solidFill>
                  <a:srgbClr val="0D0D11"/>
                </a:solidFill>
                <a:latin typeface="Times New Roman" pitchFamily="18" charset="0"/>
              </a:rPr>
              <a:t>: список объектов в Абердине, которые осмотрены потенциальными покупателями, согласными заплатить не менее 200000.</a:t>
            </a:r>
          </a:p>
          <a:p>
            <a:pPr eaLnBrk="1" hangingPunct="1">
              <a:spcAft>
                <a:spcPct val="25000"/>
              </a:spcAft>
              <a:buClrTx/>
              <a:buSzTx/>
              <a:buFontTx/>
              <a:buNone/>
            </a:pPr>
            <a:r>
              <a:rPr kumimoji="1" lang="en-US" altLang="ru-RU" sz="2000">
                <a:solidFill>
                  <a:srgbClr val="0D0D11"/>
                </a:solidFill>
                <a:latin typeface="Times New Roman" pitchFamily="18" charset="0"/>
              </a:rPr>
              <a:t>select p.pNo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None/>
            </a:pPr>
            <a:r>
              <a:rPr kumimoji="1" lang="en-US" altLang="ru-RU" sz="2000">
                <a:solidFill>
                  <a:srgbClr val="0D0D11"/>
                </a:solidFill>
                <a:latin typeface="Times New Roman" pitchFamily="18" charset="0"/>
              </a:rPr>
              <a:t>from property p, renter r, viewing v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None/>
            </a:pPr>
            <a:r>
              <a:rPr kumimoji="1" lang="en-US" altLang="ru-RU" sz="2000">
                <a:solidFill>
                  <a:srgbClr val="0D0D11"/>
                </a:solidFill>
                <a:latin typeface="Times New Roman" pitchFamily="18" charset="0"/>
              </a:rPr>
              <a:t>where    p.pNo=v.pNo and r.rNo=v.rNo and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None/>
            </a:pPr>
            <a:r>
              <a:rPr kumimoji="1" lang="en-US" altLang="ru-RU" sz="2000">
                <a:solidFill>
                  <a:srgbClr val="0D0D11"/>
                </a:solidFill>
                <a:latin typeface="Times New Roman" pitchFamily="18" charset="0"/>
              </a:rPr>
              <a:t>	p.City='Aberdine' and r.Max_price&gt;=200000;</a:t>
            </a:r>
            <a:endParaRPr kumimoji="1" lang="ru-RU" altLang="ru-RU" sz="2000">
              <a:solidFill>
                <a:srgbClr val="0D0D1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fld id="{FF918EC7-CE6F-467C-AF37-228589C140C9}" type="slidenum">
              <a:rPr lang="ru-RU" altLang="en-US" sz="1200" smtClean="0"/>
              <a:pPr algn="l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u-RU" altLang="en-US" sz="120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476250"/>
            <a:ext cx="7772400" cy="715963"/>
          </a:xfrm>
        </p:spPr>
        <p:txBody>
          <a:bodyPr/>
          <a:lstStyle/>
          <a:p>
            <a:r>
              <a:rPr lang="ru-RU" altLang="ru-RU" sz="3200" smtClean="0">
                <a:latin typeface="Times New Roman" pitchFamily="18" charset="0"/>
              </a:rPr>
              <a:t>Распределенные запросы. Пример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684213" y="1052513"/>
            <a:ext cx="8135937" cy="517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Условия: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ü"/>
            </a:pP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скорость передачи 10000 б/с;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ü"/>
            </a:pP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задержка передачи – 1 с,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ü"/>
            </a:pP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все кортежи по 100 байт,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ü"/>
            </a:pP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существует 10 покупателей, согласных заплатить не менее 200000,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ü"/>
            </a:pP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в Абердине было проведено 100000 осмотров.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None/>
            </a:pP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Ротни (</a:t>
            </a:r>
            <a:r>
              <a:rPr kumimoji="1" lang="en-US" altLang="ru-RU" sz="1800">
                <a:solidFill>
                  <a:srgbClr val="0D0D11"/>
                </a:solidFill>
                <a:latin typeface="Times New Roman" pitchFamily="18" charset="0"/>
              </a:rPr>
              <a:t>Rothnie)</a:t>
            </a: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 проанализировал 6 стратегий выполнения этого запроса:</a:t>
            </a:r>
          </a:p>
          <a:p>
            <a:pPr eaLnBrk="1" hangingPunct="1">
              <a:spcBef>
                <a:spcPct val="0"/>
              </a:spcBef>
              <a:spcAft>
                <a:spcPct val="5000"/>
              </a:spcAft>
              <a:buClrTx/>
              <a:buSzTx/>
              <a:buFontTx/>
              <a:buAutoNum type="arabicPeriod"/>
            </a:pP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Переслать </a:t>
            </a:r>
            <a:r>
              <a:rPr kumimoji="1" lang="en-US" altLang="ru-RU" sz="1800">
                <a:solidFill>
                  <a:srgbClr val="0D0D11"/>
                </a:solidFill>
                <a:latin typeface="Times New Roman" pitchFamily="18" charset="0"/>
              </a:rPr>
              <a:t>Renter </a:t>
            </a: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в Лондон и выполнить обработку запроса там:		1+(100000*100)/10000 =</a:t>
            </a:r>
          </a:p>
          <a:p>
            <a:pPr eaLnBrk="1" hangingPunct="1">
              <a:spcBef>
                <a:spcPct val="0"/>
              </a:spcBef>
              <a:spcAft>
                <a:spcPct val="5000"/>
              </a:spcAft>
              <a:buClrTx/>
              <a:buSzTx/>
              <a:buFontTx/>
              <a:buAutoNum type="arabicPeriod"/>
            </a:pP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Переслать </a:t>
            </a:r>
            <a:r>
              <a:rPr kumimoji="1" lang="en-US" altLang="ru-RU" sz="1800">
                <a:solidFill>
                  <a:srgbClr val="0D0D11"/>
                </a:solidFill>
                <a:latin typeface="Times New Roman" pitchFamily="18" charset="0"/>
              </a:rPr>
              <a:t>Viewing </a:t>
            </a: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и </a:t>
            </a:r>
            <a:r>
              <a:rPr kumimoji="1" lang="en-US" altLang="ru-RU" sz="1800">
                <a:solidFill>
                  <a:srgbClr val="0D0D11"/>
                </a:solidFill>
                <a:latin typeface="Times New Roman" pitchFamily="18" charset="0"/>
              </a:rPr>
              <a:t>Property</a:t>
            </a: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 в Глазго и выполнить обработку запроса там:	 2+((1000000+10000)*100)/10000 =</a:t>
            </a:r>
          </a:p>
          <a:p>
            <a:pPr eaLnBrk="1" hangingPunct="1">
              <a:spcBef>
                <a:spcPct val="0"/>
              </a:spcBef>
              <a:spcAft>
                <a:spcPct val="5000"/>
              </a:spcAft>
              <a:buClrTx/>
              <a:buSzTx/>
              <a:buFontTx/>
              <a:buAutoNum type="arabicPeriod"/>
            </a:pP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Соединить </a:t>
            </a:r>
            <a:r>
              <a:rPr kumimoji="1" lang="en-US" altLang="ru-RU" sz="1800">
                <a:solidFill>
                  <a:srgbClr val="0D0D11"/>
                </a:solidFill>
                <a:latin typeface="Times New Roman" pitchFamily="18" charset="0"/>
              </a:rPr>
              <a:t>Renter </a:t>
            </a: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и </a:t>
            </a:r>
            <a:r>
              <a:rPr kumimoji="1" lang="en-US" altLang="ru-RU" sz="1800">
                <a:solidFill>
                  <a:srgbClr val="0D0D11"/>
                </a:solidFill>
                <a:latin typeface="Times New Roman" pitchFamily="18" charset="0"/>
              </a:rPr>
              <a:t>Property</a:t>
            </a: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 в Лондоне и для каждого кортежа проверить покупателя: 100000*(2+100/10000) +1*100000 =</a:t>
            </a:r>
          </a:p>
          <a:p>
            <a:pPr eaLnBrk="1" hangingPunct="1">
              <a:spcBef>
                <a:spcPct val="0"/>
              </a:spcBef>
              <a:spcAft>
                <a:spcPct val="5000"/>
              </a:spcAft>
              <a:buClrTx/>
              <a:buSzTx/>
              <a:buFontTx/>
              <a:buAutoNum type="arabicPeriod"/>
            </a:pP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Выбрать в Глазго нужных покупателей и проверить для каждого город:		10*(1+100/10000) +1*10 =</a:t>
            </a:r>
          </a:p>
          <a:p>
            <a:pPr eaLnBrk="1" hangingPunct="1">
              <a:spcBef>
                <a:spcPct val="0"/>
              </a:spcBef>
              <a:spcAft>
                <a:spcPct val="5000"/>
              </a:spcAft>
              <a:buClrTx/>
              <a:buSzTx/>
              <a:buFontTx/>
              <a:buAutoNum type="arabicPeriod"/>
            </a:pP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Соединить </a:t>
            </a:r>
            <a:r>
              <a:rPr kumimoji="1" lang="en-US" altLang="ru-RU" sz="1800">
                <a:solidFill>
                  <a:srgbClr val="0D0D11"/>
                </a:solidFill>
                <a:latin typeface="Times New Roman" pitchFamily="18" charset="0"/>
              </a:rPr>
              <a:t>Renter </a:t>
            </a: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и </a:t>
            </a:r>
            <a:r>
              <a:rPr kumimoji="1" lang="en-US" altLang="ru-RU" sz="1800">
                <a:solidFill>
                  <a:srgbClr val="0D0D11"/>
                </a:solidFill>
                <a:latin typeface="Times New Roman" pitchFamily="18" charset="0"/>
              </a:rPr>
              <a:t>Property</a:t>
            </a: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 в Лондоне, выполнить проекцию полей </a:t>
            </a:r>
            <a:r>
              <a:rPr kumimoji="1" lang="en-US" altLang="ru-RU" sz="1800">
                <a:solidFill>
                  <a:srgbClr val="0D0D11"/>
                </a:solidFill>
                <a:latin typeface="Times New Roman" pitchFamily="18" charset="0"/>
              </a:rPr>
              <a:t>pNo </a:t>
            </a: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и </a:t>
            </a:r>
            <a:r>
              <a:rPr kumimoji="1" lang="en-US" altLang="ru-RU" sz="1800">
                <a:solidFill>
                  <a:srgbClr val="0D0D11"/>
                </a:solidFill>
                <a:latin typeface="Times New Roman" pitchFamily="18" charset="0"/>
              </a:rPr>
              <a:t>rNo</a:t>
            </a: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 и переслать её в Глазго:  1+(100000*100)/10000 =</a:t>
            </a:r>
          </a:p>
          <a:p>
            <a:pPr eaLnBrk="1" hangingPunct="1">
              <a:spcBef>
                <a:spcPct val="0"/>
              </a:spcBef>
              <a:spcAft>
                <a:spcPct val="5000"/>
              </a:spcAft>
              <a:buClrTx/>
              <a:buSzTx/>
              <a:buFontTx/>
              <a:buAutoNum type="arabicPeriod"/>
            </a:pP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Выбрать клиентов по </a:t>
            </a:r>
            <a:r>
              <a:rPr kumimoji="1" lang="en-US" altLang="ru-RU" sz="1800">
                <a:solidFill>
                  <a:srgbClr val="0D0D11"/>
                </a:solidFill>
                <a:latin typeface="Times New Roman" pitchFamily="18" charset="0"/>
              </a:rPr>
              <a:t>Max_price</a:t>
            </a: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 и переслать в Лондон: 1+(10*100)/10000 =</a:t>
            </a:r>
            <a:endParaRPr kumimoji="1" lang="en-US" altLang="ru-RU" sz="1800">
              <a:solidFill>
                <a:srgbClr val="0D0D11"/>
              </a:solidFill>
              <a:latin typeface="Times New Roman" pitchFamily="18" charset="0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051300" y="3335338"/>
            <a:ext cx="1152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altLang="ru-RU" sz="1800" b="1">
                <a:solidFill>
                  <a:srgbClr val="0D0D11"/>
                </a:solidFill>
                <a:latin typeface="Times New Roman" pitchFamily="18" charset="0"/>
              </a:rPr>
              <a:t>16,7 мин.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5059363" y="38862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altLang="ru-RU" sz="1800" b="1">
                <a:solidFill>
                  <a:srgbClr val="0D0D11"/>
                </a:solidFill>
                <a:latin typeface="Times New Roman" pitchFamily="18" charset="0"/>
              </a:rPr>
              <a:t>28 ч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775325" y="4445000"/>
            <a:ext cx="1008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altLang="ru-RU" sz="1800" b="1">
                <a:solidFill>
                  <a:srgbClr val="0D0D11"/>
                </a:solidFill>
                <a:latin typeface="Times New Roman" pitchFamily="18" charset="0"/>
              </a:rPr>
              <a:t>2,3 дня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4284663" y="5013325"/>
            <a:ext cx="10429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altLang="ru-RU" sz="1800" b="1">
                <a:solidFill>
                  <a:srgbClr val="0D0D11"/>
                </a:solidFill>
                <a:latin typeface="Times New Roman" pitchFamily="18" charset="0"/>
              </a:rPr>
              <a:t>20 с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6300788" y="5576888"/>
            <a:ext cx="1258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altLang="ru-RU" sz="1800" b="1">
                <a:solidFill>
                  <a:srgbClr val="0D0D11"/>
                </a:solidFill>
                <a:latin typeface="Times New Roman" pitchFamily="18" charset="0"/>
              </a:rPr>
              <a:t>16,7 мин.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8423275" y="5868988"/>
            <a:ext cx="541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altLang="ru-RU" sz="1800" b="1">
                <a:solidFill>
                  <a:srgbClr val="0D0D11"/>
                </a:solidFill>
                <a:latin typeface="Times New Roman" pitchFamily="18" charset="0"/>
              </a:rPr>
              <a:t>1 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1" grpId="0"/>
      <p:bldP spid="34822" grpId="0"/>
      <p:bldP spid="34823" grpId="0"/>
      <p:bldP spid="34824" grpId="0"/>
      <p:bldP spid="348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fld id="{B0E23207-309A-4EE1-AC56-6B9A2A2A6F8B}" type="slidenum">
              <a:rPr lang="ru-RU" altLang="en-US" sz="1200" smtClean="0"/>
              <a:pPr algn="l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en-US" sz="12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5950" y="476251"/>
            <a:ext cx="7988300" cy="540816"/>
          </a:xfrm>
        </p:spPr>
        <p:txBody>
          <a:bodyPr/>
          <a:lstStyle/>
          <a:p>
            <a:pPr algn="ctr"/>
            <a:r>
              <a:rPr lang="ru-RU" altLang="ru-RU" sz="2800" b="1" dirty="0" smtClean="0">
                <a:latin typeface="Times New Roman" pitchFamily="18" charset="0"/>
              </a:rPr>
              <a:t>Методы поддержки распределенных данных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1691680" y="1196975"/>
            <a:ext cx="6480719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kumimoji="1"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Фрагментация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– разбиение БД или таблицы базы данных на несколько частей и хранение этих частей на разных узлах РБД.</a:t>
            </a:r>
          </a:p>
          <a:p>
            <a:pPr eaLnBrk="1" hangingPunct="1">
              <a:spcBef>
                <a:spcPts val="1800"/>
              </a:spcBef>
              <a:buClrTx/>
              <a:buSzTx/>
              <a:buFontTx/>
              <a:buAutoNum type="arabicPeriod"/>
            </a:pPr>
            <a:r>
              <a:rPr kumimoji="1"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Репликация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– создание и хранение копий 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одних         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и тех же данных на разных узлах РБД. Может комбинироваться с фрагментацией.</a:t>
            </a:r>
          </a:p>
          <a:p>
            <a:pPr eaLnBrk="1" hangingPunct="1">
              <a:spcBef>
                <a:spcPts val="1800"/>
              </a:spcBef>
              <a:buClrTx/>
              <a:buSzTx/>
              <a:buFontTx/>
              <a:buAutoNum type="arabicPeriod"/>
            </a:pPr>
            <a:r>
              <a:rPr kumimoji="1"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Распределенные ограничения целостности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– ограничения, для проверки выполнения которых требуется обращение к другому узлу РБД.</a:t>
            </a:r>
          </a:p>
          <a:p>
            <a:pPr eaLnBrk="1" hangingPunct="1">
              <a:spcBef>
                <a:spcPts val="1800"/>
              </a:spcBef>
              <a:buClrTx/>
              <a:buSzTx/>
              <a:buFontTx/>
              <a:buAutoNum type="arabicPeriod"/>
            </a:pPr>
            <a:r>
              <a:rPr kumimoji="1"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Распределенные запросы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– это запросы на 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      чтение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, обращающиеся более чем к одному 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           узлу 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РБД.</a:t>
            </a:r>
          </a:p>
          <a:p>
            <a:pPr eaLnBrk="1" hangingPunct="1">
              <a:spcBef>
                <a:spcPts val="1800"/>
              </a:spcBef>
              <a:buClrTx/>
              <a:buSzTx/>
              <a:buFontTx/>
              <a:buAutoNum type="arabicPeriod"/>
            </a:pPr>
            <a:r>
              <a:rPr kumimoji="1"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Распределенные транзакции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– команды на 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изменение 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данных, обращающиеся более чем к одному узлу РБД.</a:t>
            </a:r>
          </a:p>
        </p:txBody>
      </p:sp>
      <p:pic>
        <p:nvPicPr>
          <p:cNvPr id="6" name="Picture 4" descr="http://rsute.ru/upkeep/uploads/2019/05/Moving-Mirror-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23" y="2129916"/>
            <a:ext cx="1640881" cy="1155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431" y="4533733"/>
            <a:ext cx="1910770" cy="1271531"/>
          </a:xfrm>
          <a:prstGeom prst="rect">
            <a:avLst/>
          </a:prstGeom>
        </p:spPr>
      </p:pic>
      <p:pic>
        <p:nvPicPr>
          <p:cNvPr id="8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6" y="5589036"/>
            <a:ext cx="1687769" cy="112487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7" y="3313057"/>
            <a:ext cx="1640868" cy="126119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052736"/>
            <a:ext cx="1732036" cy="1296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fld id="{C14BC70B-AEFF-4CB2-BC38-BD9BC97AFDF6}" type="slidenum">
              <a:rPr lang="ru-RU" altLang="en-US" sz="1200" smtClean="0"/>
              <a:pPr algn="l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en-US" sz="120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476250"/>
            <a:ext cx="7772400" cy="715963"/>
          </a:xfrm>
        </p:spPr>
        <p:txBody>
          <a:bodyPr/>
          <a:lstStyle/>
          <a:p>
            <a:pPr algn="ctr"/>
            <a:r>
              <a:rPr lang="ru-RU" altLang="ru-RU" sz="3200" b="1" dirty="0" smtClean="0">
                <a:latin typeface="Times New Roman" pitchFamily="18" charset="0"/>
              </a:rPr>
              <a:t>Фрагментация базы данных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684213" y="1423988"/>
            <a:ext cx="80645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Фрагментация</a:t>
            </a:r>
            <a:r>
              <a:rPr kumimoji="1"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1"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базы данных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– основной способ организации РБД.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Назначение: хранение данных на том узле, где они чаще используются.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Основная проблема проектирования РБД – распределение данных по узлам с соблюдением следующих критериев: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None/>
            </a:pP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– 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локализация ссылок;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None/>
            </a:pP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– повышение доступности и 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надежности;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None/>
            </a:pP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– приемлемый уровень 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производительности;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None/>
            </a:pP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– компромисс между емкостью и стоимостью внешней 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памяти;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None/>
            </a:pP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– минимизация расходов на передачу данных.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ru-RU" altLang="ru-RU" sz="2000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Основные проблемы, которые возникают при использовании фрагментации БД: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– прозрачность написания запросов к данным;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– поддержка распределенных ограничений целостности.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ru-RU" altLang="ru-RU" sz="2000" dirty="0">
              <a:solidFill>
                <a:srgbClr val="0D0D1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fld id="{1CEC8787-888A-4CCC-80A9-13AFEF78E9F8}" type="slidenum">
              <a:rPr lang="ru-RU" altLang="en-US" sz="1200" smtClean="0"/>
              <a:pPr algn="l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u-RU" altLang="en-US" sz="120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476250"/>
            <a:ext cx="7772400" cy="715963"/>
          </a:xfrm>
        </p:spPr>
        <p:txBody>
          <a:bodyPr/>
          <a:lstStyle/>
          <a:p>
            <a:pPr algn="ctr"/>
            <a:r>
              <a:rPr lang="ru-RU" altLang="ru-RU" sz="3200" b="1" dirty="0" smtClean="0">
                <a:latin typeface="Times New Roman" pitchFamily="18" charset="0"/>
              </a:rPr>
              <a:t>Фрагментация отношений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684213" y="1423988"/>
            <a:ext cx="7848600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20000"/>
              </a:spcAft>
              <a:buClrTx/>
              <a:buSzTx/>
              <a:buFontTx/>
              <a:buNone/>
              <a:defRPr/>
            </a:pP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Схема фрагментации отношения должна удовлетворять трем условиям:</a:t>
            </a:r>
            <a:endParaRPr kumimoji="1" lang="ru-RU" altLang="ru-RU" sz="2000" b="1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1" lang="ru-RU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Полнота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: если отношение </a:t>
            </a:r>
            <a:r>
              <a:rPr kumimoji="1"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R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 разбивается на фрагменты </a:t>
            </a:r>
            <a:r>
              <a:rPr kumimoji="1"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R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1, </a:t>
            </a:r>
            <a:r>
              <a:rPr kumimoji="1"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R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2,…, </a:t>
            </a:r>
            <a:r>
              <a:rPr kumimoji="1"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Rn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, то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	</a:t>
            </a:r>
            <a:r>
              <a:rPr kumimoji="1" lang="en-US" altLang="ru-RU" sz="2400" dirty="0" err="1" smtClean="0">
                <a:solidFill>
                  <a:srgbClr val="0D0D11"/>
                </a:solidFill>
                <a:latin typeface="+mj-lt"/>
              </a:rPr>
              <a:t>U</a:t>
            </a:r>
            <a:r>
              <a:rPr kumimoji="1" lang="en-US" altLang="ru-RU" sz="2000" dirty="0" err="1" smtClean="0">
                <a:solidFill>
                  <a:srgbClr val="0D0D11"/>
                </a:solidFill>
                <a:latin typeface="Times New Roman" pitchFamily="18" charset="0"/>
              </a:rPr>
              <a:t>Ri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 = </a:t>
            </a:r>
            <a:r>
              <a:rPr kumimoji="1"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R</a:t>
            </a:r>
            <a:endParaRPr kumimoji="1" lang="ru-RU" altLang="ru-RU" sz="2000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	(Каждый кортеж должен входить хотя бы в один фрагмент).</a:t>
            </a:r>
            <a:endParaRPr kumimoji="1" lang="ru-RU" altLang="ru-RU" sz="2000" b="1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ru-RU" altLang="ru-RU" sz="2000" b="1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1" lang="ru-RU" altLang="ru-RU" sz="2000" b="1" dirty="0" err="1" smtClean="0">
                <a:solidFill>
                  <a:srgbClr val="0D0D11"/>
                </a:solidFill>
                <a:latin typeface="Times New Roman" pitchFamily="18" charset="0"/>
              </a:rPr>
              <a:t>Восстановимость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: должна существовать операция реляционной алгебры, позволяющая восстановить отношение </a:t>
            </a:r>
            <a:r>
              <a:rPr kumimoji="1"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R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 из его фрагментов. Это правило гарантирует сохранение функциональных зависимостей.</a:t>
            </a:r>
            <a:endParaRPr kumimoji="1" lang="ru-RU" altLang="ru-RU" sz="2000" b="1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ru-RU" altLang="ru-RU" sz="2000" b="1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1" lang="ru-RU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Непересекаемость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: если элемент данных </a:t>
            </a:r>
            <a:r>
              <a:rPr kumimoji="1" lang="en-US" altLang="ru-RU" sz="2000" dirty="0" err="1" smtClean="0">
                <a:solidFill>
                  <a:srgbClr val="0D0D11"/>
                </a:solidFill>
                <a:latin typeface="Times New Roman" pitchFamily="18" charset="0"/>
              </a:rPr>
              <a:t>dj</a:t>
            </a:r>
            <a:r>
              <a:rPr kumimoji="1"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1" lang="en-US" altLang="ru-RU" sz="2000" dirty="0" smtClean="0">
                <a:solidFill>
                  <a:srgbClr val="0D0D11"/>
                </a:solidFill>
                <a:latin typeface="Times New Roman" pitchFamily="18" charset="0"/>
                <a:sym typeface="Symbol" pitchFamily="18" charset="2"/>
              </a:rPr>
              <a:t></a:t>
            </a:r>
            <a:r>
              <a:rPr kumimoji="1"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1" lang="en-US" altLang="ru-RU" sz="2000" dirty="0" err="1" smtClean="0">
                <a:solidFill>
                  <a:srgbClr val="0D0D11"/>
                </a:solidFill>
                <a:latin typeface="Times New Roman" pitchFamily="18" charset="0"/>
              </a:rPr>
              <a:t>Ri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, то он не должен присутствовать одновременно в других фрагментах. Исключение составляет первичный ключ при вертикальной фрагментации. Это правило гарантирует минимальную избыточность данных.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fld id="{38D9ADF9-1CB5-4788-80CD-E0DE6EB1A799}" type="slidenum">
              <a:rPr lang="ru-RU" altLang="en-US" sz="1200" smtClean="0"/>
              <a:pPr algn="l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en-US" sz="120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476250"/>
            <a:ext cx="7772400" cy="715963"/>
          </a:xfrm>
        </p:spPr>
        <p:txBody>
          <a:bodyPr/>
          <a:lstStyle/>
          <a:p>
            <a:pPr algn="ctr"/>
            <a:r>
              <a:rPr lang="ru-RU" altLang="ru-RU" sz="3200" b="1" dirty="0" smtClean="0">
                <a:latin typeface="Times New Roman" pitchFamily="18" charset="0"/>
              </a:rPr>
              <a:t>Фрагментация отношений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395288" y="1268413"/>
            <a:ext cx="230505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Типы фрагментации: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а) горизонтальная;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б) вертикальная;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в) смешанная;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г) производная.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2709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0" y="2709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7175" name="Object 6"/>
          <p:cNvGraphicFramePr>
            <a:graphicFrameLocks noChangeAspect="1"/>
          </p:cNvGraphicFramePr>
          <p:nvPr/>
        </p:nvGraphicFramePr>
        <p:xfrm>
          <a:off x="6084888" y="1341438"/>
          <a:ext cx="2735262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Рисунок" r:id="rId3" imgW="2438400" imgH="1435100" progId="Word.Picture.8">
                  <p:embed/>
                </p:oleObj>
              </mc:Choice>
              <mc:Fallback>
                <p:oleObj name="Рисунок" r:id="rId3" imgW="2438400" imgH="1435100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1341438"/>
                        <a:ext cx="2735262" cy="161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68313" y="3068638"/>
            <a:ext cx="8207375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Производная фрагментация строится для подчиненного отношения на основе фрагментов родительского отношения. Например, для фрагментов отношения </a:t>
            </a:r>
            <a:r>
              <a:rPr kumimoji="1" lang="en-US" altLang="ru-RU" sz="1800">
                <a:solidFill>
                  <a:srgbClr val="0D0D11"/>
                </a:solidFill>
                <a:latin typeface="Times New Roman" pitchFamily="18" charset="0"/>
              </a:rPr>
              <a:t>Emp</a:t>
            </a: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 (сотрудники) </a:t>
            </a:r>
            <a:r>
              <a:rPr kumimoji="1" lang="en-US" altLang="ru-RU" sz="1800">
                <a:solidFill>
                  <a:srgbClr val="0D0D11"/>
                </a:solidFill>
                <a:latin typeface="Times New Roman" pitchFamily="18" charset="0"/>
              </a:rPr>
              <a:t>Ei</a:t>
            </a: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 подчиненное отношение "Дети" (</a:t>
            </a:r>
            <a:r>
              <a:rPr kumimoji="1" lang="en-US" altLang="ru-RU" sz="1800">
                <a:solidFill>
                  <a:srgbClr val="0D0D11"/>
                </a:solidFill>
                <a:latin typeface="Times New Roman" pitchFamily="18" charset="0"/>
              </a:rPr>
              <a:t>Child</a:t>
            </a: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), информацию о которых также целесообразно хранить в соответствующих узлах, имеет смысл разбить на три горизонтальных фрагмента:</a:t>
            </a:r>
            <a:endParaRPr kumimoji="1" lang="en-US" altLang="ru-RU" sz="180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800">
                <a:solidFill>
                  <a:srgbClr val="0D0D11"/>
                </a:solidFill>
                <a:latin typeface="Times New Roman" pitchFamily="18" charset="0"/>
              </a:rPr>
              <a:t>C1 = C ►tabNo </a:t>
            </a: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Е</a:t>
            </a:r>
            <a:r>
              <a:rPr kumimoji="1" lang="en-US" altLang="ru-RU" sz="1800">
                <a:solidFill>
                  <a:srgbClr val="0D0D11"/>
                </a:solidFill>
                <a:latin typeface="Times New Roman" pitchFamily="18" charset="0"/>
              </a:rPr>
              <a:t>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800">
                <a:solidFill>
                  <a:srgbClr val="0D0D11"/>
                </a:solidFill>
                <a:latin typeface="Times New Roman" pitchFamily="18" charset="0"/>
              </a:rPr>
              <a:t>C2 = C ►tabNo </a:t>
            </a: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Е</a:t>
            </a:r>
            <a:r>
              <a:rPr kumimoji="1" lang="en-US" altLang="ru-RU" sz="1800">
                <a:solidFill>
                  <a:srgbClr val="0D0D11"/>
                </a:solidFill>
                <a:latin typeface="Times New Roman" pitchFamily="18" charset="0"/>
              </a:rPr>
              <a:t>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800">
                <a:solidFill>
                  <a:srgbClr val="0D0D11"/>
                </a:solidFill>
                <a:latin typeface="Times New Roman" pitchFamily="18" charset="0"/>
              </a:rPr>
              <a:t>C3 = C ►tabNo </a:t>
            </a: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Е</a:t>
            </a:r>
            <a:r>
              <a:rPr kumimoji="1" lang="en-US" altLang="ru-RU" sz="1800">
                <a:solidFill>
                  <a:srgbClr val="0D0D11"/>
                </a:solidFill>
                <a:latin typeface="Times New Roman" pitchFamily="18" charset="0"/>
              </a:rPr>
              <a:t>3</a:t>
            </a:r>
            <a:endParaRPr kumimoji="1" lang="ru-RU" altLang="ru-RU" sz="180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где символ ► обозначает естественное полусоединение отношения </a:t>
            </a:r>
            <a:r>
              <a:rPr kumimoji="1" lang="en-US" altLang="ru-RU" sz="1800">
                <a:solidFill>
                  <a:srgbClr val="0D0D11"/>
                </a:solidFill>
                <a:latin typeface="Times New Roman" pitchFamily="18" charset="0"/>
              </a:rPr>
              <a:t>C</a:t>
            </a:r>
            <a:r>
              <a:rPr kumimoji="1" lang="ru-RU" altLang="ru-RU" sz="1800">
                <a:solidFill>
                  <a:srgbClr val="0D0D11"/>
                </a:solidFill>
                <a:latin typeface="Times New Roman" pitchFamily="18" charset="0"/>
              </a:rPr>
              <a:t> и фрагмента Еi (включает кортежи отношения С, которые могут быть соединены с соответствующим кортежем фрагмента Еi по значению внешнего ключа).</a:t>
            </a:r>
          </a:p>
        </p:txBody>
      </p:sp>
      <p:sp>
        <p:nvSpPr>
          <p:cNvPr id="7177" name="Rectangle 10"/>
          <p:cNvSpPr>
            <a:spLocks noChangeArrowheads="1"/>
          </p:cNvSpPr>
          <p:nvPr/>
        </p:nvSpPr>
        <p:spPr bwMode="auto">
          <a:xfrm>
            <a:off x="0" y="2709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7178" name="Object 9"/>
          <p:cNvGraphicFramePr>
            <a:graphicFrameLocks noChangeAspect="1"/>
          </p:cNvGraphicFramePr>
          <p:nvPr/>
        </p:nvGraphicFramePr>
        <p:xfrm>
          <a:off x="2268538" y="1341438"/>
          <a:ext cx="4032250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Рисунок" r:id="rId5" imgW="3606800" imgH="1435100" progId="Word.Picture.8">
                  <p:embed/>
                </p:oleObj>
              </mc:Choice>
              <mc:Fallback>
                <p:oleObj name="Рисунок" r:id="rId5" imgW="3606800" imgH="1435100" progId="Word.Picture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1341438"/>
                        <a:ext cx="4032250" cy="160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fld id="{B28D1D62-90A3-4B32-A1DC-4863441E176A}" type="slidenum">
              <a:rPr lang="ru-RU" altLang="en-US" sz="1200" smtClean="0"/>
              <a:pPr algn="l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en-US" sz="120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476250"/>
            <a:ext cx="7772400" cy="715963"/>
          </a:xfrm>
        </p:spPr>
        <p:txBody>
          <a:bodyPr/>
          <a:lstStyle/>
          <a:p>
            <a:pPr algn="ctr"/>
            <a:r>
              <a:rPr lang="ru-RU" altLang="ru-RU" sz="3200" b="1" dirty="0" smtClean="0">
                <a:latin typeface="Times New Roman" pitchFamily="18" charset="0"/>
              </a:rPr>
              <a:t>Фрагментация отношений</a:t>
            </a:r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0" y="2709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468313" y="1052513"/>
            <a:ext cx="8424862" cy="563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Целесообразность использования </a:t>
            </a:r>
            <a:r>
              <a:rPr kumimoji="1" lang="ru-RU" altLang="ru-RU" sz="2000" b="1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горизонтальной фрагментации 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может быть вполне очевидна, а может требовать выполнения детального анализа приложений. Анализ должен включать проверку предикатов (или условий) поиска, используемых в транзакциях или запросах, выполняемых в приложении. Для каждого из используемых атрибутов предикат может содержать единственное значение или несколько значений.</a:t>
            </a:r>
          </a:p>
          <a:p>
            <a:pPr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Стратегия определения типа фрагментации предполагает поиск набора минимальных (т.е. полных и релевантных) предикатов, которые можно использовать как основу для создания схемы фрагментации. </a:t>
            </a:r>
          </a:p>
          <a:p>
            <a:pPr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Набор предикатов является </a:t>
            </a:r>
            <a:r>
              <a:rPr kumimoji="1" lang="ru-RU" altLang="ru-RU" sz="2000" b="1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полным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тогда и только тогда, когда вероятность обращения к любым двум строкам одного и того же фрагмента со стороны любой транзакции одинакова. </a:t>
            </a:r>
          </a:p>
          <a:p>
            <a:pPr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Предикат является </a:t>
            </a:r>
            <a:r>
              <a:rPr kumimoji="1" lang="ru-RU" altLang="ru-RU" sz="2000" b="1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релевантным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, если существует, по крайней мере, одна транзакция, которая по-разному обращается к выделенным с помощью этого предиката фрагментам.</a:t>
            </a:r>
          </a:p>
          <a:p>
            <a:pPr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вертикальной фрагментации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в различные фрагменты объединяются атрибуты, используемые отдельными транзакциями.</a:t>
            </a:r>
            <a:endParaRPr kumimoji="1" lang="ru-RU" altLang="ru-RU" sz="2000" dirty="0">
              <a:solidFill>
                <a:srgbClr val="0D0D1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8" name="Rectangle 10"/>
          <p:cNvSpPr>
            <a:spLocks noChangeArrowheads="1"/>
          </p:cNvSpPr>
          <p:nvPr/>
        </p:nvSpPr>
        <p:spPr bwMode="auto">
          <a:xfrm>
            <a:off x="0" y="2709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fld id="{B28D1D62-90A3-4B32-A1DC-4863441E176A}" type="slidenum">
              <a:rPr lang="ru-RU" altLang="en-US" sz="1200" smtClean="0"/>
              <a:pPr algn="l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ru-RU" altLang="en-US" sz="120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476250"/>
            <a:ext cx="7772400" cy="715963"/>
          </a:xfrm>
        </p:spPr>
        <p:txBody>
          <a:bodyPr/>
          <a:lstStyle/>
          <a:p>
            <a:pPr algn="ctr"/>
            <a:r>
              <a:rPr lang="ru-RU" altLang="ru-RU" sz="3200" b="1" dirty="0" smtClean="0">
                <a:latin typeface="Times New Roman" pitchFamily="18" charset="0"/>
              </a:rPr>
              <a:t>Фрагментация отношений</a:t>
            </a:r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0" y="2709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468313" y="1052513"/>
            <a:ext cx="8424862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Определение целесообразности горизонтальной фрагментации. Пример:</a:t>
            </a:r>
          </a:p>
          <a:p>
            <a:pPr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kumimoji="1" lang="en-US" altLang="ru-RU" sz="2000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select * from staff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1" lang="en-US" altLang="ru-RU" sz="2000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where </a:t>
            </a:r>
            <a:r>
              <a:rPr kumimoji="1" lang="en-US" altLang="ru-RU" sz="20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post like '%program%';</a:t>
            </a:r>
            <a:endParaRPr kumimoji="1" lang="ru-RU" altLang="ru-RU" sz="2000" dirty="0">
              <a:solidFill>
                <a:srgbClr val="0D0D1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spcAft>
                <a:spcPts val="300"/>
              </a:spcAft>
              <a:buClrTx/>
              <a:buSzTx/>
              <a:buNone/>
            </a:pP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kumimoji="1" lang="en-US" altLang="ru-RU" sz="2000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select * from staff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1" lang="en-US" altLang="ru-RU" sz="2000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where </a:t>
            </a:r>
            <a:r>
              <a:rPr kumimoji="1" lang="en-US" altLang="ru-RU" sz="2000" dirty="0" err="1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depno</a:t>
            </a:r>
            <a:r>
              <a:rPr kumimoji="1" lang="en-US" altLang="ru-RU" sz="2000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= &lt;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номер отдела</a:t>
            </a:r>
            <a:r>
              <a:rPr kumimoji="1" lang="en-US" altLang="ru-RU" sz="20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&gt;;</a:t>
            </a:r>
            <a:endParaRPr kumimoji="1" lang="ru-RU" altLang="ru-RU" sz="2000" dirty="0">
              <a:solidFill>
                <a:srgbClr val="0D0D1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8" name="Rectangle 10"/>
          <p:cNvSpPr>
            <a:spLocks noChangeArrowheads="1"/>
          </p:cNvSpPr>
          <p:nvPr/>
        </p:nvSpPr>
        <p:spPr bwMode="auto">
          <a:xfrm>
            <a:off x="0" y="2709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57" y="3513931"/>
            <a:ext cx="2828925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1457" y="2420888"/>
            <a:ext cx="7906967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Определение целесообразности </a:t>
            </a:r>
            <a:r>
              <a:rPr kumimoji="1" lang="ru-RU" altLang="ru-RU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вертикальной фрагментации</a:t>
            </a: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1" lang="ru-RU" altLang="ru-RU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Пример: </a:t>
            </a:r>
          </a:p>
          <a:p>
            <a:pPr>
              <a:spcAft>
                <a:spcPts val="300"/>
              </a:spcAft>
            </a:pPr>
            <a:r>
              <a:rPr kumimoji="1" lang="ru-RU" altLang="ru-RU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Отношение </a:t>
            </a:r>
            <a:r>
              <a:rPr kumimoji="1" lang="en-US" altLang="ru-RU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R(A, B, C, D, E), primary key(A)</a:t>
            </a: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Aft>
                <a:spcPts val="300"/>
              </a:spcAft>
            </a:pP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kumimoji="1" lang="en-US" altLang="ru-RU" dirty="0" err="1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1" lang="en-US" altLang="ru-RU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транзакции</a:t>
            </a:r>
            <a:r>
              <a:rPr kumimoji="1" lang="ru-RU" altLang="ru-RU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kumimoji="1" lang="en-US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7904" y="3717032"/>
            <a:ext cx="49685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 1 </a:t>
            </a:r>
            <a:r>
              <a:rPr kumimoji="1" lang="ru-RU" altLang="ru-RU" dirty="0" smtClean="0">
                <a:solidFill>
                  <a:srgbClr val="0D0D11"/>
                </a:solidFill>
                <a:latin typeface="Times New Roman" pitchFamily="18" charset="0"/>
              </a:rPr>
              <a:t>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проекция отношения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атрибуты А, В, С (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А,В,С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(R)).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атрибуты А,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А,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(R)).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 А </a:t>
            </a: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первичный ключ, должен быть в обоих фрагментах для их соединения с целью получения исходного отношения.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46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fld id="{D211C8ED-A75A-4D5D-A43B-991507943586}" type="slidenum">
              <a:rPr lang="ru-RU" altLang="en-US" sz="1200" smtClean="0"/>
              <a:pPr algn="l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u-RU" altLang="en-US" sz="120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476250"/>
            <a:ext cx="7772400" cy="715963"/>
          </a:xfrm>
        </p:spPr>
        <p:txBody>
          <a:bodyPr/>
          <a:lstStyle/>
          <a:p>
            <a:pPr algn="ctr"/>
            <a:r>
              <a:rPr lang="ru-RU" altLang="ru-RU" sz="3200" b="1" dirty="0" smtClean="0">
                <a:latin typeface="Times New Roman" pitchFamily="18" charset="0"/>
              </a:rPr>
              <a:t>Фрагментация отношений в </a:t>
            </a:r>
            <a:r>
              <a:rPr lang="en-US" altLang="ru-RU" sz="3200" b="1" dirty="0" smtClean="0">
                <a:latin typeface="Times New Roman" pitchFamily="18" charset="0"/>
              </a:rPr>
              <a:t>System R*</a:t>
            </a:r>
            <a:endParaRPr lang="ru-RU" altLang="ru-RU" sz="3200" b="1" dirty="0" smtClean="0">
              <a:latin typeface="Times New Roman" pitchFamily="18" charset="0"/>
            </a:endParaRPr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0" y="2709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68313" y="1052513"/>
            <a:ext cx="8424862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начальной стадии создания этого проекта предполагалось иметь в системе средства горизонтального и вертикального разделения отношений распределенной базы данных. Для задания горизонтального разделения отношений в SQL была введена конструкция вида: </a:t>
            </a:r>
          </a:p>
          <a:p>
            <a:pPr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 TABLE &lt;table-name&gt; HORIZONTALLY INTO  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&lt;name&gt; WHERE &lt;predicate&gt; IN SEGMENT &lt;segment-name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site&gt;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...  </a:t>
            </a:r>
          </a:p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&lt;name&gt; WHERE &lt;predicate&gt; IN SEGMENT &lt;segment-name site&gt;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Вертикальное разделение производилось с помощью оператора:</a:t>
            </a:r>
          </a:p>
          <a:p>
            <a:pPr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 TABLE &lt;table-name&gt; VERTICALLY INTO 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&lt;name&gt; WHERE &lt;column-name-list&gt; IN SEGMENT &lt;segment-name site&gt;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...    </a:t>
            </a:r>
          </a:p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&lt;name&gt; WHERE &lt;column-name-list&gt; IN SEGMENT &lt;segment-name site&gt;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kumimoji="1" lang="ru-RU" altLang="ru-RU" b="1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kumimoji="1" lang="ru-RU" altLang="ru-RU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согласованности разделов (распределенные ОЦ и т.д.):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kumimoji="1" lang="ru-RU" altLang="ru-RU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усложнение оптимизатора запросов;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kumimoji="1" lang="ru-RU" altLang="ru-RU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производительности.</a:t>
            </a:r>
          </a:p>
        </p:txBody>
      </p:sp>
      <p:sp>
        <p:nvSpPr>
          <p:cNvPr id="9222" name="Rectangle 10"/>
          <p:cNvSpPr>
            <a:spLocks noChangeArrowheads="1"/>
          </p:cNvSpPr>
          <p:nvPr/>
        </p:nvSpPr>
        <p:spPr bwMode="auto">
          <a:xfrm>
            <a:off x="0" y="2709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5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5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fld id="{DF4394E9-C587-4428-9445-BA1CF0067874}" type="slidenum">
              <a:rPr lang="ru-RU" altLang="en-US" sz="1200" smtClean="0"/>
              <a:pPr algn="l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en-US" sz="120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332657"/>
            <a:ext cx="8352283" cy="720080"/>
          </a:xfrm>
        </p:spPr>
        <p:txBody>
          <a:bodyPr/>
          <a:lstStyle/>
          <a:p>
            <a:pPr algn="ctr"/>
            <a:r>
              <a:rPr lang="ru-RU" altLang="ru-RU" sz="3200" b="1" dirty="0" smtClean="0">
                <a:latin typeface="Times New Roman" pitchFamily="18" charset="0"/>
              </a:rPr>
              <a:t>Распределенные ограничения целостности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323528" y="980728"/>
            <a:ext cx="6696743" cy="5009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None/>
            </a:pPr>
            <a:r>
              <a:rPr kumimoji="1"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Распределенные ограничения целостности возникают тогда, когда для проверки соблюдения какого-либо ограничения целостности системе необходимо обратиться к другому узлу. 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None/>
            </a:pPr>
            <a:r>
              <a:rPr kumimoji="1"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Примеры:</a:t>
            </a: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AutoNum type="arabicParenR"/>
            </a:pPr>
            <a:r>
              <a:rPr kumimoji="1"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База данных разделена на фрагменты таким образом, что родительская таблица находится на одном узле, а дочерняя, связанная с ней по внешнему ключу, – на другом</a:t>
            </a:r>
            <a:r>
              <a:rPr kumimoji="1"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.</a:t>
            </a:r>
          </a:p>
          <a:p>
            <a:pPr marL="0" indent="0" eaLnBrk="1" hangingPunct="1">
              <a:spcBef>
                <a:spcPct val="0"/>
              </a:spcBef>
              <a:spcAft>
                <a:spcPct val="25000"/>
              </a:spcAft>
              <a:buClrTx/>
              <a:buSzTx/>
              <a:buNone/>
            </a:pPr>
            <a:r>
              <a:rPr kumimoji="1"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В чем заключается проверка ограничения целостности "внешний ключ"?</a:t>
            </a:r>
          </a:p>
          <a:p>
            <a:pPr marL="0" indent="0" eaLnBrk="1" hangingPunct="1">
              <a:spcBef>
                <a:spcPct val="0"/>
              </a:spcBef>
              <a:spcAft>
                <a:spcPct val="25000"/>
              </a:spcAft>
              <a:buClrTx/>
              <a:buSzTx/>
              <a:buNone/>
            </a:pPr>
            <a:endParaRPr kumimoji="1" lang="ru-RU" altLang="ru-RU" sz="1800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spcAft>
                <a:spcPct val="25000"/>
              </a:spcAft>
              <a:buClrTx/>
              <a:buSzTx/>
              <a:buFont typeface="+mj-lt"/>
              <a:buAutoNum type="arabicParenR" startAt="2"/>
            </a:pPr>
            <a:r>
              <a:rPr kumimoji="1"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Разбиение 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одной таблицы на фрагменты и размещение этих </a:t>
            </a:r>
            <a:r>
              <a:rPr kumimoji="1"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фрагментов 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по разным узлам сети. </a:t>
            </a:r>
            <a:endParaRPr kumimoji="1" lang="ru-RU" altLang="ru-RU" sz="1800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ct val="25000"/>
              </a:spcAft>
              <a:buClrTx/>
              <a:buSzTx/>
              <a:buNone/>
            </a:pPr>
            <a:r>
              <a:rPr kumimoji="1"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Какие ограничения целостности здесь станут распределенными?</a:t>
            </a:r>
          </a:p>
          <a:p>
            <a:pPr marL="0" indent="0" eaLnBrk="1" hangingPunct="1">
              <a:spcBef>
                <a:spcPct val="0"/>
              </a:spcBef>
              <a:spcAft>
                <a:spcPct val="25000"/>
              </a:spcAft>
              <a:buClrTx/>
              <a:buSzTx/>
              <a:buNone/>
            </a:pPr>
            <a:r>
              <a:rPr kumimoji="1"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– </a:t>
            </a:r>
            <a:r>
              <a:rPr kumimoji="1"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Первичный ключ, уникальные ключи, а также внешние ключи, реализующие унарную связь 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–</a:t>
            </a:r>
            <a:r>
              <a:rPr kumimoji="1" lang="ru-RU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 например, связь руководитель-подчиненный (при наличии такой связи, естественно). </a:t>
            </a:r>
            <a:endParaRPr kumimoji="1" lang="ru-RU" altLang="ru-RU" sz="1800" dirty="0">
              <a:solidFill>
                <a:srgbClr val="0D0D11"/>
              </a:solidFill>
              <a:latin typeface="Times New Roman" pitchFamily="18" charset="0"/>
            </a:endParaRP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228" y="1988840"/>
            <a:ext cx="1993276" cy="184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221" y="4437112"/>
            <a:ext cx="22002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1369</TotalTime>
  <Words>1027</Words>
  <Application>Microsoft Office PowerPoint</Application>
  <PresentationFormat>Экран (4:3)</PresentationFormat>
  <Paragraphs>129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Пиксел</vt:lpstr>
      <vt:lpstr>Рисунок</vt:lpstr>
      <vt:lpstr>Распределенные базы данных</vt:lpstr>
      <vt:lpstr>Методы поддержки распределенных данных</vt:lpstr>
      <vt:lpstr>Фрагментация базы данных</vt:lpstr>
      <vt:lpstr>Фрагментация отношений</vt:lpstr>
      <vt:lpstr>Фрагментация отношений</vt:lpstr>
      <vt:lpstr>Фрагментация отношений</vt:lpstr>
      <vt:lpstr>Фрагментация отношений</vt:lpstr>
      <vt:lpstr>Фрагментация отношений в System R*</vt:lpstr>
      <vt:lpstr>Распределенные ограничения целостности</vt:lpstr>
      <vt:lpstr>Распределенные запросы</vt:lpstr>
      <vt:lpstr>Распределенные запросы. Пример</vt:lpstr>
      <vt:lpstr>Распределенные запросы. Пример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Базы данных</dc:title>
  <dc:creator>karpov</dc:creator>
  <cp:lastModifiedBy>Карпова Ирина Петровна</cp:lastModifiedBy>
  <cp:revision>172</cp:revision>
  <dcterms:created xsi:type="dcterms:W3CDTF">2008-03-16T13:54:14Z</dcterms:created>
  <dcterms:modified xsi:type="dcterms:W3CDTF">2023-08-30T11:42:52Z</dcterms:modified>
</cp:coreProperties>
</file>