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23"/>
  </p:notesMasterIdLst>
  <p:sldIdLst>
    <p:sldId id="326" r:id="rId2"/>
    <p:sldId id="316" r:id="rId3"/>
    <p:sldId id="327" r:id="rId4"/>
    <p:sldId id="323" r:id="rId5"/>
    <p:sldId id="300" r:id="rId6"/>
    <p:sldId id="322" r:id="rId7"/>
    <p:sldId id="324" r:id="rId8"/>
    <p:sldId id="325" r:id="rId9"/>
    <p:sldId id="315" r:id="rId10"/>
    <p:sldId id="328" r:id="rId11"/>
    <p:sldId id="329" r:id="rId12"/>
    <p:sldId id="330" r:id="rId13"/>
    <p:sldId id="331" r:id="rId14"/>
    <p:sldId id="332" r:id="rId15"/>
    <p:sldId id="334" r:id="rId16"/>
    <p:sldId id="335" r:id="rId17"/>
    <p:sldId id="336" r:id="rId18"/>
    <p:sldId id="337" r:id="rId19"/>
    <p:sldId id="338" r:id="rId20"/>
    <p:sldId id="339" r:id="rId21"/>
    <p:sldId id="34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1" autoAdjust="0"/>
  </p:normalViewPr>
  <p:slideViewPr>
    <p:cSldViewPr>
      <p:cViewPr>
        <p:scale>
          <a:sx n="60" d="100"/>
          <a:sy n="60" d="100"/>
        </p:scale>
        <p:origin x="-1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7.xml"/><Relationship Id="rId3" Type="http://schemas.openxmlformats.org/officeDocument/2006/relationships/slide" Target="slides/slide3.xml"/><Relationship Id="rId7" Type="http://schemas.openxmlformats.org/officeDocument/2006/relationships/slide" Target="slides/slide10.xml"/><Relationship Id="rId12" Type="http://schemas.openxmlformats.org/officeDocument/2006/relationships/slide" Target="slides/slide16.xml"/><Relationship Id="rId17" Type="http://schemas.openxmlformats.org/officeDocument/2006/relationships/slide" Target="slides/slide21.xml"/><Relationship Id="rId2" Type="http://schemas.openxmlformats.org/officeDocument/2006/relationships/slide" Target="slides/slide2.xml"/><Relationship Id="rId16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11" Type="http://schemas.openxmlformats.org/officeDocument/2006/relationships/slide" Target="slides/slide15.xml"/><Relationship Id="rId5" Type="http://schemas.openxmlformats.org/officeDocument/2006/relationships/slide" Target="slides/slide8.xml"/><Relationship Id="rId15" Type="http://schemas.openxmlformats.org/officeDocument/2006/relationships/slide" Target="slides/slide19.xml"/><Relationship Id="rId10" Type="http://schemas.openxmlformats.org/officeDocument/2006/relationships/slide" Target="slides/slide13.xml"/><Relationship Id="rId4" Type="http://schemas.openxmlformats.org/officeDocument/2006/relationships/slide" Target="slides/slide7.xml"/><Relationship Id="rId9" Type="http://schemas.openxmlformats.org/officeDocument/2006/relationships/slide" Target="slides/slide12.xml"/><Relationship Id="rId14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2129706-2640-41DC-8873-2F42FFCD0436}" type="datetimeFigureOut">
              <a:rPr lang="ru-RU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4699DC1-0A2A-4474-B06C-873022348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815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99DC1-0A2A-4474-B06C-8730223483D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90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911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357D-8EED-454E-B24D-7251E98AB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5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AA116-0C9A-4671-94F4-26FE2625E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8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4D32D-6B2A-4BDD-8BB3-8C9A8E468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39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19DE4-1533-49D3-991D-667EB0978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0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3043F-D143-48A5-B6EA-80A308757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6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93AF8-485D-4223-8B6C-DD669A851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4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5541C-ADB5-42E9-82BF-EE208B544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3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58558-1153-45E7-ACF2-86F848A8E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7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CACB0-52D0-4886-92B2-9A8279258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70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2F7-34E0-42F5-81AA-30AD028B7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0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8C393-C6E5-42B2-8371-E658C482E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4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932E-56D0-41E6-B007-7857736A9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8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187B5D5-395C-48DB-B0E8-BED74D7DC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87700" y="2195513"/>
            <a:ext cx="5561013" cy="1449387"/>
          </a:xfrm>
        </p:spPr>
        <p:txBody>
          <a:bodyPr/>
          <a:lstStyle/>
          <a:p>
            <a:pPr eaLnBrk="1" hangingPunct="1"/>
            <a:r>
              <a:rPr lang="ru-RU" altLang="ru-RU" smtClean="0"/>
              <a:t>Распределенные базы данных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575" y="4267200"/>
            <a:ext cx="5788025" cy="1322388"/>
          </a:xfrm>
        </p:spPr>
        <p:txBody>
          <a:bodyPr/>
          <a:lstStyle/>
          <a:p>
            <a:pPr algn="r" eaLnBrk="1" hangingPunct="1"/>
            <a:r>
              <a:rPr lang="ru-RU" altLang="ru-RU" dirty="0" smtClean="0"/>
              <a:t>Лекция </a:t>
            </a:r>
            <a:r>
              <a:rPr lang="ru-RU" altLang="ru-RU" dirty="0" smtClean="0"/>
              <a:t>1.</a:t>
            </a:r>
            <a:endParaRPr lang="ru-RU" altLang="ru-RU" dirty="0" smtClean="0"/>
          </a:p>
          <a:p>
            <a:pPr algn="r" eaLnBrk="1" hangingPunct="1"/>
            <a:r>
              <a:rPr lang="ru-RU" altLang="ru-RU" dirty="0" smtClean="0"/>
              <a:t>РБД. Общие положения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771775" y="115888"/>
            <a:ext cx="605631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600" dirty="0"/>
              <a:t>"Разделяй и властвуй</a:t>
            </a:r>
            <a:r>
              <a:rPr lang="ru-RU" altLang="ru-RU" sz="1600" dirty="0" smtClean="0"/>
              <a:t>."</a:t>
            </a:r>
          </a:p>
          <a:p>
            <a:pPr algn="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sz="1400" i="1" dirty="0" smtClean="0"/>
              <a:t>Филипп</a:t>
            </a:r>
            <a:r>
              <a:rPr lang="ru-RU" sz="1400" i="1" dirty="0"/>
              <a:t> </a:t>
            </a:r>
            <a:r>
              <a:rPr lang="ru-RU" sz="1400" i="1" dirty="0" smtClean="0"/>
              <a:t>II</a:t>
            </a:r>
            <a:r>
              <a:rPr lang="ru-RU" sz="1400" i="1" dirty="0"/>
              <a:t>,</a:t>
            </a:r>
            <a:r>
              <a:rPr lang="ru-RU" sz="1400" i="1" dirty="0" smtClean="0"/>
              <a:t> </a:t>
            </a:r>
            <a:r>
              <a:rPr lang="ru-RU" sz="1400" i="1" dirty="0"/>
              <a:t>царь Македонии из династии </a:t>
            </a:r>
            <a:r>
              <a:rPr lang="ru-RU" sz="1400" i="1" dirty="0" err="1" smtClean="0"/>
              <a:t>Аргеадов</a:t>
            </a:r>
            <a:endParaRPr lang="ru-RU" alt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6A650533-ADC2-4543-9114-855D5377363B}" type="slidenum">
              <a:rPr lang="ru-RU" altLang="en-US" sz="1200" smtClean="0"/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en-US" sz="12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250"/>
            <a:ext cx="7772400" cy="715963"/>
          </a:xfrm>
        </p:spPr>
        <p:txBody>
          <a:bodyPr/>
          <a:lstStyle/>
          <a:p>
            <a:r>
              <a:rPr lang="ru-RU" altLang="ru-RU" sz="2800" smtClean="0"/>
              <a:t>Преимущества и недостатки РБД</a:t>
            </a:r>
            <a:endParaRPr lang="ru-RU" altLang="ru-RU" sz="3000" smtClean="0">
              <a:latin typeface="Times New Roman" pitchFamily="18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84213" y="1125538"/>
            <a:ext cx="784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>
                <a:solidFill>
                  <a:srgbClr val="0D0D11"/>
                </a:solidFill>
                <a:latin typeface="Times New Roman" pitchFamily="18" charset="0"/>
              </a:rPr>
              <a:t>Преимущества</a:t>
            </a: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1547813"/>
            <a:ext cx="453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latin typeface="Times New Roman" pitchFamily="18" charset="0"/>
                <a:cs typeface="Times New Roman" pitchFamily="18" charset="0"/>
              </a:rPr>
              <a:t>1. Отражение структуры организации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4213" y="207486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2. </a:t>
            </a:r>
            <a:r>
              <a:rPr kumimoji="1" lang="ru-RU" altLang="ru-RU" sz="1800">
                <a:latin typeface="Times New Roman" pitchFamily="18" charset="0"/>
                <a:cs typeface="Times New Roman" pitchFamily="18" charset="0"/>
              </a:rPr>
              <a:t>Разделяемость и локальная автономность</a:t>
            </a:r>
            <a:endParaRPr kumimoji="1" lang="ru-RU" altLang="ru-RU" sz="1800">
              <a:latin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4213" y="5075238"/>
            <a:ext cx="410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4. </a:t>
            </a:r>
            <a:r>
              <a:rPr kumimoji="1" lang="ru-RU" altLang="ru-RU" sz="1800">
                <a:latin typeface="Times New Roman" pitchFamily="18" charset="0"/>
                <a:cs typeface="Times New Roman" pitchFamily="18" charset="0"/>
              </a:rPr>
              <a:t>Повышение надежности</a:t>
            </a:r>
            <a:endParaRPr kumimoji="1" lang="ru-RU" altLang="ru-RU" sz="1800">
              <a:latin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4213" y="2627313"/>
            <a:ext cx="403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3. </a:t>
            </a:r>
            <a:r>
              <a:rPr kumimoji="1" lang="ru-RU" altLang="ru-RU" sz="1800">
                <a:latin typeface="Times New Roman" pitchFamily="18" charset="0"/>
                <a:cs typeface="Times New Roman" pitchFamily="18" charset="0"/>
              </a:rPr>
              <a:t>Повышение доступности данных</a:t>
            </a:r>
            <a:endParaRPr kumimoji="1" lang="ru-RU" altLang="ru-RU" sz="1800"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60700"/>
            <a:ext cx="266541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065213"/>
            <a:ext cx="278288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2986088"/>
            <a:ext cx="334803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22788"/>
            <a:ext cx="224155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2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94B5E8FD-1DC1-4DD3-89F6-A55625C519A6}" type="slidenum">
              <a:rPr lang="ru-RU" altLang="en-US" sz="1200" smtClean="0"/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en-US" sz="12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250"/>
            <a:ext cx="7772400" cy="715963"/>
          </a:xfrm>
        </p:spPr>
        <p:txBody>
          <a:bodyPr/>
          <a:lstStyle/>
          <a:p>
            <a:r>
              <a:rPr lang="ru-RU" altLang="ru-RU" sz="2800" smtClean="0"/>
              <a:t>Преимущества РБД</a:t>
            </a:r>
            <a:endParaRPr lang="ru-RU" altLang="ru-RU" sz="3000" smtClean="0">
              <a:latin typeface="Times New Roman" pitchFamily="18" charset="0"/>
            </a:endParaRP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684213" y="1187450"/>
            <a:ext cx="4535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dirty="0">
                <a:latin typeface="Times New Roman" pitchFamily="18" charset="0"/>
                <a:cs typeface="Times New Roman" pitchFamily="18" charset="0"/>
              </a:rPr>
              <a:t>5. Повышение производительности</a:t>
            </a:r>
            <a:endParaRPr kumimoji="1" lang="ru-RU" altLang="ru-RU" sz="1800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4138" y="1700808"/>
            <a:ext cx="467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6. </a:t>
            </a:r>
            <a:r>
              <a:rPr kumimoji="1" lang="ru-RU" altLang="ru-RU" sz="1800" dirty="0">
                <a:latin typeface="Times New Roman" pitchFamily="18" charset="0"/>
                <a:cs typeface="Times New Roman" pitchFamily="18" charset="0"/>
              </a:rPr>
              <a:t>Экономические выгоды</a:t>
            </a:r>
            <a:endParaRPr kumimoji="1" lang="ru-RU" altLang="ru-RU" sz="18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4213" y="5795963"/>
            <a:ext cx="403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7. </a:t>
            </a:r>
            <a:r>
              <a:rPr kumimoji="1" lang="ru-RU" altLang="ru-RU" sz="1800">
                <a:latin typeface="Times New Roman" pitchFamily="18" charset="0"/>
                <a:cs typeface="Times New Roman" pitchFamily="18" charset="0"/>
              </a:rPr>
              <a:t>Модульность системы</a:t>
            </a:r>
            <a:endParaRPr kumimoji="1" lang="ru-RU" altLang="ru-RU" sz="1800">
              <a:latin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052513"/>
            <a:ext cx="34607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416877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4164013"/>
            <a:ext cx="336867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34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9D29ECCF-7B92-470A-B730-61F5A6A6DBF0}" type="slidenum">
              <a:rPr lang="ru-RU" altLang="en-US" sz="1200" smtClean="0"/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en-US" sz="12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250"/>
            <a:ext cx="7772400" cy="715963"/>
          </a:xfrm>
        </p:spPr>
        <p:txBody>
          <a:bodyPr/>
          <a:lstStyle/>
          <a:p>
            <a:r>
              <a:rPr lang="ru-RU" altLang="ru-RU" sz="2800" smtClean="0"/>
              <a:t>Недостатки РБД</a:t>
            </a:r>
            <a:endParaRPr lang="ru-RU" altLang="ru-RU" sz="3000" smtClean="0">
              <a:latin typeface="Times New Roman" pitchFamily="18" charset="0"/>
            </a:endParaRPr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684213" y="1341438"/>
            <a:ext cx="453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latin typeface="Times New Roman" pitchFamily="18" charset="0"/>
                <a:cs typeface="Times New Roman" pitchFamily="18" charset="0"/>
              </a:rPr>
              <a:t>1. Повышение сложности системы</a:t>
            </a:r>
            <a:endParaRPr kumimoji="1" lang="ru-RU" altLang="ru-RU" sz="1800">
              <a:latin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4213" y="2157413"/>
            <a:ext cx="467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2. </a:t>
            </a:r>
            <a:r>
              <a:rPr kumimoji="1" lang="ru-RU" altLang="ru-RU" sz="1800">
                <a:latin typeface="Times New Roman" pitchFamily="18" charset="0"/>
                <a:cs typeface="Times New Roman" pitchFamily="18" charset="0"/>
              </a:rPr>
              <a:t>Увеличение стоимости</a:t>
            </a:r>
            <a:endParaRPr kumimoji="1" lang="ru-RU" altLang="ru-RU" sz="1800">
              <a:latin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4213" y="5795963"/>
            <a:ext cx="403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3. </a:t>
            </a:r>
            <a:r>
              <a:rPr kumimoji="1" lang="ru-RU" altLang="ru-RU" sz="1800">
                <a:latin typeface="Times New Roman" pitchFamily="18" charset="0"/>
                <a:cs typeface="Times New Roman" pitchFamily="18" charset="0"/>
              </a:rPr>
              <a:t>Проблемы защиты</a:t>
            </a:r>
            <a:endParaRPr kumimoji="1" lang="ru-RU" altLang="ru-RU" sz="1800">
              <a:latin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416877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333375"/>
            <a:ext cx="337502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56025"/>
            <a:ext cx="25019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33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E0370DB3-D186-4383-9802-FFBACE5B8328}" type="slidenum">
              <a:rPr lang="ru-RU" altLang="en-US" sz="1200" smtClean="0"/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en-US" sz="12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250"/>
            <a:ext cx="7772400" cy="715963"/>
          </a:xfrm>
        </p:spPr>
        <p:txBody>
          <a:bodyPr/>
          <a:lstStyle/>
          <a:p>
            <a:r>
              <a:rPr lang="ru-RU" altLang="ru-RU" sz="2800" smtClean="0"/>
              <a:t>Недостатки РБД</a:t>
            </a:r>
            <a:endParaRPr lang="ru-RU" altLang="ru-RU" sz="3000" smtClean="0">
              <a:latin typeface="Times New Roman" pitchFamily="18" charset="0"/>
            </a:endParaRP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684213" y="1341438"/>
            <a:ext cx="5256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latin typeface="Times New Roman" pitchFamily="18" charset="0"/>
                <a:cs typeface="Times New Roman" pitchFamily="18" charset="0"/>
              </a:rPr>
              <a:t>4. Усложнение контроля за целостностью данных</a:t>
            </a:r>
            <a:endParaRPr kumimoji="1" lang="ru-RU" altLang="ru-RU" sz="1800">
              <a:latin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4213" y="2157413"/>
            <a:ext cx="467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5. </a:t>
            </a:r>
            <a:r>
              <a:rPr kumimoji="1" lang="ru-RU" altLang="ru-RU" sz="1800">
                <a:latin typeface="Times New Roman" pitchFamily="18" charset="0"/>
                <a:cs typeface="Times New Roman" pitchFamily="18" charset="0"/>
              </a:rPr>
              <a:t>Отсутствие стандартов</a:t>
            </a:r>
            <a:endParaRPr kumimoji="1" lang="ru-RU" altLang="ru-RU" sz="1800">
              <a:latin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4213" y="3789363"/>
            <a:ext cx="403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6. </a:t>
            </a:r>
            <a:r>
              <a:rPr kumimoji="1" lang="ru-RU" altLang="ru-RU" sz="1800">
                <a:latin typeface="Times New Roman" pitchFamily="18" charset="0"/>
                <a:cs typeface="Times New Roman" pitchFamily="18" charset="0"/>
              </a:rPr>
              <a:t>Недостаток опыта</a:t>
            </a:r>
            <a:endParaRPr kumimoji="1" lang="ru-RU" altLang="ru-RU" sz="1800">
              <a:latin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84663" y="3789363"/>
            <a:ext cx="2374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7. Усложнение процедуры разработки БД</a:t>
            </a:r>
            <a:endParaRPr kumimoji="1" lang="ru-RU" altLang="ru-RU" sz="1800">
              <a:latin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765175"/>
            <a:ext cx="228917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5867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44988"/>
            <a:ext cx="2620962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40088"/>
            <a:ext cx="28448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2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9B1A75BE-87D2-4FC0-AA05-C4A1FF86F522}" type="slidenum">
              <a:rPr lang="ru-RU" altLang="en-US" sz="1200" smtClean="0"/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en-US" sz="12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9575"/>
            <a:ext cx="8147050" cy="642938"/>
          </a:xfrm>
        </p:spPr>
        <p:txBody>
          <a:bodyPr/>
          <a:lstStyle/>
          <a:p>
            <a:pPr algn="ctr"/>
            <a:r>
              <a:rPr lang="ru-RU" altLang="ru-RU" sz="3200" smtClean="0"/>
              <a:t>Преимущества и недостатки РБД</a:t>
            </a:r>
          </a:p>
        </p:txBody>
      </p:sp>
      <p:graphicFrame>
        <p:nvGraphicFramePr>
          <p:cNvPr id="71785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399273"/>
              </p:ext>
            </p:extLst>
          </p:nvPr>
        </p:nvGraphicFramePr>
        <p:xfrm>
          <a:off x="827088" y="1485900"/>
          <a:ext cx="7777162" cy="4566607"/>
        </p:xfrm>
        <a:graphic>
          <a:graphicData uri="http://schemas.openxmlformats.org/drawingml/2006/table">
            <a:tbl>
              <a:tblPr/>
              <a:tblGrid>
                <a:gridCol w="3816350"/>
                <a:gridCol w="3960812"/>
              </a:tblGrid>
              <a:tr h="42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Преимущества</a:t>
                      </a:r>
                      <a:endParaRPr kumimoji="1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</a:t>
                      </a:r>
                      <a:endParaRPr kumimoji="1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Отражение структуры организации</a:t>
                      </a:r>
                      <a:endParaRPr kumimoji="1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сложности системы</a:t>
                      </a:r>
                      <a:endParaRPr kumimoji="1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Разделяемость</a:t>
                      </a:r>
                      <a:r>
                        <a:rPr kumimoji="1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локальная автономность</a:t>
                      </a:r>
                      <a:endParaRPr kumimoji="1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стандартов</a:t>
                      </a:r>
                      <a:endParaRPr kumimoji="1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доступности </a:t>
                      </a:r>
                      <a:r>
                        <a:rPr kumimoji="1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 защиты</a:t>
                      </a:r>
                      <a:endParaRPr kumimoji="1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надежности</a:t>
                      </a:r>
                      <a:endParaRPr kumimoji="1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Усложнение контроля за целостностью данных</a:t>
                      </a:r>
                      <a:endParaRPr kumimoji="1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производительности</a:t>
                      </a:r>
                      <a:endParaRPr kumimoji="1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Недостаток опыта </a:t>
                      </a:r>
                      <a:endParaRPr kumimoji="1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Экономические выгоды</a:t>
                      </a:r>
                      <a:endParaRPr kumimoji="1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стоимости</a:t>
                      </a:r>
                      <a:endParaRPr kumimoji="1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Модульность системы</a:t>
                      </a:r>
                      <a:endParaRPr kumimoji="1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Усложнение процедуры разработки базы данных</a:t>
                      </a:r>
                      <a:endParaRPr kumimoji="1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411D74FC-BF68-4CFA-A01A-3FE293C9B2C7}" type="slidenum">
              <a:rPr lang="ru-RU" altLang="en-US" sz="1200" smtClean="0"/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en-US" sz="12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250"/>
            <a:ext cx="7772400" cy="715963"/>
          </a:xfrm>
        </p:spPr>
        <p:txBody>
          <a:bodyPr/>
          <a:lstStyle/>
          <a:p>
            <a:r>
              <a:rPr lang="ru-RU" altLang="ru-RU" sz="2600" smtClean="0">
                <a:latin typeface="Times New Roman" pitchFamily="18" charset="0"/>
              </a:rPr>
              <a:t>Критерии распределенности БД </a:t>
            </a:r>
            <a:br>
              <a:rPr lang="ru-RU" altLang="ru-RU" sz="2600" smtClean="0">
                <a:latin typeface="Times New Roman" pitchFamily="18" charset="0"/>
              </a:rPr>
            </a:br>
            <a:r>
              <a:rPr lang="ru-RU" altLang="ru-RU" sz="2600" smtClean="0">
                <a:latin typeface="Times New Roman" pitchFamily="18" charset="0"/>
              </a:rPr>
              <a:t>(по К. Дейту) 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39750" y="1412776"/>
            <a:ext cx="5256213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 dirty="0">
                <a:solidFill>
                  <a:srgbClr val="0D0D11"/>
                </a:solidFill>
                <a:latin typeface="Times New Roman" pitchFamily="18" charset="0"/>
              </a:rPr>
              <a:t>Локальная автономность.</a:t>
            </a:r>
            <a:r>
              <a:rPr kumimoji="1"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 Локальные данные принадлежат локальным узлам и управляется администраторами локальных БД.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Локальные процессы в РБД остаются локальными.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Все процессы на локальном узле контролируются только этим узлом.</a:t>
            </a:r>
            <a:endParaRPr kumimoji="1" lang="ru-RU" altLang="ru-RU" sz="1800" b="1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 dirty="0">
                <a:solidFill>
                  <a:srgbClr val="0D0D11"/>
                </a:solidFill>
                <a:latin typeface="Times New Roman" pitchFamily="18" charset="0"/>
              </a:rPr>
              <a:t>Отсутствие опоры на центральный узел.</a:t>
            </a:r>
            <a:endParaRPr kumimoji="1" lang="ru-RU" altLang="ru-RU" sz="18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В системе не должно быть узла, без которого система не может функционировать, т.е. не должно быть центральных служб.</a:t>
            </a:r>
            <a:endParaRPr kumimoji="1" lang="ru-RU" altLang="ru-RU" sz="1800" b="1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 dirty="0">
                <a:solidFill>
                  <a:srgbClr val="0D0D11"/>
                </a:solidFill>
                <a:latin typeface="Times New Roman" pitchFamily="18" charset="0"/>
              </a:rPr>
              <a:t>Непрерывное функционирование.</a:t>
            </a:r>
            <a:endParaRPr kumimoji="1" lang="ru-RU" altLang="ru-RU" sz="18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Удаление или добавление узла не должно требовать остановки системы в целом.</a:t>
            </a:r>
            <a:endParaRPr kumimoji="1" lang="ru-RU" altLang="ru-RU" sz="1800" b="1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 dirty="0">
                <a:solidFill>
                  <a:srgbClr val="0D0D11"/>
                </a:solidFill>
                <a:latin typeface="Times New Roman" pitchFamily="18" charset="0"/>
              </a:rPr>
              <a:t>Независимость от местоположения.</a:t>
            </a:r>
            <a:endParaRPr kumimoji="1" lang="ru-RU" altLang="ru-RU" sz="1800" dirty="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Пользователь должен получать доступ к любым данным в системе, независимо от того, являются эти данные локальными или удалёнными.</a:t>
            </a:r>
            <a:endParaRPr kumimoji="1" lang="ru-RU" altLang="ru-RU" sz="1800" b="1" dirty="0">
              <a:solidFill>
                <a:srgbClr val="0D0D11"/>
              </a:solidFill>
              <a:latin typeface="Times New Roman" pitchFamily="18" charset="0"/>
            </a:endParaRP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13" y="4741148"/>
            <a:ext cx="1985490" cy="192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36912"/>
            <a:ext cx="2713037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6452"/>
            <a:ext cx="2716238" cy="196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44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E6C6A595-61F8-4C24-BD91-FABAE4C451F8}" type="slidenum">
              <a:rPr lang="ru-RU" altLang="en-US" sz="1200" smtClean="0"/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en-US" sz="12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250"/>
            <a:ext cx="7772400" cy="715963"/>
          </a:xfrm>
        </p:spPr>
        <p:txBody>
          <a:bodyPr/>
          <a:lstStyle/>
          <a:p>
            <a:r>
              <a:rPr lang="ru-RU" altLang="ru-RU" sz="2600" smtClean="0">
                <a:latin typeface="Times New Roman" pitchFamily="18" charset="0"/>
              </a:rPr>
              <a:t>Критерии распределенности БД</a:t>
            </a:r>
            <a:br>
              <a:rPr lang="ru-RU" altLang="ru-RU" sz="2600" smtClean="0">
                <a:latin typeface="Times New Roman" pitchFamily="18" charset="0"/>
              </a:rPr>
            </a:br>
            <a:r>
              <a:rPr lang="ru-RU" altLang="ru-RU" sz="2600" smtClean="0">
                <a:latin typeface="Times New Roman" pitchFamily="18" charset="0"/>
              </a:rPr>
              <a:t>(по К. Дейту) 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39750" y="1196975"/>
            <a:ext cx="5184775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>
                <a:solidFill>
                  <a:srgbClr val="0D0D11"/>
                </a:solidFill>
                <a:latin typeface="Times New Roman" pitchFamily="18" charset="0"/>
              </a:rPr>
              <a:t>Независимость от фрагментации.</a:t>
            </a:r>
            <a:endParaRPr kumimoji="1" lang="ru-RU" altLang="ru-RU" sz="180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Доступ к данным не должен зависеть от наличия или отсутствия фрагментации и от типа фрагментации.</a:t>
            </a:r>
            <a:endParaRPr kumimoji="1" lang="ru-RU" altLang="ru-RU" sz="1800" b="1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>
                <a:solidFill>
                  <a:srgbClr val="0D0D11"/>
                </a:solidFill>
                <a:latin typeface="Times New Roman" pitchFamily="18" charset="0"/>
              </a:rPr>
              <a:t>Независимость от репликации.</a:t>
            </a:r>
            <a:endParaRPr kumimoji="1" lang="ru-RU" altLang="ru-RU" sz="1800">
              <a:solidFill>
                <a:srgbClr val="0D0D1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Доступ к данным не должен зависеть от наличия или отсутствия реплик данных.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000" b="1">
                <a:solidFill>
                  <a:srgbClr val="0D0D11"/>
                </a:solidFill>
                <a:latin typeface="Times New Roman" pitchFamily="18" charset="0"/>
              </a:rPr>
              <a:t>Обработка распределенных запросов.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000">
                <a:solidFill>
                  <a:srgbClr val="0D0D11"/>
                </a:solidFill>
                <a:latin typeface="Times New Roman" pitchFamily="18" charset="0"/>
              </a:rPr>
              <a:t>Система должна автоматически определять методы выполнения соединения (объединения) данных.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000" b="1">
                <a:solidFill>
                  <a:srgbClr val="0D0D11"/>
                </a:solidFill>
                <a:latin typeface="Times New Roman" pitchFamily="18" charset="0"/>
              </a:rPr>
              <a:t>Обработка распределенных транзакций.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000">
                <a:solidFill>
                  <a:srgbClr val="0D0D11"/>
                </a:solidFill>
                <a:latin typeface="Times New Roman" pitchFamily="18" charset="0"/>
              </a:rPr>
              <a:t>Протокол обработки распределённой транзакции должен обеспечивать выполнение четырёх основных свойств транзакции: атомарность, согласованность, изолированность и продолжительность.</a:t>
            </a:r>
          </a:p>
        </p:txBody>
      </p:sp>
      <p:pic>
        <p:nvPicPr>
          <p:cNvPr id="5125" name="Picture 2" descr="http://sp.samarskie-roditeli.ru/media/storage/purchase/2020/08/6926-large_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476250"/>
            <a:ext cx="3130550" cy="2087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4" descr="http://rsute.ru/upkeep/uploads/2019/05/Moving-Mirror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582863"/>
            <a:ext cx="3351212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845050"/>
            <a:ext cx="2955925" cy="19700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0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AAFBEF74-B0E1-46FE-9DF1-7DB5CA11B5AB}" type="slidenum">
              <a:rPr lang="ru-RU" altLang="en-US" sz="1200" smtClean="0"/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en-US" sz="12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250"/>
            <a:ext cx="7772400" cy="715963"/>
          </a:xfrm>
        </p:spPr>
        <p:txBody>
          <a:bodyPr/>
          <a:lstStyle/>
          <a:p>
            <a:r>
              <a:rPr lang="ru-RU" altLang="ru-RU" sz="2600" smtClean="0">
                <a:latin typeface="Times New Roman" pitchFamily="18" charset="0"/>
              </a:rPr>
              <a:t>Критерии распределенности БД</a:t>
            </a:r>
            <a:br>
              <a:rPr lang="ru-RU" altLang="ru-RU" sz="2600" smtClean="0">
                <a:latin typeface="Times New Roman" pitchFamily="18" charset="0"/>
              </a:rPr>
            </a:br>
            <a:r>
              <a:rPr lang="ru-RU" altLang="ru-RU" sz="2600" smtClean="0">
                <a:latin typeface="Times New Roman" pitchFamily="18" charset="0"/>
              </a:rPr>
              <a:t>(по К. Дейту) 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95536" y="1412776"/>
            <a:ext cx="43910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 dirty="0">
                <a:solidFill>
                  <a:srgbClr val="0D0D11"/>
                </a:solidFill>
                <a:latin typeface="Times New Roman" pitchFamily="18" charset="0"/>
              </a:rPr>
              <a:t>Независимость от типа оборудования.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СУРБД должна функционировать на оборудовании с различными вычислительными платформами.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 dirty="0">
                <a:solidFill>
                  <a:srgbClr val="0D0D11"/>
                </a:solidFill>
                <a:latin typeface="Times New Roman" pitchFamily="18" charset="0"/>
              </a:rPr>
              <a:t>Независимость от операционной системы.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СУРБД должна функционировать под управлением различных ОС.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 dirty="0">
                <a:solidFill>
                  <a:srgbClr val="0D0D11"/>
                </a:solidFill>
                <a:latin typeface="Times New Roman" pitchFamily="18" charset="0"/>
              </a:rPr>
              <a:t>Независимость от сетевой архитектуры.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СУРБД должна быть способной функционировать в сетях с различной архитектурой и типами носителя.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b="1" dirty="0">
                <a:solidFill>
                  <a:srgbClr val="0D0D11"/>
                </a:solidFill>
                <a:latin typeface="Times New Roman" pitchFamily="18" charset="0"/>
              </a:rPr>
              <a:t>Независимость от типа СУБД.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dirty="0">
                <a:solidFill>
                  <a:srgbClr val="0D0D11"/>
                </a:solidFill>
                <a:latin typeface="Times New Roman" pitchFamily="18" charset="0"/>
              </a:rPr>
              <a:t>СУРБД должна быть способной функционировать поверх различных локальных СУБД, возможно, с различными моделями данных (требование гетерогенности).</a:t>
            </a:r>
          </a:p>
        </p:txBody>
      </p:sp>
      <p:pic>
        <p:nvPicPr>
          <p:cNvPr id="614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60800"/>
            <a:ext cx="3516313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403225"/>
            <a:ext cx="31321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49500"/>
            <a:ext cx="190341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93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755650"/>
          </a:xfrm>
        </p:spPr>
        <p:txBody>
          <a:bodyPr/>
          <a:lstStyle/>
          <a:p>
            <a:pPr algn="ctr"/>
            <a:r>
              <a:rPr lang="ru-RU" altLang="ru-RU" sz="3200" dirty="0" smtClean="0"/>
              <a:t>Функции СУРБД</a:t>
            </a:r>
            <a:endParaRPr lang="ru-RU" altLang="ru-RU" sz="3200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4744"/>
            <a:ext cx="6408738" cy="54006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– те же, что и у СУБД: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Каталог (словарь-справочник данных, ССД), доступный конечным пользователям.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СУРБД требуются расширенные средства ведения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каталога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глобального ССД),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позволяющие сохранить сведения о распределении объектов БД в сети.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Хранение, извлечение и обновление данных.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СУРБД требуются расширенные службы установки соединений для передачи данных между узлами сети.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обработки распределенных запросов, включающие механизмы оптимизации и организации удаленного доступа.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Поддержка транзакций.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СУРБД требуются специальные средства обработки распределенных транзакций, обеспечивающие целостность изменяемых данных, организацию удаленного доступа, репликацию данных.</a:t>
            </a: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38288"/>
            <a:ext cx="2700338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0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755650"/>
          </a:xfrm>
        </p:spPr>
        <p:txBody>
          <a:bodyPr/>
          <a:lstStyle/>
          <a:p>
            <a:pPr algn="ctr"/>
            <a:r>
              <a:rPr lang="ru-RU" altLang="ru-RU" sz="3200" dirty="0" smtClean="0"/>
              <a:t>Функции СУРБД</a:t>
            </a:r>
            <a:endParaRPr lang="ru-RU" altLang="ru-RU" sz="3200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4749800" cy="496887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4. Служба управления параллельной работой.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Распределенная СУБД должна обеспечивать не только синхронизацию субтранзакций с другими локальными транзакциями, выполняющимися параллельно с ними на одном узле, но и синхронизацию субтранзакций с глобальными транзакциями, выполняющимися одновременно с ними на этом и других узлах системы.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Необходимость учета репликации.</a:t>
            </a:r>
          </a:p>
        </p:txBody>
      </p:sp>
      <p:pic>
        <p:nvPicPr>
          <p:cNvPr id="819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365625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25538"/>
            <a:ext cx="4033838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4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8E34CD49-D8B2-4725-9839-8D4E26D5FF8E}" type="slidenum">
              <a:rPr lang="ru-RU" altLang="en-US" sz="1200" smtClean="0"/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en-US" sz="12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250"/>
            <a:ext cx="7772400" cy="715963"/>
          </a:xfrm>
        </p:spPr>
        <p:txBody>
          <a:bodyPr/>
          <a:lstStyle/>
          <a:p>
            <a:r>
              <a:rPr lang="ru-RU" altLang="ru-RU" sz="3000" smtClean="0">
                <a:latin typeface="Times New Roman" pitchFamily="18" charset="0"/>
              </a:rPr>
              <a:t>Общие принципы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84213" y="1196975"/>
            <a:ext cx="78486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Под </a:t>
            </a:r>
            <a:r>
              <a:rPr kumimoji="1" lang="ru-RU" altLang="ru-RU" sz="1800" b="1">
                <a:solidFill>
                  <a:srgbClr val="0D0D11"/>
                </a:solidFill>
                <a:latin typeface="Times New Roman" pitchFamily="18" charset="0"/>
              </a:rPr>
              <a:t>распределенной базой данных (РБД)</a:t>
            </a: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 понимается набор логически связанных между собой разделяемых данных, которые физически распределены по разным узлам компьютерной сети.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СУРБД – это программный комплекс (СУБД), предназначенный для управления РБД и позволяющий сделать распределенность прозрачной для конечного пользователя. </a:t>
            </a:r>
            <a:r>
              <a:rPr kumimoji="1" lang="ru-RU" altLang="ru-RU" sz="1800" b="1">
                <a:solidFill>
                  <a:srgbClr val="0D0D11"/>
                </a:solidFill>
                <a:latin typeface="Times New Roman" pitchFamily="18" charset="0"/>
              </a:rPr>
              <a:t>Прозрачность РБД</a:t>
            </a: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 заключается в том, что с точки зрения конечного пользователя она должна вести себя точно также, как централизованная.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0D0D11"/>
                </a:solidFill>
                <a:latin typeface="Times New Roman" pitchFamily="18" charset="0"/>
              </a:rPr>
              <a:t>Логически единая БД разделяется на фрагменты, каждый из которых хранится на одном компьютере, а все компьютеры соединены линиями связи. Каждый из этих фрагментов работает под управлением своей СУБД.</a:t>
            </a:r>
          </a:p>
        </p:txBody>
      </p:sp>
      <p:graphicFrame>
        <p:nvGraphicFramePr>
          <p:cNvPr id="4101" name="Object 4"/>
          <p:cNvGraphicFramePr>
            <a:graphicFrameLocks noChangeAspect="1"/>
          </p:cNvGraphicFramePr>
          <p:nvPr/>
        </p:nvGraphicFramePr>
        <p:xfrm>
          <a:off x="971550" y="4422775"/>
          <a:ext cx="7561263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Рисунок" r:id="rId3" imgW="5273040" imgH="1261872" progId="Word.Picture.8">
                  <p:embed/>
                </p:oleObj>
              </mc:Choice>
              <mc:Fallback>
                <p:oleObj name="Рисунок" r:id="rId3" imgW="5273040" imgH="126187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422775"/>
                        <a:ext cx="7561263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4100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ru-RU" altLang="ru-RU" sz="1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755650"/>
          </a:xfrm>
        </p:spPr>
        <p:txBody>
          <a:bodyPr/>
          <a:lstStyle/>
          <a:p>
            <a:pPr algn="ctr"/>
            <a:r>
              <a:rPr lang="ru-RU" altLang="ru-RU" sz="3200" dirty="0" smtClean="0"/>
              <a:t>Функции СУРБД</a:t>
            </a:r>
            <a:endParaRPr lang="ru-RU" altLang="ru-RU" sz="3200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4744"/>
            <a:ext cx="6119812" cy="52562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. Службы восстановления.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Распределенная СУБД должна иметь механизм восстановления, который будет гарантировать неразрывность выполнения транзакций в среде, подверженной различным сбоям и отказам.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отказам, которые могут иметь место в централизованных СУБД (сбои системы, отказ носителей, ошибки в программах, небрежность персонала, стихийные бедствия и действия злоумышленников) в РБД добавляются:</a:t>
            </a:r>
          </a:p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потери сообщения; </a:t>
            </a:r>
          </a:p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отказа линии связи;</a:t>
            </a:r>
          </a:p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аварийный останов одного из узлов;</a:t>
            </a:r>
          </a:p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всей сети на несколько не      связанных друг с другом подсетей.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Необходимость учета репликации.</a:t>
            </a:r>
          </a:p>
        </p:txBody>
      </p:sp>
      <p:pic>
        <p:nvPicPr>
          <p:cNvPr id="922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649788"/>
            <a:ext cx="36353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698500"/>
            <a:ext cx="2525712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56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755650"/>
          </a:xfrm>
        </p:spPr>
        <p:txBody>
          <a:bodyPr/>
          <a:lstStyle/>
          <a:p>
            <a:pPr algn="ctr"/>
            <a:r>
              <a:rPr lang="ru-RU" altLang="ru-RU" sz="3200" dirty="0" smtClean="0"/>
              <a:t>Функции СУРБД</a:t>
            </a:r>
            <a:endParaRPr lang="ru-RU" altLang="ru-RU" sz="3200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116"/>
            <a:ext cx="8278812" cy="52562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6.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Службы контроля доступа к данным.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7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. Службы поддержки целостности данных.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8. Службы поддержки независимости от данных.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службы должны учитывать наличие</a:t>
            </a:r>
            <a:r>
              <a:rPr lang="ru-RU" altLang="ru-RU" sz="2000" dirty="0" smtClean="0">
                <a:solidFill>
                  <a:srgbClr val="0D0D11"/>
                </a:solidFill>
                <a:latin typeface="Times New Roman" pitchFamily="18" charset="0"/>
                <a:cs typeface="Times New Roman" panose="02020603050405020304" pitchFamily="18" charset="0"/>
              </a:rPr>
              <a:t> репликации, возможности удаленного и распределенного доступа.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пользователя СУРБД должна выглядеть точно так же, как и обычная централизованная СУБД, что достигается за счет обеспечения различных типов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AutoNum type="arabicParenR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прозрачности размещения пользователи не нуждаются в сведениях о фрагментации и репликации данных. </a:t>
            </a:r>
          </a:p>
          <a:p>
            <a:pPr marL="457200" indent="-457200">
              <a:buFont typeface="Wingdings" pitchFamily="2" charset="2"/>
              <a:buAutoNum type="arabicParenR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 транзакций обеспечивает сохранение согласованности глобальной БД даже при наличии в системе различных отказов.</a:t>
            </a:r>
          </a:p>
          <a:p>
            <a:pPr marL="457200" indent="-457200">
              <a:buFont typeface="Wingdings" pitchFamily="2" charset="2"/>
              <a:buAutoNum type="arabicParenR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 выполнения позволяет системе эффективно обрабатывать распределенные запросы.</a:t>
            </a:r>
          </a:p>
          <a:p>
            <a:pPr marL="457200" indent="-457200">
              <a:buFont typeface="Wingdings" pitchFamily="2" charset="2"/>
              <a:buAutoNum type="arabicParenR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 использования СУБД позволяет создавать РБД на основе СУБД различных типов. </a:t>
            </a:r>
            <a:endParaRPr lang="ru-RU" altLang="ru-RU" sz="2000" dirty="0" smtClean="0">
              <a:solidFill>
                <a:srgbClr val="0D0D1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5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831013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F6DDECB-B6C8-4C31-A698-A5EBAAA5137B}" type="slidenum">
              <a:rPr lang="ru-RU" altLang="en-US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en-US" sz="12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250"/>
            <a:ext cx="7772400" cy="715963"/>
          </a:xfrm>
        </p:spPr>
        <p:txBody>
          <a:bodyPr/>
          <a:lstStyle/>
          <a:p>
            <a:r>
              <a:rPr lang="ru-RU" altLang="ru-RU" sz="3000" smtClean="0">
                <a:latin typeface="Times New Roman" pitchFamily="18" charset="0"/>
              </a:rPr>
              <a:t>Общие принципы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23850" y="1165225"/>
            <a:ext cx="87122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800" dirty="0" smtClean="0"/>
              <a:t>В распределенной БД должно существовать хотя бы одно глобальное приложение, поэтому любая такая РБД должна иметь следующие характеристики.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dirty="0" smtClean="0"/>
              <a:t>Имеется набор логически связанных разделяемых данных.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dirty="0" smtClean="0"/>
              <a:t>Сохраняемые данные разбиты на некоторое количество фрагментов.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dirty="0" smtClean="0"/>
              <a:t>Может быть предусмотрена репликация фрагментов данных.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dirty="0" smtClean="0"/>
              <a:t>Фрагменты и их копии распределяются по разным узлам.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dirty="0" smtClean="0"/>
              <a:t>Узлы связаны между собой сетевыми соединениями.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dirty="0" smtClean="0"/>
              <a:t>Доступ к данным на каждом узле управляется</a:t>
            </a:r>
            <a:r>
              <a:rPr lang="en-US" sz="1800" dirty="0" smtClean="0"/>
              <a:t> </a:t>
            </a:r>
            <a:r>
              <a:rPr lang="ru-RU" sz="1800" dirty="0" smtClean="0"/>
              <a:t>локальной СУБД.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dirty="0" smtClean="0"/>
              <a:t>Локальная СУБД способна поддерживать автономную работу локальных приложений.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dirty="0" smtClean="0"/>
              <a:t>СУБД каждого узла поддерживает хотя бы одно глобальное приложение.</a:t>
            </a:r>
          </a:p>
          <a:p>
            <a:pPr>
              <a:spcAft>
                <a:spcPts val="600"/>
              </a:spcAft>
              <a:defRPr/>
            </a:pPr>
            <a:endParaRPr lang="ru-RU" altLang="ru-RU" sz="600" dirty="0" smtClean="0"/>
          </a:p>
          <a:p>
            <a:pPr>
              <a:spcAft>
                <a:spcPts val="600"/>
              </a:spcAft>
              <a:defRPr/>
            </a:pPr>
            <a:r>
              <a:rPr lang="ru-RU" altLang="ru-RU" sz="1800" dirty="0" smtClean="0"/>
              <a:t>Необходимо </a:t>
            </a:r>
            <a:r>
              <a:rPr lang="ru-RU" altLang="ru-RU" sz="1800" dirty="0"/>
              <a:t>отличать РБД от </a:t>
            </a:r>
            <a:r>
              <a:rPr lang="ru-RU" altLang="ru-RU" sz="1800" b="1" dirty="0"/>
              <a:t>распределенной обработки данных – </a:t>
            </a:r>
            <a:r>
              <a:rPr lang="ru-RU" altLang="ru-RU" sz="1800" dirty="0"/>
              <a:t>это обработка централизовано хранящихся данных с помощью множества вычислительных ресурсов</a:t>
            </a:r>
            <a:r>
              <a:rPr lang="en-US" altLang="ru-RU" sz="1800" dirty="0"/>
              <a:t> </a:t>
            </a:r>
            <a:r>
              <a:rPr lang="ru-RU" altLang="ru-RU" sz="1800" dirty="0"/>
              <a:t> и компьютерной сети.</a:t>
            </a:r>
          </a:p>
          <a:p>
            <a:pPr>
              <a:defRPr/>
            </a:pPr>
            <a:r>
              <a:rPr lang="ru-RU" altLang="ru-RU" sz="1800" dirty="0"/>
              <a:t>Параллельная </a:t>
            </a:r>
            <a:r>
              <a:rPr lang="ru-RU" altLang="ru-RU" sz="1800" b="1" dirty="0"/>
              <a:t>СУБД  </a:t>
            </a:r>
            <a:r>
              <a:rPr lang="ru-RU" altLang="ru-RU" sz="1800" dirty="0"/>
              <a:t>функционирует с использованием нескольких процессоров и жестких дисков, что позволяет ей (если это возможно) распараллеливать выполнение некоторых операций с целью повышения общей производительности обработки</a:t>
            </a:r>
            <a:r>
              <a:rPr lang="ru-RU" altLang="ru-RU" sz="1800" dirty="0" smtClean="0"/>
              <a:t>.</a:t>
            </a:r>
            <a:endParaRPr lang="ru-RU" altLang="ru-RU" sz="1800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4100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ru-RU" altLang="ru-RU" sz="1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60350"/>
            <a:ext cx="8229600" cy="773113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Технология клиент-сервер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395288" y="908050"/>
            <a:ext cx="5256212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800" b="1"/>
              <a:t>Сервер</a:t>
            </a:r>
            <a:r>
              <a:rPr lang="ru-RU" altLang="ru-RU" sz="1800"/>
              <a:t> определим как логический процесс, который выполняет обслуживание запросов других процессов. Запрос на обслуживание инициируется пользовательским процессом, а управление и синхронизация обслуживания является функцией сервера.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800"/>
              <a:t>Также под сервером иногда понимают узел в сети, который на котором выполняется процесс сервера.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800" b="1"/>
              <a:t>Сервер базы данных – </a:t>
            </a:r>
            <a:r>
              <a:rPr lang="ru-RU" altLang="ru-RU" sz="1800"/>
              <a:t>это логический процесс, отвечающий за обработку запросов к базе данных.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800" b="1"/>
              <a:t>Клиента </a:t>
            </a:r>
            <a:r>
              <a:rPr lang="ru-RU" altLang="ru-RU" sz="1800"/>
              <a:t>определим как процесс, посылающий серверу запрос на обслуживание. Функциями клиента являются инициирование сеанса связи с сервером, запрос конкретного вида обслуживания, получение результатов запроса и подтверждение окончания обслуживания.</a:t>
            </a:r>
          </a:p>
        </p:txBody>
      </p:sp>
      <p:sp>
        <p:nvSpPr>
          <p:cNvPr id="6148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881268-4E71-4880-9244-F5A5816372A3}" type="slidenum">
              <a:rPr lang="ru-RU" altLang="ru-RU" smtClean="0">
                <a:latin typeface="Arial Black" pitchFamily="34" charset="0"/>
              </a:rPr>
              <a:pPr eaLnBrk="1" hangingPunct="1"/>
              <a:t>4</a:t>
            </a:fld>
            <a:endParaRPr lang="ru-RU" altLang="ru-RU" smtClean="0">
              <a:latin typeface="Arial Black" pitchFamily="34" charset="0"/>
            </a:endParaRPr>
          </a:p>
        </p:txBody>
      </p:sp>
      <p:pic>
        <p:nvPicPr>
          <p:cNvPr id="614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076325"/>
            <a:ext cx="3049587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852738"/>
            <a:ext cx="33528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54025"/>
            <a:ext cx="8229600" cy="773113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Технология клиент-сервер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11188" y="1268413"/>
            <a:ext cx="7777162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dirty="0" smtClean="0"/>
              <a:t>	Основной принцип технологии «клиент</a:t>
            </a:r>
            <a:r>
              <a:rPr lang="en-US" altLang="ru-RU" sz="1800" dirty="0" smtClean="0"/>
              <a:t>–</a:t>
            </a:r>
            <a:r>
              <a:rPr lang="ru-RU" altLang="ru-RU" sz="1800" dirty="0" smtClean="0"/>
              <a:t>сервер» заключается в разделении функций стандартного интерактивного приложения на четыре группы, имеющие различ­ную природу: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+mj-lt"/>
              <a:buAutoNum type="arabicParenR"/>
              <a:defRPr/>
            </a:pPr>
            <a:r>
              <a:rPr lang="ru-RU" altLang="ru-RU" sz="1800" dirty="0" smtClean="0"/>
              <a:t>функции ввода и отображения данных;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+mj-lt"/>
              <a:buAutoNum type="arabicParenR"/>
              <a:defRPr/>
            </a:pPr>
            <a:r>
              <a:rPr lang="ru-RU" altLang="ru-RU" sz="1800" dirty="0" smtClean="0"/>
              <a:t>чисто прикладные</a:t>
            </a:r>
            <a:r>
              <a:rPr lang="en-US" altLang="ru-RU" sz="1800" dirty="0" smtClean="0"/>
              <a:t> </a:t>
            </a:r>
            <a:r>
              <a:rPr lang="ru-RU" altLang="ru-RU" sz="1800" dirty="0" smtClean="0"/>
              <a:t>функции, характерные для</a:t>
            </a:r>
            <a:r>
              <a:rPr lang="en-US" altLang="ru-RU" sz="1800" dirty="0" smtClean="0"/>
              <a:t> </a:t>
            </a:r>
            <a:r>
              <a:rPr lang="ru-RU" altLang="ru-RU" sz="1800" dirty="0" smtClean="0"/>
              <a:t>данной</a:t>
            </a:r>
            <a:r>
              <a:rPr lang="en-US" altLang="ru-RU" sz="1800" dirty="0" smtClean="0"/>
              <a:t> </a:t>
            </a:r>
            <a:r>
              <a:rPr lang="ru-RU" altLang="ru-RU" sz="1800" dirty="0" smtClean="0"/>
              <a:t>предметной области;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+mj-lt"/>
              <a:buAutoNum type="arabicParenR"/>
              <a:defRPr/>
            </a:pPr>
            <a:r>
              <a:rPr lang="ru-RU" altLang="ru-RU" sz="1800" dirty="0" smtClean="0"/>
              <a:t>функции хранения и управления информационными ресурсами (базами данных, файловыми системами и т. д.);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+mj-lt"/>
              <a:buAutoNum type="arabicParenR"/>
              <a:defRPr/>
            </a:pPr>
            <a:r>
              <a:rPr lang="ru-RU" altLang="ru-RU" sz="1800" dirty="0" smtClean="0"/>
              <a:t>служебные, играющие роль интерфейсов между функциями первых трех групп.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dirty="0" smtClean="0"/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dirty="0" smtClean="0"/>
              <a:t>	Выделяются четыре основных подхода, реализованные в сле­дующих моделях (или схемах):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dirty="0" smtClean="0"/>
              <a:t>• файловый сервер (</a:t>
            </a:r>
            <a:r>
              <a:rPr lang="en-US" altLang="ru-RU" sz="1800" dirty="0" smtClean="0"/>
              <a:t>File Server</a:t>
            </a:r>
            <a:r>
              <a:rPr lang="ru-RU" altLang="ru-RU" sz="1800" dirty="0" smtClean="0"/>
              <a:t>, </a:t>
            </a:r>
            <a:r>
              <a:rPr lang="en-US" altLang="ru-RU" sz="1800" dirty="0" smtClean="0"/>
              <a:t>FS</a:t>
            </a:r>
            <a:r>
              <a:rPr lang="ru-RU" altLang="ru-RU" sz="1800" dirty="0" smtClean="0"/>
              <a:t>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dirty="0" smtClean="0"/>
              <a:t>• доступ к удаленным данным (</a:t>
            </a:r>
            <a:r>
              <a:rPr lang="en-US" altLang="ru-RU" sz="1800" dirty="0" smtClean="0"/>
              <a:t>Remote Data Access</a:t>
            </a:r>
            <a:r>
              <a:rPr lang="ru-RU" altLang="ru-RU" sz="1800" dirty="0" smtClean="0"/>
              <a:t>, </a:t>
            </a:r>
            <a:r>
              <a:rPr lang="en-US" altLang="ru-RU" sz="1800" dirty="0" smtClean="0"/>
              <a:t>RDAV</a:t>
            </a:r>
            <a:r>
              <a:rPr lang="ru-RU" altLang="ru-RU" sz="1800" dirty="0" smtClean="0"/>
              <a:t>),    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800" dirty="0" smtClean="0"/>
              <a:t>• </a:t>
            </a:r>
            <a:r>
              <a:rPr lang="ru-RU" altLang="ru-RU" sz="1800" dirty="0" smtClean="0"/>
              <a:t>сервер базы данных</a:t>
            </a:r>
            <a:r>
              <a:rPr lang="en-US" altLang="ru-RU" sz="1800" dirty="0" smtClean="0"/>
              <a:t> (</a:t>
            </a:r>
            <a:r>
              <a:rPr lang="en-US" altLang="ru-RU" sz="1800" dirty="0" err="1" smtClean="0"/>
              <a:t>DataBase</a:t>
            </a:r>
            <a:r>
              <a:rPr lang="en-US" altLang="ru-RU" sz="1800" dirty="0" smtClean="0"/>
              <a:t> Server</a:t>
            </a:r>
            <a:r>
              <a:rPr lang="ru-RU" altLang="ru-RU" sz="1800" dirty="0" smtClean="0"/>
              <a:t>, </a:t>
            </a:r>
            <a:r>
              <a:rPr lang="en-US" altLang="ru-RU" sz="1800" dirty="0" smtClean="0"/>
              <a:t>DBS);</a:t>
            </a:r>
            <a:endParaRPr lang="ru-RU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800" dirty="0" smtClean="0"/>
              <a:t>• </a:t>
            </a:r>
            <a:r>
              <a:rPr lang="ru-RU" altLang="ru-RU" sz="1800" dirty="0" smtClean="0"/>
              <a:t>сервер приложений</a:t>
            </a:r>
            <a:r>
              <a:rPr lang="en-US" altLang="ru-RU" sz="1800" dirty="0" smtClean="0"/>
              <a:t> (Application Server</a:t>
            </a:r>
            <a:r>
              <a:rPr lang="ru-RU" altLang="ru-RU" sz="1800" dirty="0" smtClean="0"/>
              <a:t>,</a:t>
            </a:r>
            <a:r>
              <a:rPr lang="en-US" altLang="ru-RU" sz="1800" dirty="0" smtClean="0"/>
              <a:t> AS).</a:t>
            </a:r>
            <a:endParaRPr lang="ru-RU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dirty="0" smtClean="0"/>
          </a:p>
        </p:txBody>
      </p:sp>
      <p:sp>
        <p:nvSpPr>
          <p:cNvPr id="7172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967363-3B52-4B1F-A723-C1D48690F7BB}" type="slidenum">
              <a:rPr lang="ru-RU" altLang="ru-RU" smtClean="0">
                <a:latin typeface="Arial Black" pitchFamily="34" charset="0"/>
              </a:rPr>
              <a:pPr eaLnBrk="1" hangingPunct="1"/>
              <a:t>5</a:t>
            </a:fld>
            <a:endParaRPr lang="ru-RU" altLang="ru-RU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33375"/>
            <a:ext cx="8229600" cy="598488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Варианты технологии клиент-сервер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928688"/>
            <a:ext cx="64198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20938"/>
            <a:ext cx="6457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860800"/>
            <a:ext cx="6448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229225"/>
            <a:ext cx="65532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AEADB-B74B-4650-B544-126D5F3D49D6}" type="slidenum">
              <a:rPr lang="ru-RU" altLang="ru-RU" smtClean="0">
                <a:latin typeface="Arial Black" pitchFamily="34" charset="0"/>
              </a:rPr>
              <a:pPr eaLnBrk="1" hangingPunct="1"/>
              <a:t>6</a:t>
            </a:fld>
            <a:endParaRPr lang="ru-RU" altLang="ru-RU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6AA03643-E3CA-4185-86AE-AE9981B47A94}" type="slidenum">
              <a:rPr lang="ru-RU" altLang="en-US" sz="1200" smtClean="0"/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en-US" sz="12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5"/>
            <a:ext cx="7772400" cy="719138"/>
          </a:xfrm>
        </p:spPr>
        <p:txBody>
          <a:bodyPr/>
          <a:lstStyle/>
          <a:p>
            <a:pPr algn="ctr"/>
            <a:r>
              <a:rPr lang="ru-RU" altLang="ru-RU" sz="3000" smtClean="0">
                <a:latin typeface="Times New Roman" pitchFamily="18" charset="0"/>
              </a:rPr>
              <a:t>Эволюция модели клиент-сервер в БД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0" y="4100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ru-RU" altLang="ru-RU" sz="1800">
              <a:latin typeface="Times New Roman" pitchFamily="18" charset="0"/>
            </a:endParaRPr>
          </a:p>
        </p:txBody>
      </p:sp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238250"/>
            <a:ext cx="72580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1859292B-0653-45D4-BB7D-6B99A300B0D8}" type="slidenum">
              <a:rPr lang="ru-RU" altLang="en-US" sz="1200" smtClean="0"/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en-US" sz="12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5"/>
            <a:ext cx="7772400" cy="719138"/>
          </a:xfrm>
        </p:spPr>
        <p:txBody>
          <a:bodyPr/>
          <a:lstStyle/>
          <a:p>
            <a:pPr algn="ctr"/>
            <a:r>
              <a:rPr lang="ru-RU" altLang="ru-RU" sz="3000" smtClean="0">
                <a:latin typeface="Times New Roman" pitchFamily="18" charset="0"/>
              </a:rPr>
              <a:t>Эволюция модели клиент-сервер в БД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0" y="4100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ru-RU" altLang="ru-RU" sz="1800">
              <a:latin typeface="Times New Roman" pitchFamily="18" charset="0"/>
            </a:endParaRPr>
          </a:p>
        </p:txBody>
      </p:sp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47825"/>
            <a:ext cx="8091488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E5F35BAF-CE68-45B8-85A9-6A539EEBDED0}" type="slidenum">
              <a:rPr lang="ru-RU" altLang="en-US" sz="1200" smtClean="0"/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en-US" sz="12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5"/>
            <a:ext cx="7772400" cy="1081088"/>
          </a:xfrm>
        </p:spPr>
        <p:txBody>
          <a:bodyPr/>
          <a:lstStyle/>
          <a:p>
            <a:pPr algn="ctr"/>
            <a:r>
              <a:rPr lang="ru-RU" altLang="ru-RU" sz="3000" smtClean="0">
                <a:latin typeface="Times New Roman" pitchFamily="18" charset="0"/>
              </a:rPr>
              <a:t>Варианты организации архитектуры </a:t>
            </a:r>
            <a:r>
              <a:rPr lang="en-US" altLang="ru-RU" sz="3000" smtClean="0">
                <a:latin typeface="Times New Roman" pitchFamily="18" charset="0"/>
              </a:rPr>
              <a:t/>
            </a:r>
            <a:br>
              <a:rPr lang="en-US" altLang="ru-RU" sz="3000" smtClean="0">
                <a:latin typeface="Times New Roman" pitchFamily="18" charset="0"/>
              </a:rPr>
            </a:br>
            <a:r>
              <a:rPr lang="ru-RU" altLang="ru-RU" sz="3000" smtClean="0">
                <a:latin typeface="Times New Roman" pitchFamily="18" charset="0"/>
              </a:rPr>
              <a:t>клиент-сервер по версии </a:t>
            </a:r>
            <a:r>
              <a:rPr lang="en-US" altLang="ru-RU" sz="3000" smtClean="0">
                <a:latin typeface="Times New Roman" pitchFamily="18" charset="0"/>
              </a:rPr>
              <a:t>Gartner Group</a:t>
            </a:r>
            <a:endParaRPr lang="ru-RU" altLang="ru-RU" sz="3000" smtClean="0">
              <a:latin typeface="Times New Roman" pitchFamily="18" charset="0"/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4100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ru-RU" altLang="ru-RU" sz="1800">
              <a:latin typeface="Times New Roman" pitchFamily="18" charset="0"/>
            </a:endParaRPr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11270" name="Object 10"/>
          <p:cNvGraphicFramePr>
            <a:graphicFrameLocks noChangeAspect="1"/>
          </p:cNvGraphicFramePr>
          <p:nvPr/>
        </p:nvGraphicFramePr>
        <p:xfrm>
          <a:off x="684213" y="1341438"/>
          <a:ext cx="7488237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Рисунок" r:id="rId3" imgW="5410200" imgH="4133088" progId="Word.Picture.8">
                  <p:embed/>
                </p:oleObj>
              </mc:Choice>
              <mc:Fallback>
                <p:oleObj name="Рисунок" r:id="rId3" imgW="5410200" imgH="4133088" progId="Word.Pictur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341438"/>
                        <a:ext cx="7488237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1628</TotalTime>
  <Words>1138</Words>
  <Application>Microsoft Office PowerPoint</Application>
  <PresentationFormat>Экран (4:3)</PresentationFormat>
  <Paragraphs>156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Пиксел</vt:lpstr>
      <vt:lpstr>Рисунок</vt:lpstr>
      <vt:lpstr>Распределенные базы данных</vt:lpstr>
      <vt:lpstr>Общие принципы</vt:lpstr>
      <vt:lpstr>Общие принципы</vt:lpstr>
      <vt:lpstr>Технология клиент-сервер</vt:lpstr>
      <vt:lpstr>Технология клиент-сервер</vt:lpstr>
      <vt:lpstr>Варианты технологии клиент-сервер</vt:lpstr>
      <vt:lpstr>Эволюция модели клиент-сервер в БД</vt:lpstr>
      <vt:lpstr>Эволюция модели клиент-сервер в БД</vt:lpstr>
      <vt:lpstr>Варианты организации архитектуры  клиент-сервер по версии Gartner Group</vt:lpstr>
      <vt:lpstr>Преимущества и недостатки РБД</vt:lpstr>
      <vt:lpstr>Преимущества РБД</vt:lpstr>
      <vt:lpstr>Недостатки РБД</vt:lpstr>
      <vt:lpstr>Недостатки РБД</vt:lpstr>
      <vt:lpstr>Преимущества и недостатки РБД</vt:lpstr>
      <vt:lpstr>Критерии распределенности БД  (по К. Дейту) </vt:lpstr>
      <vt:lpstr>Критерии распределенности БД (по К. Дейту) </vt:lpstr>
      <vt:lpstr>Критерии распределенности БД (по К. Дейту) </vt:lpstr>
      <vt:lpstr>Функции СУРБД</vt:lpstr>
      <vt:lpstr>Функции СУРБД</vt:lpstr>
      <vt:lpstr>Функции СУРБД</vt:lpstr>
      <vt:lpstr>Функции СУРБД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</dc:title>
  <dc:creator>karpov</dc:creator>
  <cp:lastModifiedBy>Карпова Ирина Петровна</cp:lastModifiedBy>
  <cp:revision>166</cp:revision>
  <dcterms:created xsi:type="dcterms:W3CDTF">2008-03-16T13:54:14Z</dcterms:created>
  <dcterms:modified xsi:type="dcterms:W3CDTF">2023-08-30T11:40:15Z</dcterms:modified>
</cp:coreProperties>
</file>