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22"/>
  </p:notesMasterIdLst>
  <p:sldIdLst>
    <p:sldId id="256" r:id="rId2"/>
    <p:sldId id="316" r:id="rId3"/>
    <p:sldId id="319" r:id="rId4"/>
    <p:sldId id="320" r:id="rId5"/>
    <p:sldId id="321" r:id="rId6"/>
    <p:sldId id="322" r:id="rId7"/>
    <p:sldId id="323" r:id="rId8"/>
    <p:sldId id="336" r:id="rId9"/>
    <p:sldId id="339" r:id="rId10"/>
    <p:sldId id="325" r:id="rId11"/>
    <p:sldId id="326" r:id="rId12"/>
    <p:sldId id="327" r:id="rId13"/>
    <p:sldId id="328" r:id="rId14"/>
    <p:sldId id="329" r:id="rId15"/>
    <p:sldId id="342" r:id="rId16"/>
    <p:sldId id="330" r:id="rId17"/>
    <p:sldId id="331" r:id="rId18"/>
    <p:sldId id="332" r:id="rId19"/>
    <p:sldId id="333" r:id="rId20"/>
    <p:sldId id="33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601"/>
    <a:srgbClr val="FF0000"/>
    <a:srgbClr val="1D0201"/>
    <a:srgbClr val="0D0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711" autoAdjust="0"/>
  </p:normalViewPr>
  <p:slideViewPr>
    <p:cSldViewPr>
      <p:cViewPr>
        <p:scale>
          <a:sx n="70" d="100"/>
          <a:sy n="70" d="100"/>
        </p:scale>
        <p:origin x="-956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A7769A0-2C6E-4979-B473-9E0B016C3BB6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AC6389D-65C2-4656-B781-918734A44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92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0" lang="ru-RU" altLang="ru-RU" sz="2400" smtClean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kumimoji="0" lang="ru-RU" altLang="ru-RU" sz="2400" smtClean="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kumimoji="0" lang="ru-RU" altLang="ru-RU" sz="2400" smtClean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kumimoji="0" lang="ru-RU" altLang="ru-RU" sz="2400" smtClean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kumimoji="0" lang="ru-RU" altLang="ru-RU" sz="2400" smtClean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kumimoji="0" lang="ru-RU" altLang="ru-RU" sz="2400" smtClean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kumimoji="0" lang="ru-RU" altLang="ru-RU" sz="2400" smtClean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kumimoji="0" lang="ru-RU" altLang="ru-RU" sz="2400" smtClean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kumimoji="0" lang="ru-RU" altLang="ru-RU" sz="2400" smtClean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kumimoji="0" lang="ru-RU" altLang="ru-RU" sz="2400" smtClean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kumimoji="0" lang="ru-RU" altLang="ru-RU" sz="2400" smtClean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kumimoji="0" lang="ru-RU" altLang="ru-RU" sz="2400" smtClean="0"/>
              </a:p>
            </p:txBody>
          </p:sp>
        </p:grpSp>
      </p:grpSp>
      <p:sp>
        <p:nvSpPr>
          <p:cNvPr id="430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30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DB519-BC42-4503-9E14-71EB080EB155}" type="datetime1">
              <a:rPr lang="ru-RU" altLang="ru-RU" smtClean="0"/>
              <a:t>24.11.2023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0CEBD-EAD9-4469-9503-561268295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38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056AE-5E98-4B17-BBED-41D65776A9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4C460-A924-4724-BE13-7C6AC2F53C8A}" type="datetime1">
              <a:rPr lang="ru-RU" altLang="ru-RU" smtClean="0"/>
              <a:t>24.11.2023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78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48DE1-9E8B-4D23-9702-8B4DD02CDC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923F7-0623-430B-AF2D-EFA6360F25C1}" type="datetime1">
              <a:rPr lang="ru-RU" altLang="ru-RU" smtClean="0"/>
              <a:t>24.11.2023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3544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09108-4C39-42C0-8568-21BBA5DC69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1358-B753-4F9B-8D0E-A8442831B6F2}" type="datetime1">
              <a:rPr lang="ru-RU" smtClean="0"/>
              <a:t>24.11.2023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4877C-9450-4CC5-8B6C-22906B637E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6BB7A-50F5-4D31-A6F7-D74B8A08E33F}" type="datetime1">
              <a:rPr lang="ru-RU" altLang="ru-RU" smtClean="0"/>
              <a:t>24.11.2023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935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5D6D8-83EB-4016-B08A-5C91104B14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BA1AB-5C5A-4A6F-ADD9-40AAC4F4C30F}" type="datetime1">
              <a:rPr lang="ru-RU" altLang="ru-RU" smtClean="0"/>
              <a:t>24.11.2023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87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C239E-3F0E-4665-B5A1-8260EF5F80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6A263-37C7-46CD-8451-0739A305C17E}" type="datetime1">
              <a:rPr lang="ru-RU" altLang="ru-RU" smtClean="0"/>
              <a:t>24.11.2023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659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C328C-B995-4D80-8044-2F8B44FE22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32EBC-E091-42E8-8433-57602282B084}" type="datetime1">
              <a:rPr lang="ru-RU" altLang="ru-RU" smtClean="0"/>
              <a:t>24.11.2023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272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2759A-211B-4C64-8A48-D802F436B6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FB219-3BA8-4881-B0EC-20A27D2EFBD7}" type="datetime1">
              <a:rPr lang="ru-RU" altLang="ru-RU" smtClean="0"/>
              <a:t>24.11.2023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175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895A7-BFAA-455A-9DC0-3AD3A8192D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F1C1E-9291-45B0-A97F-934C1C0E6252}" type="datetime1">
              <a:rPr lang="ru-RU" altLang="ru-RU" smtClean="0"/>
              <a:t>24.11.2023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240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8B4C3-8BFF-45ED-B289-0D49B71F1A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2BED1-6F1D-4EEF-9D30-9718D8C0A595}" type="datetime1">
              <a:rPr lang="ru-RU" altLang="ru-RU" smtClean="0"/>
              <a:t>24.11.2023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541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2FCC1-5D5C-4F32-A764-7F795B3FBC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1DCDE-55B0-4E23-B6FE-5E245AA38469}" type="datetime1">
              <a:rPr lang="ru-RU" altLang="ru-RU" smtClean="0"/>
              <a:t>24.11.2023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662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958E4192-20D8-408B-9C1A-012733CCF2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0" lang="ru-RU" altLang="ru-RU" sz="2400" smtClean="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kumimoji="0" lang="ru-RU" altLang="ru-RU" sz="2400" smtClean="0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kumimoji="0" lang="ru-RU" altLang="ru-RU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kumimoji="0" lang="ru-RU" altLang="ru-RU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kumimoji="0" lang="ru-RU" altLang="ru-RU" smtClean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kumimoji="0" lang="ru-RU" altLang="ru-RU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kumimoji="0" lang="ru-RU" altLang="ru-RU" sz="2400" smtClean="0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kumimoji="0" lang="ru-RU" altLang="ru-RU" smtClean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kumimoji="0" lang="ru-RU" altLang="ru-RU" smtClean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20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8B1B83-44D6-416E-8FC9-A615DFA1F353}" type="datetime1">
              <a:rPr lang="ru-RU" altLang="ru-RU" smtClean="0"/>
              <a:t>24.11.2023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itforum.ru/database/osbd/glava_55.shtml#_5" TargetMode="External"/><Relationship Id="rId2" Type="http://schemas.openxmlformats.org/officeDocument/2006/relationships/hyperlink" Target="https://publications.hse.ru/mirror/pubs/share/direct/25905281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ema44.ru/resurs/study/dblab/lab2012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2133600"/>
            <a:ext cx="4964113" cy="747713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ahoma" pitchFamily="34" charset="0"/>
              </a:rPr>
              <a:t>Базы данных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4437062"/>
            <a:ext cx="7129487" cy="1728241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endParaRPr lang="ru-RU" altLang="ru-RU" sz="2800" dirty="0" smtClean="0">
              <a:latin typeface="Tahoma" pitchFamily="34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altLang="ru-RU" sz="2800" dirty="0" smtClean="0">
                <a:latin typeface="Tahoma" pitchFamily="34" charset="0"/>
              </a:rPr>
              <a:t>Язык запросов </a:t>
            </a:r>
            <a:r>
              <a:rPr lang="en-US" altLang="ru-RU" sz="2800" dirty="0" smtClean="0">
                <a:latin typeface="Tahoma" pitchFamily="34" charset="0"/>
              </a:rPr>
              <a:t>SQL</a:t>
            </a:r>
            <a:r>
              <a:rPr lang="ru-RU" altLang="ru-RU" sz="2800" dirty="0" smtClean="0">
                <a:latin typeface="Tahoma" pitchFamily="34" charset="0"/>
              </a:rPr>
              <a:t>.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2800" dirty="0" smtClean="0">
                <a:latin typeface="Tahoma" pitchFamily="34" charset="0"/>
              </a:rPr>
              <a:t>Подзапросы и представления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2627313" y="261938"/>
            <a:ext cx="63373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i="1"/>
              <a:t>"Границы моего языка означают границы моего мира".</a:t>
            </a:r>
            <a:br>
              <a:rPr lang="ru-RU" altLang="ru-RU" i="1"/>
            </a:br>
            <a:r>
              <a:rPr lang="ru-RU" altLang="ru-RU" sz="1600"/>
              <a:t>Людвиг Витгенштейн, англо-австрийский философ, логик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5730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Представления: пример</a:t>
            </a:r>
          </a:p>
        </p:txBody>
      </p:sp>
      <p:graphicFrame>
        <p:nvGraphicFramePr>
          <p:cNvPr id="24783" name="Group 20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12772758"/>
              </p:ext>
            </p:extLst>
          </p:nvPr>
        </p:nvGraphicFramePr>
        <p:xfrm>
          <a:off x="467544" y="4046808"/>
          <a:ext cx="7772400" cy="2622552"/>
        </p:xfrm>
        <a:graphic>
          <a:graphicData uri="http://schemas.openxmlformats.org/drawingml/2006/table">
            <a:tbl>
              <a:tblPr/>
              <a:tblGrid>
                <a:gridCol w="1508125"/>
                <a:gridCol w="1730375"/>
                <a:gridCol w="1655763"/>
                <a:gridCol w="1223962"/>
                <a:gridCol w="1654175"/>
              </a:tblGrid>
              <a:tr h="49834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DEPNO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NAME</a:t>
                      </a:r>
                      <a:endParaRPr kumimoji="1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CHILD</a:t>
                      </a:r>
                      <a:endParaRPr kumimoji="1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SEX</a:t>
                      </a:r>
                      <a:endParaRPr kumimoji="1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BORN</a:t>
                      </a:r>
                      <a:endParaRPr kumimoji="1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61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Буров Г.О.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Ольга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18.07.</a:t>
                      </a: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1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61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Малова Л.А.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Илья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19.02.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61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Малова Л.А.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Анна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26.12.</a:t>
                      </a: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kumimoji="1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61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Серова Т.В.</a:t>
                      </a: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Антон</a:t>
                      </a: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06.03.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51" name="Text Box 3"/>
          <p:cNvSpPr txBox="1">
            <a:spLocks noChangeArrowheads="1"/>
          </p:cNvSpPr>
          <p:nvPr/>
        </p:nvSpPr>
        <p:spPr bwMode="auto">
          <a:xfrm>
            <a:off x="467544" y="1024532"/>
            <a:ext cx="813593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01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Создать представление "Сотрудники с детьми" (для удобного представления данных о детях сотрудников</a:t>
            </a:r>
            <a:r>
              <a:rPr lang="ru-RU" altLang="ru-RU" dirty="0" smtClean="0">
                <a:solidFill>
                  <a:srgbClr val="0D0D11"/>
                </a:solidFill>
              </a:rPr>
              <a:t>):</a:t>
            </a:r>
          </a:p>
          <a:p>
            <a:pPr eaLnBrk="1" hangingPunct="1"/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dirty="0">
                <a:solidFill>
                  <a:srgbClr val="0D0D11"/>
                </a:solidFill>
              </a:rPr>
              <a:t>CREATE OR REPLACE VIEW  </a:t>
            </a:r>
            <a:endParaRPr lang="ru-RU" altLang="ru-RU" dirty="0" smtClean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 </a:t>
            </a:r>
            <a:r>
              <a:rPr lang="ru-RU" altLang="ru-RU" dirty="0" smtClean="0">
                <a:solidFill>
                  <a:srgbClr val="0D0D11"/>
                </a:solidFill>
              </a:rPr>
              <a:t>  </a:t>
            </a:r>
            <a:r>
              <a:rPr lang="en-US" altLang="ru-RU" dirty="0" err="1" smtClean="0">
                <a:solidFill>
                  <a:srgbClr val="0D0D11"/>
                </a:solidFill>
              </a:rPr>
              <a:t>staff_child</a:t>
            </a:r>
            <a:r>
              <a:rPr lang="en-US" altLang="ru-RU" dirty="0" smtClean="0">
                <a:solidFill>
                  <a:srgbClr val="0D0D11"/>
                </a:solidFill>
              </a:rPr>
              <a:t>(</a:t>
            </a:r>
            <a:r>
              <a:rPr lang="en-US" altLang="ru-RU" dirty="0" err="1" smtClean="0">
                <a:solidFill>
                  <a:srgbClr val="0D0D11"/>
                </a:solidFill>
              </a:rPr>
              <a:t>depno</a:t>
            </a:r>
            <a:r>
              <a:rPr lang="en-US" altLang="ru-RU" dirty="0">
                <a:solidFill>
                  <a:srgbClr val="0D0D11"/>
                </a:solidFill>
              </a:rPr>
              <a:t>, name, child, sex, born)</a:t>
            </a: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AS  SELECT  </a:t>
            </a:r>
            <a:r>
              <a:rPr lang="en-US" altLang="ru-RU" dirty="0" err="1">
                <a:solidFill>
                  <a:srgbClr val="0D0D11"/>
                </a:solidFill>
              </a:rPr>
              <a:t>e.depno</a:t>
            </a:r>
            <a:r>
              <a:rPr lang="en-US" altLang="ru-RU" dirty="0">
                <a:solidFill>
                  <a:srgbClr val="0D0D11"/>
                </a:solidFill>
              </a:rPr>
              <a:t>,  e.name,  c.name,  </a:t>
            </a:r>
            <a:r>
              <a:rPr lang="en-US" altLang="ru-RU" dirty="0" err="1">
                <a:solidFill>
                  <a:srgbClr val="0D0D11"/>
                </a:solidFill>
              </a:rPr>
              <a:t>c.sex</a:t>
            </a:r>
            <a:r>
              <a:rPr lang="en-US" altLang="ru-RU" dirty="0">
                <a:solidFill>
                  <a:srgbClr val="0D0D11"/>
                </a:solidFill>
              </a:rPr>
              <a:t>,  </a:t>
            </a:r>
            <a:r>
              <a:rPr lang="en-US" altLang="ru-RU" dirty="0" err="1" smtClean="0">
                <a:solidFill>
                  <a:srgbClr val="0D0D11"/>
                </a:solidFill>
              </a:rPr>
              <a:t>c.birth</a:t>
            </a:r>
            <a:endParaRPr lang="en-US" altLang="ru-RU" dirty="0">
              <a:solidFill>
                <a:srgbClr val="0D0D11"/>
              </a:solidFill>
            </a:endParaRP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FROM  </a:t>
            </a:r>
            <a:r>
              <a:rPr lang="en-US" altLang="ru-RU" dirty="0" smtClean="0">
                <a:solidFill>
                  <a:srgbClr val="0D0D11"/>
                </a:solidFill>
              </a:rPr>
              <a:t>staff  </a:t>
            </a:r>
            <a:r>
              <a:rPr lang="en-US" altLang="ru-RU" dirty="0">
                <a:solidFill>
                  <a:srgbClr val="0D0D11"/>
                </a:solidFill>
              </a:rPr>
              <a:t>e,  children  c</a:t>
            </a: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WHERE  </a:t>
            </a:r>
            <a:r>
              <a:rPr lang="en-US" altLang="ru-RU" dirty="0" smtClean="0">
                <a:solidFill>
                  <a:srgbClr val="0D0D11"/>
                </a:solidFill>
              </a:rPr>
              <a:t>e.id </a:t>
            </a:r>
            <a:r>
              <a:rPr lang="en-US" altLang="ru-RU" dirty="0">
                <a:solidFill>
                  <a:srgbClr val="0D0D11"/>
                </a:solidFill>
              </a:rPr>
              <a:t>= </a:t>
            </a:r>
            <a:r>
              <a:rPr lang="en-US" altLang="ru-RU" dirty="0" smtClean="0">
                <a:solidFill>
                  <a:srgbClr val="0D0D11"/>
                </a:solidFill>
              </a:rPr>
              <a:t>c.id;</a:t>
            </a:r>
            <a:endParaRPr lang="ru-RU" altLang="ru-RU" dirty="0" smtClean="0">
              <a:solidFill>
                <a:srgbClr val="0D0D11"/>
              </a:solidFill>
            </a:endParaRPr>
          </a:p>
          <a:p>
            <a:pPr lvl="1" eaLnBrk="1" hangingPunct="1"/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dirty="0">
                <a:solidFill>
                  <a:srgbClr val="0D0D11"/>
                </a:solidFill>
              </a:rPr>
              <a:t>SELECT * FROM </a:t>
            </a:r>
            <a:r>
              <a:rPr lang="en-US" altLang="ru-RU" dirty="0" err="1" smtClean="0">
                <a:solidFill>
                  <a:srgbClr val="0D0D11"/>
                </a:solidFill>
              </a:rPr>
              <a:t>staff_child</a:t>
            </a:r>
            <a:r>
              <a:rPr lang="en-US" altLang="ru-RU" dirty="0">
                <a:solidFill>
                  <a:srgbClr val="0D0D11"/>
                </a:solidFill>
              </a:rPr>
              <a:t>;</a:t>
            </a:r>
            <a:endParaRPr lang="ru-RU" altLang="ru-RU" dirty="0">
              <a:solidFill>
                <a:srgbClr val="0D0D1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09108-4C39-42C0-8568-21BBA5DC6945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9750"/>
            <a:ext cx="1607771" cy="244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5730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Представления: пример</a:t>
            </a:r>
          </a:p>
        </p:txBody>
      </p:sp>
      <p:graphicFrame>
        <p:nvGraphicFramePr>
          <p:cNvPr id="26910" name="Group 28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7689462"/>
              </p:ext>
            </p:extLst>
          </p:nvPr>
        </p:nvGraphicFramePr>
        <p:xfrm>
          <a:off x="467544" y="3944640"/>
          <a:ext cx="7772400" cy="2652712"/>
        </p:xfrm>
        <a:graphic>
          <a:graphicData uri="http://schemas.openxmlformats.org/drawingml/2006/table">
            <a:tbl>
              <a:tblPr/>
              <a:tblGrid>
                <a:gridCol w="933450"/>
                <a:gridCol w="936625"/>
                <a:gridCol w="1296045"/>
                <a:gridCol w="1440805"/>
                <a:gridCol w="1076325"/>
                <a:gridCol w="1042988"/>
                <a:gridCol w="1046162"/>
              </a:tblGrid>
              <a:tr h="5042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id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DEPNO</a:t>
                      </a:r>
                      <a:endParaRPr kumimoji="1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NAME</a:t>
                      </a:r>
                      <a:endParaRPr kumimoji="1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POST</a:t>
                      </a:r>
                      <a:endParaRPr kumimoji="1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SALARY</a:t>
                      </a:r>
                      <a:endParaRPr kumimoji="1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BORN</a:t>
                      </a:r>
                      <a:endParaRPr kumimoji="1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PHONE</a:t>
                      </a:r>
                      <a:endParaRPr kumimoji="1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1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Буров Г.О.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бухгалтер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42880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22.05.75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115-46-32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7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Волков Л.Д.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программист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46500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16.10.82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Лукина Н.Н.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бухгалтер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42880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12.07.79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115-46-32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023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Малова Л.А.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гл. бухгалтер</a:t>
                      </a:r>
                      <a:endParaRPr kumimoji="1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59240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24.11.54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114-24-55</a:t>
                      </a:r>
                      <a:endParaRPr kumimoji="1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81" name="Text Box 3"/>
          <p:cNvSpPr txBox="1">
            <a:spLocks noChangeArrowheads="1"/>
          </p:cNvSpPr>
          <p:nvPr/>
        </p:nvSpPr>
        <p:spPr bwMode="auto">
          <a:xfrm>
            <a:off x="395288" y="980728"/>
            <a:ext cx="813593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01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Создать представление "Сотрудники 2-го отдела" (для предоставления полного доступа к данным о сотрудниках 2-го отдела начальнику этого отдела</a:t>
            </a:r>
            <a:r>
              <a:rPr lang="ru-RU" altLang="ru-RU" dirty="0" smtClean="0">
                <a:solidFill>
                  <a:srgbClr val="0D0D11"/>
                </a:solidFill>
              </a:rPr>
              <a:t>):</a:t>
            </a:r>
          </a:p>
          <a:p>
            <a:pPr eaLnBrk="1" hangingPunct="1"/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dirty="0">
                <a:solidFill>
                  <a:srgbClr val="0D0D11"/>
                </a:solidFill>
              </a:rPr>
              <a:t>CREATE OR REPLACE VIEW   </a:t>
            </a:r>
            <a:r>
              <a:rPr lang="en-US" altLang="ru-RU" dirty="0" smtClean="0">
                <a:solidFill>
                  <a:srgbClr val="0D0D11"/>
                </a:solidFill>
              </a:rPr>
              <a:t>staff2</a:t>
            </a:r>
            <a:endParaRPr lang="en-US" altLang="ru-RU" dirty="0">
              <a:solidFill>
                <a:srgbClr val="0D0D11"/>
              </a:solidFill>
            </a:endParaRP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AS  SELECT  *</a:t>
            </a: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FROM </a:t>
            </a:r>
            <a:r>
              <a:rPr lang="en-US" altLang="ru-RU" dirty="0" smtClean="0">
                <a:solidFill>
                  <a:srgbClr val="0D0D11"/>
                </a:solidFill>
              </a:rPr>
              <a:t>staff</a:t>
            </a:r>
            <a:endParaRPr lang="en-US" altLang="ru-RU" dirty="0">
              <a:solidFill>
                <a:srgbClr val="0D0D11"/>
              </a:solidFill>
            </a:endParaRP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WHERE  </a:t>
            </a:r>
            <a:r>
              <a:rPr lang="en-US" altLang="ru-RU" dirty="0" err="1">
                <a:solidFill>
                  <a:srgbClr val="0D0D11"/>
                </a:solidFill>
              </a:rPr>
              <a:t>depno</a:t>
            </a:r>
            <a:r>
              <a:rPr lang="en-US" altLang="ru-RU" dirty="0">
                <a:solidFill>
                  <a:srgbClr val="0D0D11"/>
                </a:solidFill>
              </a:rPr>
              <a:t> = 2 </a:t>
            </a:r>
            <a:r>
              <a:rPr lang="ru-RU" altLang="ru-RU" dirty="0">
                <a:solidFill>
                  <a:srgbClr val="0D0D11"/>
                </a:solidFill>
              </a:rPr>
              <a:t> </a:t>
            </a:r>
          </a:p>
          <a:p>
            <a:pPr lvl="1" eaLnBrk="1" hangingPunct="1"/>
            <a:r>
              <a:rPr lang="en-US" altLang="ru-RU" b="1" dirty="0">
                <a:solidFill>
                  <a:srgbClr val="0D0D11"/>
                </a:solidFill>
              </a:rPr>
              <a:t>WITH CHECK OPTION</a:t>
            </a:r>
            <a:r>
              <a:rPr lang="en-US" altLang="ru-RU" dirty="0">
                <a:solidFill>
                  <a:srgbClr val="0D0D11"/>
                </a:solidFill>
              </a:rPr>
              <a:t>;</a:t>
            </a:r>
            <a:endParaRPr lang="ru-RU" altLang="ru-RU" dirty="0">
              <a:solidFill>
                <a:srgbClr val="0D0D11"/>
              </a:solidFill>
            </a:endParaRPr>
          </a:p>
          <a:p>
            <a:pPr lvl="1" eaLnBrk="1" hangingPunct="1"/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dirty="0">
                <a:solidFill>
                  <a:srgbClr val="0D0D11"/>
                </a:solidFill>
              </a:rPr>
              <a:t>SELECT  </a:t>
            </a:r>
            <a:r>
              <a:rPr lang="ru-RU" altLang="ru-RU" dirty="0">
                <a:solidFill>
                  <a:srgbClr val="0D0D11"/>
                </a:solidFill>
              </a:rPr>
              <a:t>*  </a:t>
            </a:r>
            <a:r>
              <a:rPr lang="en-US" altLang="ru-RU" dirty="0">
                <a:solidFill>
                  <a:srgbClr val="0D0D11"/>
                </a:solidFill>
              </a:rPr>
              <a:t>FROM  </a:t>
            </a:r>
            <a:r>
              <a:rPr lang="en-US" altLang="ru-RU" dirty="0" smtClean="0">
                <a:solidFill>
                  <a:srgbClr val="0D0D11"/>
                </a:solidFill>
              </a:rPr>
              <a:t>staff</a:t>
            </a:r>
            <a:r>
              <a:rPr lang="ru-RU" altLang="ru-RU" dirty="0" smtClean="0">
                <a:solidFill>
                  <a:srgbClr val="0D0D11"/>
                </a:solidFill>
              </a:rPr>
              <a:t>2</a:t>
            </a:r>
            <a:r>
              <a:rPr lang="ru-RU" altLang="ru-RU" dirty="0">
                <a:solidFill>
                  <a:srgbClr val="0D0D11"/>
                </a:solidFill>
              </a:rPr>
              <a:t>;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09108-4C39-42C0-8568-21BBA5DC6945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72816"/>
            <a:ext cx="2609817" cy="195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7640"/>
            <a:ext cx="7772400" cy="5730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Представления: примеры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95288" y="1196975"/>
            <a:ext cx="8353425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01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Создать представление "Сотрудники" (без данных о зарплате, для сокрытия конфиденциальной информации):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dirty="0">
                <a:solidFill>
                  <a:srgbClr val="0D0D11"/>
                </a:solidFill>
              </a:rPr>
              <a:t>CREATE OR REPLACE VIEW   </a:t>
            </a:r>
            <a:r>
              <a:rPr lang="en-US" altLang="ru-RU" dirty="0" smtClean="0">
                <a:solidFill>
                  <a:srgbClr val="0D0D11"/>
                </a:solidFill>
              </a:rPr>
              <a:t>employees</a:t>
            </a:r>
            <a:endParaRPr lang="en-US" altLang="ru-RU" dirty="0">
              <a:solidFill>
                <a:srgbClr val="0D0D11"/>
              </a:solidFill>
            </a:endParaRP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AS  SELECT  </a:t>
            </a:r>
            <a:r>
              <a:rPr lang="en-US" altLang="ru-RU" dirty="0" smtClean="0">
                <a:solidFill>
                  <a:srgbClr val="0D0D11"/>
                </a:solidFill>
              </a:rPr>
              <a:t>id, </a:t>
            </a:r>
            <a:r>
              <a:rPr lang="en-US" altLang="ru-RU" dirty="0" err="1">
                <a:solidFill>
                  <a:srgbClr val="0D0D11"/>
                </a:solidFill>
              </a:rPr>
              <a:t>depno</a:t>
            </a:r>
            <a:r>
              <a:rPr lang="en-US" altLang="ru-RU" dirty="0">
                <a:solidFill>
                  <a:srgbClr val="0D0D11"/>
                </a:solidFill>
              </a:rPr>
              <a:t>, name, post, born, phone</a:t>
            </a: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FROM </a:t>
            </a:r>
            <a:r>
              <a:rPr lang="en-US" altLang="ru-RU" dirty="0" smtClean="0">
                <a:solidFill>
                  <a:srgbClr val="0D0D11"/>
                </a:solidFill>
              </a:rPr>
              <a:t>staff;</a:t>
            </a:r>
            <a:r>
              <a:rPr lang="ru-RU" altLang="ru-RU" dirty="0" smtClean="0">
                <a:solidFill>
                  <a:srgbClr val="0D0D11"/>
                </a:solidFill>
              </a:rPr>
              <a:t> </a:t>
            </a:r>
            <a:endParaRPr lang="ru-RU" altLang="ru-RU" dirty="0">
              <a:solidFill>
                <a:srgbClr val="0D0D11"/>
              </a:solidFill>
            </a:endParaRPr>
          </a:p>
          <a:p>
            <a:pPr lvl="1" eaLnBrk="1" hangingPunct="1"/>
            <a:endParaRPr lang="ru-RU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Создать представление "Статистика по проектам" (для хранения сложных запросов): название проекта, ФИО руководителя, количество исполнителей, количество консультантов.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dirty="0">
                <a:solidFill>
                  <a:srgbClr val="0D0D11"/>
                </a:solidFill>
              </a:rPr>
              <a:t>CREATE OR REPLACE VIEW   </a:t>
            </a:r>
            <a:r>
              <a:rPr lang="en-US" altLang="ru-RU" dirty="0" err="1">
                <a:solidFill>
                  <a:srgbClr val="0D0D11"/>
                </a:solidFill>
              </a:rPr>
              <a:t>statist_prj</a:t>
            </a:r>
            <a:endParaRPr lang="en-US" altLang="ru-RU" dirty="0">
              <a:solidFill>
                <a:srgbClr val="0D0D11"/>
              </a:solidFill>
            </a:endParaRP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AS  SELECT  </a:t>
            </a:r>
            <a:r>
              <a:rPr lang="en-US" altLang="ru-RU" dirty="0" err="1">
                <a:solidFill>
                  <a:srgbClr val="0D0D11"/>
                </a:solidFill>
              </a:rPr>
              <a:t>p.title</a:t>
            </a:r>
            <a:r>
              <a:rPr lang="en-US" altLang="ru-RU" dirty="0">
                <a:solidFill>
                  <a:srgbClr val="0D0D11"/>
                </a:solidFill>
              </a:rPr>
              <a:t>, e.name, </a:t>
            </a: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	(select count(*) from job j1 where </a:t>
            </a:r>
            <a:r>
              <a:rPr lang="en-US" altLang="ru-RU" dirty="0" smtClean="0">
                <a:solidFill>
                  <a:srgbClr val="0D0D11"/>
                </a:solidFill>
              </a:rPr>
              <a:t>j1.pid=</a:t>
            </a:r>
            <a:r>
              <a:rPr lang="en-US" altLang="ru-RU" dirty="0" err="1" smtClean="0">
                <a:solidFill>
                  <a:srgbClr val="0D0D11"/>
                </a:solidFill>
              </a:rPr>
              <a:t>p.pid</a:t>
            </a:r>
            <a:r>
              <a:rPr lang="en-US" altLang="ru-RU" dirty="0" smtClean="0">
                <a:solidFill>
                  <a:srgbClr val="0D0D11"/>
                </a:solidFill>
              </a:rPr>
              <a:t> </a:t>
            </a:r>
            <a:r>
              <a:rPr lang="en-US" altLang="ru-RU" dirty="0">
                <a:solidFill>
                  <a:srgbClr val="0D0D11"/>
                </a:solidFill>
              </a:rPr>
              <a:t>and </a:t>
            </a:r>
            <a:r>
              <a:rPr lang="en-US" altLang="ru-RU" dirty="0" err="1">
                <a:solidFill>
                  <a:srgbClr val="0D0D11"/>
                </a:solidFill>
              </a:rPr>
              <a:t>rel</a:t>
            </a:r>
            <a:r>
              <a:rPr lang="en-US" altLang="ru-RU" dirty="0">
                <a:solidFill>
                  <a:srgbClr val="0D0D11"/>
                </a:solidFill>
              </a:rPr>
              <a:t>='</a:t>
            </a:r>
            <a:r>
              <a:rPr lang="ru-RU" altLang="ru-RU" dirty="0">
                <a:solidFill>
                  <a:srgbClr val="0D0D11"/>
                </a:solidFill>
              </a:rPr>
              <a:t>исполнитель</a:t>
            </a:r>
            <a:r>
              <a:rPr lang="en-US" altLang="ru-RU" dirty="0">
                <a:solidFill>
                  <a:srgbClr val="0D0D11"/>
                </a:solidFill>
              </a:rPr>
              <a:t>') jobs,</a:t>
            </a: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	(select count(*) from job j2 where </a:t>
            </a:r>
            <a:r>
              <a:rPr lang="en-US" altLang="ru-RU" dirty="0" smtClean="0">
                <a:solidFill>
                  <a:srgbClr val="0D0D11"/>
                </a:solidFill>
              </a:rPr>
              <a:t>j2.pid=</a:t>
            </a:r>
            <a:r>
              <a:rPr lang="en-US" altLang="ru-RU" dirty="0" err="1" smtClean="0">
                <a:solidFill>
                  <a:srgbClr val="0D0D11"/>
                </a:solidFill>
              </a:rPr>
              <a:t>p.pid</a:t>
            </a:r>
            <a:r>
              <a:rPr lang="en-US" altLang="ru-RU" dirty="0" smtClean="0">
                <a:solidFill>
                  <a:srgbClr val="0D0D11"/>
                </a:solidFill>
              </a:rPr>
              <a:t> </a:t>
            </a:r>
            <a:r>
              <a:rPr lang="en-US" altLang="ru-RU" dirty="0">
                <a:solidFill>
                  <a:srgbClr val="0D0D11"/>
                </a:solidFill>
              </a:rPr>
              <a:t>and </a:t>
            </a:r>
            <a:r>
              <a:rPr lang="en-US" altLang="ru-RU" dirty="0" err="1">
                <a:solidFill>
                  <a:srgbClr val="0D0D11"/>
                </a:solidFill>
              </a:rPr>
              <a:t>rel</a:t>
            </a:r>
            <a:r>
              <a:rPr lang="en-US" altLang="ru-RU" dirty="0">
                <a:solidFill>
                  <a:srgbClr val="0D0D11"/>
                </a:solidFill>
              </a:rPr>
              <a:t>='</a:t>
            </a:r>
            <a:r>
              <a:rPr lang="ru-RU" altLang="ru-RU" dirty="0">
                <a:solidFill>
                  <a:srgbClr val="0D0D11"/>
                </a:solidFill>
              </a:rPr>
              <a:t>консультант</a:t>
            </a:r>
            <a:r>
              <a:rPr lang="en-US" altLang="ru-RU" dirty="0">
                <a:solidFill>
                  <a:srgbClr val="0D0D11"/>
                </a:solidFill>
              </a:rPr>
              <a:t>') consult</a:t>
            </a: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FROM </a:t>
            </a:r>
            <a:r>
              <a:rPr lang="en-US" altLang="ru-RU" dirty="0" smtClean="0">
                <a:solidFill>
                  <a:srgbClr val="0D0D11"/>
                </a:solidFill>
              </a:rPr>
              <a:t>staff </a:t>
            </a:r>
            <a:r>
              <a:rPr lang="en-US" altLang="ru-RU" dirty="0">
                <a:solidFill>
                  <a:srgbClr val="0D0D11"/>
                </a:solidFill>
              </a:rPr>
              <a:t>e, project p, job j</a:t>
            </a: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	where </a:t>
            </a:r>
            <a:r>
              <a:rPr lang="en-US" altLang="ru-RU" dirty="0" smtClean="0">
                <a:solidFill>
                  <a:srgbClr val="0D0D11"/>
                </a:solidFill>
              </a:rPr>
              <a:t>e.id=j.id </a:t>
            </a:r>
            <a:r>
              <a:rPr lang="en-US" altLang="ru-RU" dirty="0">
                <a:solidFill>
                  <a:srgbClr val="0D0D11"/>
                </a:solidFill>
              </a:rPr>
              <a:t>and </a:t>
            </a:r>
            <a:r>
              <a:rPr lang="en-US" altLang="ru-RU" dirty="0" err="1" smtClean="0">
                <a:solidFill>
                  <a:srgbClr val="0D0D11"/>
                </a:solidFill>
              </a:rPr>
              <a:t>j.pid</a:t>
            </a:r>
            <a:r>
              <a:rPr lang="en-US" altLang="ru-RU" dirty="0" smtClean="0">
                <a:solidFill>
                  <a:srgbClr val="0D0D11"/>
                </a:solidFill>
              </a:rPr>
              <a:t>=</a:t>
            </a:r>
            <a:r>
              <a:rPr lang="en-US" altLang="ru-RU" dirty="0" err="1" smtClean="0">
                <a:solidFill>
                  <a:srgbClr val="0D0D11"/>
                </a:solidFill>
              </a:rPr>
              <a:t>p.pid</a:t>
            </a:r>
            <a:endParaRPr lang="en-US" altLang="ru-RU" dirty="0">
              <a:solidFill>
                <a:srgbClr val="0D0D11"/>
              </a:solidFill>
            </a:endParaRP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	and </a:t>
            </a:r>
            <a:r>
              <a:rPr lang="en-US" altLang="ru-RU" dirty="0" err="1">
                <a:solidFill>
                  <a:srgbClr val="0D0D11"/>
                </a:solidFill>
              </a:rPr>
              <a:t>j.rel</a:t>
            </a:r>
            <a:r>
              <a:rPr lang="en-US" altLang="ru-RU" dirty="0">
                <a:solidFill>
                  <a:srgbClr val="0D0D11"/>
                </a:solidFill>
              </a:rPr>
              <a:t>='</a:t>
            </a:r>
            <a:r>
              <a:rPr lang="ru-RU" altLang="ru-RU" dirty="0">
                <a:solidFill>
                  <a:srgbClr val="0D0D11"/>
                </a:solidFill>
              </a:rPr>
              <a:t>руководитель</a:t>
            </a:r>
            <a:r>
              <a:rPr lang="en-US" altLang="ru-RU" dirty="0">
                <a:solidFill>
                  <a:srgbClr val="0D0D11"/>
                </a:solidFill>
              </a:rPr>
              <a:t>';</a:t>
            </a:r>
            <a:endParaRPr lang="ru-RU" altLang="ru-RU" dirty="0">
              <a:solidFill>
                <a:srgbClr val="0D0D1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09108-4C39-42C0-8568-21BBA5DC6945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79" y="1587054"/>
            <a:ext cx="2332734" cy="1553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5730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Обновляемые представления</a:t>
            </a:r>
          </a:p>
        </p:txBody>
      </p:sp>
      <p:graphicFrame>
        <p:nvGraphicFramePr>
          <p:cNvPr id="28906" name="Group 234"/>
          <p:cNvGraphicFramePr>
            <a:graphicFrameLocks noGrp="1"/>
          </p:cNvGraphicFramePr>
          <p:nvPr>
            <p:ph type="tbl" idx="1"/>
          </p:nvPr>
        </p:nvGraphicFramePr>
        <p:xfrm>
          <a:off x="539750" y="3644900"/>
          <a:ext cx="7772400" cy="1625601"/>
        </p:xfrm>
        <a:graphic>
          <a:graphicData uri="http://schemas.openxmlformats.org/drawingml/2006/table">
            <a:tbl>
              <a:tblPr/>
              <a:tblGrid>
                <a:gridCol w="925513"/>
                <a:gridCol w="930275"/>
                <a:gridCol w="1330325"/>
                <a:gridCol w="1454150"/>
                <a:gridCol w="1042987"/>
                <a:gridCol w="1042988"/>
                <a:gridCol w="1046162"/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id</a:t>
                      </a:r>
                      <a:endParaRPr kumimoji="1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DEPNO</a:t>
                      </a: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NAME</a:t>
                      </a: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POST</a:t>
                      </a: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SALARY</a:t>
                      </a: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BORN</a:t>
                      </a: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PHONE</a:t>
                      </a: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Буров Г.О.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бухгалтер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42880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22.05.75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115-46-32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Волков Л.Д.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программист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48000</a:t>
                      </a: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16.10.82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Лукина Н.Н.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бухгалтер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42880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12.07.79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115-46-32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21" name="Text Box 3"/>
          <p:cNvSpPr txBox="1">
            <a:spLocks noChangeArrowheads="1"/>
          </p:cNvSpPr>
          <p:nvPr/>
        </p:nvSpPr>
        <p:spPr bwMode="auto">
          <a:xfrm>
            <a:off x="395288" y="981075"/>
            <a:ext cx="80645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 eaLnBrk="1" hangingPunct="1"/>
            <a:r>
              <a:rPr lang="ru-RU" altLang="ru-RU" dirty="0">
                <a:solidFill>
                  <a:srgbClr val="0D0D11"/>
                </a:solidFill>
              </a:rPr>
              <a:t>Представление может быть обновляемым и не обновляемым. </a:t>
            </a:r>
            <a:endParaRPr lang="en-US" altLang="ru-RU" dirty="0" smtClean="0">
              <a:solidFill>
                <a:srgbClr val="0D0D11"/>
              </a:solidFill>
            </a:endParaRPr>
          </a:p>
          <a:p>
            <a:pPr marL="0" indent="0" eaLnBrk="1" hangingPunct="1"/>
            <a:r>
              <a:rPr lang="ru-RU" altLang="ru-RU" b="1" dirty="0" smtClean="0">
                <a:solidFill>
                  <a:srgbClr val="0D0D11"/>
                </a:solidFill>
              </a:rPr>
              <a:t>Обновляемым </a:t>
            </a:r>
            <a:r>
              <a:rPr lang="ru-RU" altLang="ru-RU" b="1" dirty="0">
                <a:solidFill>
                  <a:srgbClr val="0D0D11"/>
                </a:solidFill>
              </a:rPr>
              <a:t>является представление, при обращении к которому с командами </a:t>
            </a:r>
            <a:r>
              <a:rPr lang="en-US" altLang="ru-RU" b="1" dirty="0">
                <a:solidFill>
                  <a:srgbClr val="0D0D11"/>
                </a:solidFill>
              </a:rPr>
              <a:t>DML </a:t>
            </a:r>
            <a:r>
              <a:rPr lang="ru-RU" altLang="ru-RU" b="1" dirty="0">
                <a:solidFill>
                  <a:srgbClr val="0D0D11"/>
                </a:solidFill>
              </a:rPr>
              <a:t>можно обновить базовую таблицу.</a:t>
            </a:r>
            <a:endParaRPr lang="ru-RU" altLang="ru-RU" b="1" u="sng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u="sng" dirty="0">
                <a:solidFill>
                  <a:srgbClr val="0D0D11"/>
                </a:solidFill>
              </a:rPr>
              <a:t>Пример обновления базовой таблицы </a:t>
            </a:r>
            <a:r>
              <a:rPr lang="en-US" altLang="ru-RU" b="1" i="1" u="sng" dirty="0" smtClean="0">
                <a:solidFill>
                  <a:srgbClr val="0D0D11"/>
                </a:solidFill>
              </a:rPr>
              <a:t>staff</a:t>
            </a:r>
            <a:r>
              <a:rPr lang="en-US" altLang="ru-RU" u="sng" dirty="0" smtClean="0">
                <a:solidFill>
                  <a:srgbClr val="0D0D11"/>
                </a:solidFill>
              </a:rPr>
              <a:t> </a:t>
            </a:r>
            <a:r>
              <a:rPr lang="ru-RU" altLang="ru-RU" u="sng" dirty="0">
                <a:solidFill>
                  <a:srgbClr val="0D0D11"/>
                </a:solidFill>
              </a:rPr>
              <a:t>через представление </a:t>
            </a:r>
            <a:r>
              <a:rPr lang="en-US" altLang="ru-RU" b="1" i="1" u="sng" dirty="0" smtClean="0">
                <a:solidFill>
                  <a:srgbClr val="0D0D11"/>
                </a:solidFill>
              </a:rPr>
              <a:t>staff</a:t>
            </a:r>
            <a:r>
              <a:rPr lang="ru-RU" altLang="ru-RU" b="1" i="1" u="sng" dirty="0" smtClean="0">
                <a:solidFill>
                  <a:srgbClr val="0D0D11"/>
                </a:solidFill>
              </a:rPr>
              <a:t>2</a:t>
            </a:r>
            <a:r>
              <a:rPr lang="ru-RU" altLang="ru-RU" dirty="0">
                <a:solidFill>
                  <a:srgbClr val="0D0D11"/>
                </a:solidFill>
              </a:rPr>
              <a:t>: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dirty="0">
                <a:solidFill>
                  <a:srgbClr val="0D0D11"/>
                </a:solidFill>
              </a:rPr>
              <a:t>UPDATE  </a:t>
            </a:r>
            <a:r>
              <a:rPr lang="en-US" altLang="ru-RU" dirty="0" smtClean="0">
                <a:solidFill>
                  <a:srgbClr val="0D0D11"/>
                </a:solidFill>
              </a:rPr>
              <a:t>staff2  </a:t>
            </a:r>
            <a:endParaRPr lang="en-US" altLang="ru-RU" dirty="0">
              <a:solidFill>
                <a:srgbClr val="0D0D11"/>
              </a:solidFill>
            </a:endParaRP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SET  salary = 48000</a:t>
            </a: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WHERE  </a:t>
            </a:r>
            <a:r>
              <a:rPr lang="en-US" altLang="ru-RU" dirty="0" smtClean="0">
                <a:solidFill>
                  <a:srgbClr val="0D0D11"/>
                </a:solidFill>
              </a:rPr>
              <a:t>id </a:t>
            </a:r>
            <a:r>
              <a:rPr lang="en-US" altLang="ru-RU" dirty="0">
                <a:solidFill>
                  <a:srgbClr val="0D0D11"/>
                </a:solidFill>
              </a:rPr>
              <a:t>= '100';</a:t>
            </a:r>
            <a:endParaRPr lang="ru-RU" altLang="ru-RU" sz="1400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Изменения будут произведены в базовой таблице и отразятся в представлении.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dirty="0">
                <a:solidFill>
                  <a:srgbClr val="0D0D11"/>
                </a:solidFill>
              </a:rPr>
              <a:t>SELECT</a:t>
            </a:r>
            <a:r>
              <a:rPr lang="ru-RU" altLang="ru-RU" dirty="0">
                <a:solidFill>
                  <a:srgbClr val="0D0D11"/>
                </a:solidFill>
              </a:rPr>
              <a:t>  *  </a:t>
            </a:r>
            <a:r>
              <a:rPr lang="en-US" altLang="ru-RU" dirty="0">
                <a:solidFill>
                  <a:srgbClr val="0D0D11"/>
                </a:solidFill>
              </a:rPr>
              <a:t>FROM</a:t>
            </a:r>
            <a:r>
              <a:rPr lang="ru-RU" altLang="ru-RU" dirty="0">
                <a:solidFill>
                  <a:srgbClr val="0D0D11"/>
                </a:solidFill>
              </a:rPr>
              <a:t>  </a:t>
            </a:r>
            <a:r>
              <a:rPr lang="en-US" altLang="ru-RU" dirty="0" smtClean="0">
                <a:solidFill>
                  <a:srgbClr val="0D0D11"/>
                </a:solidFill>
              </a:rPr>
              <a:t>staff</a:t>
            </a:r>
            <a:r>
              <a:rPr lang="ru-RU" altLang="ru-RU" dirty="0" smtClean="0">
                <a:solidFill>
                  <a:srgbClr val="0D0D11"/>
                </a:solidFill>
              </a:rPr>
              <a:t>2</a:t>
            </a:r>
            <a:r>
              <a:rPr lang="ru-RU" altLang="ru-RU" dirty="0">
                <a:solidFill>
                  <a:srgbClr val="0D0D11"/>
                </a:solidFill>
              </a:rPr>
              <a:t>;</a:t>
            </a:r>
          </a:p>
        </p:txBody>
      </p:sp>
      <p:sp>
        <p:nvSpPr>
          <p:cNvPr id="24622" name="TextBox 1"/>
          <p:cNvSpPr txBox="1">
            <a:spLocks noChangeArrowheads="1"/>
          </p:cNvSpPr>
          <p:nvPr/>
        </p:nvSpPr>
        <p:spPr bwMode="auto">
          <a:xfrm>
            <a:off x="395288" y="5300663"/>
            <a:ext cx="76327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Вносимые изменения могут выйти за рамки определяющего запроса и поэтому не будут видны через представление. Если необходимо защитить данные от такого вмешательства, то нужно в команде создания представления указать ключевые слова  </a:t>
            </a:r>
            <a:r>
              <a:rPr lang="en-US" altLang="ru-RU" b="1" dirty="0">
                <a:solidFill>
                  <a:srgbClr val="0D0D11"/>
                </a:solidFill>
              </a:rPr>
              <a:t>WITH CHECK OPTION</a:t>
            </a:r>
            <a:r>
              <a:rPr lang="ru-RU" altLang="ru-RU" dirty="0">
                <a:solidFill>
                  <a:srgbClr val="0D0D11"/>
                </a:solidFill>
              </a:rPr>
              <a:t>: тогда система отвергнет изменения, выходящие за рамки определяющего запроса.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09108-4C39-42C0-8568-21BBA5DC6945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15963"/>
          </a:xfrm>
        </p:spPr>
        <p:txBody>
          <a:bodyPr/>
          <a:lstStyle/>
          <a:p>
            <a:pPr algn="ctr"/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Обновляемые представления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50825" y="908050"/>
            <a:ext cx="8280400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01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D0D11"/>
                </a:solidFill>
              </a:rPr>
              <a:t>По стандарту </a:t>
            </a:r>
            <a:r>
              <a:rPr lang="en-US" altLang="ru-RU" sz="2000" b="1" dirty="0">
                <a:solidFill>
                  <a:srgbClr val="0D0D11"/>
                </a:solidFill>
              </a:rPr>
              <a:t>SQL</a:t>
            </a:r>
            <a:r>
              <a:rPr lang="ru-RU" altLang="ru-RU" sz="2000" b="1" dirty="0">
                <a:solidFill>
                  <a:srgbClr val="0D0D11"/>
                </a:solidFill>
              </a:rPr>
              <a:t>-2</a:t>
            </a:r>
            <a:r>
              <a:rPr lang="ru-RU" altLang="ru-RU" sz="2000" dirty="0">
                <a:solidFill>
                  <a:srgbClr val="0D0D11"/>
                </a:solidFill>
              </a:rPr>
              <a:t> представление не является обновляемым, если определяющий запрос:</a:t>
            </a:r>
          </a:p>
          <a:p>
            <a:pPr lvl="1" eaLnBrk="1" hangingPunct="1">
              <a:buFontTx/>
              <a:buChar char="•"/>
            </a:pPr>
            <a:r>
              <a:rPr lang="ru-RU" altLang="ru-RU" sz="2000" dirty="0">
                <a:solidFill>
                  <a:srgbClr val="0D0D11"/>
                </a:solidFill>
              </a:rPr>
              <a:t>содержит ключевое слово </a:t>
            </a:r>
            <a:r>
              <a:rPr lang="en-US" altLang="ru-RU" sz="2000" i="1" dirty="0">
                <a:solidFill>
                  <a:srgbClr val="0D0D11"/>
                </a:solidFill>
              </a:rPr>
              <a:t>DISTINCT</a:t>
            </a:r>
            <a:r>
              <a:rPr lang="ru-RU" altLang="ru-RU" sz="2000" dirty="0">
                <a:solidFill>
                  <a:srgbClr val="0D0D11"/>
                </a:solidFill>
              </a:rPr>
              <a:t>;</a:t>
            </a:r>
          </a:p>
          <a:p>
            <a:pPr lvl="1" eaLnBrk="1" hangingPunct="1">
              <a:buFontTx/>
              <a:buChar char="•"/>
            </a:pPr>
            <a:r>
              <a:rPr lang="ru-RU" altLang="ru-RU" sz="2000" dirty="0">
                <a:solidFill>
                  <a:srgbClr val="0D0D11"/>
                </a:solidFill>
              </a:rPr>
              <a:t>содержит множественные операции (</a:t>
            </a:r>
            <a:r>
              <a:rPr lang="en-US" altLang="ru-RU" sz="2000" i="1" dirty="0">
                <a:solidFill>
                  <a:srgbClr val="0D0D11"/>
                </a:solidFill>
              </a:rPr>
              <a:t>UNION</a:t>
            </a:r>
            <a:r>
              <a:rPr lang="en-US" altLang="ru-RU" sz="2000" dirty="0">
                <a:solidFill>
                  <a:srgbClr val="0D0D11"/>
                </a:solidFill>
              </a:rPr>
              <a:t> </a:t>
            </a:r>
            <a:r>
              <a:rPr lang="ru-RU" altLang="ru-RU" sz="2000" dirty="0">
                <a:solidFill>
                  <a:srgbClr val="0D0D11"/>
                </a:solidFill>
              </a:rPr>
              <a:t>и др.);</a:t>
            </a:r>
          </a:p>
          <a:p>
            <a:pPr lvl="1" eaLnBrk="1" hangingPunct="1">
              <a:buFontTx/>
              <a:buChar char="•"/>
            </a:pPr>
            <a:r>
              <a:rPr lang="ru-RU" altLang="ru-RU" sz="2000" dirty="0">
                <a:solidFill>
                  <a:srgbClr val="0D0D11"/>
                </a:solidFill>
              </a:rPr>
              <a:t>содержит предложение </a:t>
            </a:r>
            <a:r>
              <a:rPr lang="en-US" altLang="ru-RU" sz="2000" i="1" dirty="0">
                <a:solidFill>
                  <a:srgbClr val="0D0D11"/>
                </a:solidFill>
              </a:rPr>
              <a:t>GROUP BY</a:t>
            </a:r>
            <a:r>
              <a:rPr lang="en-US" altLang="ru-RU" sz="2000" dirty="0">
                <a:solidFill>
                  <a:srgbClr val="0D0D11"/>
                </a:solidFill>
              </a:rPr>
              <a:t>;</a:t>
            </a:r>
            <a:endParaRPr lang="ru-RU" altLang="ru-RU" sz="2000" dirty="0">
              <a:solidFill>
                <a:srgbClr val="0D0D11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ru-RU" altLang="ru-RU" sz="2000" dirty="0">
                <a:solidFill>
                  <a:srgbClr val="0D0D11"/>
                </a:solidFill>
              </a:rPr>
              <a:t>ссылается на другое </a:t>
            </a:r>
            <a:r>
              <a:rPr lang="ru-RU" altLang="ru-RU" sz="2000" dirty="0" err="1">
                <a:solidFill>
                  <a:srgbClr val="0D0D11"/>
                </a:solidFill>
              </a:rPr>
              <a:t>необновляемое</a:t>
            </a:r>
            <a:r>
              <a:rPr lang="ru-RU" altLang="ru-RU" sz="2000" dirty="0">
                <a:solidFill>
                  <a:srgbClr val="0D0D11"/>
                </a:solidFill>
              </a:rPr>
              <a:t> представление;</a:t>
            </a:r>
          </a:p>
          <a:p>
            <a:pPr lvl="1" eaLnBrk="1" hangingPunct="1">
              <a:buFontTx/>
              <a:buChar char="•"/>
            </a:pPr>
            <a:r>
              <a:rPr lang="ru-RU" altLang="ru-RU" sz="2000" dirty="0">
                <a:solidFill>
                  <a:srgbClr val="0D0D11"/>
                </a:solidFill>
              </a:rPr>
              <a:t>содержит вычисляемые выражения в списке выбора;</a:t>
            </a:r>
          </a:p>
          <a:p>
            <a:pPr lvl="1" eaLnBrk="1" hangingPunct="1">
              <a:buFontTx/>
              <a:buChar char="•"/>
            </a:pPr>
            <a:r>
              <a:rPr lang="ru-RU" altLang="ru-RU" sz="2000" dirty="0">
                <a:solidFill>
                  <a:srgbClr val="0D0D11"/>
                </a:solidFill>
              </a:rPr>
              <a:t>выбирает данные более чем из одной таблицы.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14" y="3284984"/>
            <a:ext cx="20764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539750" y="3500438"/>
            <a:ext cx="554513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rgbClr val="0D0D11"/>
                </a:solidFill>
              </a:rPr>
              <a:t>Многие СУБД поддерживают частично обновляемые представления. Например, если в списке выбора есть поля таблицы и вычислимые выражения, то можно изменить значение поля, но не значение выражения.</a:t>
            </a:r>
          </a:p>
          <a:p>
            <a:pPr eaLnBrk="1" hangingPunct="1"/>
            <a:r>
              <a:rPr lang="ru-RU" altLang="ru-RU" sz="2000" dirty="0">
                <a:solidFill>
                  <a:srgbClr val="0D0D11"/>
                </a:solidFill>
              </a:rPr>
              <a:t>Если представление выбирает данные из нескольких таблиц, то можно изменить (или удалить) данные и той таблицы, которая является подчиненной (на рисунке – таблица 2 во всех примерах).</a:t>
            </a:r>
            <a:endParaRPr lang="en-US" altLang="ru-RU" sz="2000" dirty="0">
              <a:solidFill>
                <a:srgbClr val="0D0D11"/>
              </a:solidFill>
            </a:endParaRPr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505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974904" y="6248400"/>
            <a:ext cx="2133600" cy="457200"/>
          </a:xfrm>
        </p:spPr>
        <p:txBody>
          <a:bodyPr/>
          <a:lstStyle/>
          <a:p>
            <a:pPr>
              <a:defRPr/>
            </a:pPr>
            <a:fld id="{E204877C-9450-4CC5-8B6C-22906B637EB0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7640"/>
            <a:ext cx="7772400" cy="5730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Обновляемые представления?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3528" y="980728"/>
            <a:ext cx="8712968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01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rgbClr val="0D0D11"/>
                </a:solidFill>
              </a:rPr>
              <a:t>1) CREATE </a:t>
            </a:r>
            <a:r>
              <a:rPr lang="en-US" altLang="ru-RU" dirty="0">
                <a:solidFill>
                  <a:srgbClr val="0D0D11"/>
                </a:solidFill>
              </a:rPr>
              <a:t>OR REPLACE VIEW   employees(id, </a:t>
            </a:r>
            <a:r>
              <a:rPr lang="en-US" altLang="ru-RU" dirty="0" err="1">
                <a:solidFill>
                  <a:srgbClr val="0D0D11"/>
                </a:solidFill>
              </a:rPr>
              <a:t>depno</a:t>
            </a:r>
            <a:r>
              <a:rPr lang="en-US" altLang="ru-RU" dirty="0">
                <a:solidFill>
                  <a:srgbClr val="0D0D11"/>
                </a:solidFill>
              </a:rPr>
              <a:t>, name, post, phone, </a:t>
            </a:r>
            <a:r>
              <a:rPr lang="en-US" altLang="ru-RU" dirty="0" smtClean="0">
                <a:solidFill>
                  <a:srgbClr val="0D0D11"/>
                </a:solidFill>
              </a:rPr>
              <a:t>salary)</a:t>
            </a:r>
            <a:endParaRPr lang="en-US" altLang="ru-RU" dirty="0">
              <a:solidFill>
                <a:srgbClr val="0D0D11"/>
              </a:solidFill>
            </a:endParaRP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AS  SELECT  </a:t>
            </a:r>
            <a:r>
              <a:rPr lang="en-US" altLang="ru-RU" dirty="0" smtClean="0">
                <a:solidFill>
                  <a:srgbClr val="0D0D11"/>
                </a:solidFill>
              </a:rPr>
              <a:t>id, </a:t>
            </a:r>
            <a:r>
              <a:rPr lang="en-US" altLang="ru-RU" dirty="0" err="1">
                <a:solidFill>
                  <a:srgbClr val="0D0D11"/>
                </a:solidFill>
              </a:rPr>
              <a:t>depno</a:t>
            </a:r>
            <a:r>
              <a:rPr lang="en-US" altLang="ru-RU" dirty="0">
                <a:solidFill>
                  <a:srgbClr val="0D0D11"/>
                </a:solidFill>
              </a:rPr>
              <a:t>, name, post, </a:t>
            </a:r>
            <a:r>
              <a:rPr lang="en-US" altLang="ru-RU" dirty="0" smtClean="0">
                <a:solidFill>
                  <a:srgbClr val="0D0D11"/>
                </a:solidFill>
              </a:rPr>
              <a:t>phone, salary*0.87 </a:t>
            </a:r>
            <a:r>
              <a:rPr lang="en-US" altLang="ru-RU" dirty="0" err="1" smtClean="0">
                <a:solidFill>
                  <a:srgbClr val="0D0D11"/>
                </a:solidFill>
              </a:rPr>
              <a:t>sal</a:t>
            </a:r>
            <a:endParaRPr lang="en-US" altLang="ru-RU" dirty="0">
              <a:solidFill>
                <a:srgbClr val="0D0D11"/>
              </a:solidFill>
            </a:endParaRP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FROM </a:t>
            </a:r>
            <a:r>
              <a:rPr lang="en-US" altLang="ru-RU" dirty="0" smtClean="0">
                <a:solidFill>
                  <a:srgbClr val="0D0D11"/>
                </a:solidFill>
              </a:rPr>
              <a:t>staff;</a:t>
            </a:r>
            <a:r>
              <a:rPr lang="ru-RU" altLang="ru-RU" dirty="0" smtClean="0">
                <a:solidFill>
                  <a:srgbClr val="0D0D11"/>
                </a:solidFill>
              </a:rPr>
              <a:t> </a:t>
            </a:r>
            <a:endParaRPr lang="en-US" altLang="ru-RU" dirty="0">
              <a:solidFill>
                <a:srgbClr val="0D0D11"/>
              </a:solidFill>
            </a:endParaRPr>
          </a:p>
          <a:p>
            <a:pPr marL="0" lvl="1" indent="0" eaLnBrk="1" hangingPunct="1"/>
            <a:r>
              <a:rPr lang="ru-RU" altLang="ru-RU" dirty="0" smtClean="0">
                <a:solidFill>
                  <a:srgbClr val="0D0D11"/>
                </a:solidFill>
              </a:rPr>
              <a:t>	</a:t>
            </a:r>
            <a:r>
              <a:rPr lang="en-US" altLang="ru-RU" b="1" dirty="0" smtClean="0">
                <a:solidFill>
                  <a:srgbClr val="0D0D11"/>
                </a:solidFill>
              </a:rPr>
              <a:t>update</a:t>
            </a:r>
            <a:r>
              <a:rPr lang="en-US" altLang="ru-RU" dirty="0" smtClean="0">
                <a:solidFill>
                  <a:srgbClr val="0D0D11"/>
                </a:solidFill>
              </a:rPr>
              <a:t> employees set phone</a:t>
            </a:r>
            <a:r>
              <a:rPr lang="ru-RU" altLang="ru-RU" dirty="0" smtClean="0">
                <a:solidFill>
                  <a:srgbClr val="0D0D11"/>
                </a:solidFill>
              </a:rPr>
              <a:t> </a:t>
            </a:r>
            <a:r>
              <a:rPr lang="en-US" altLang="ru-RU" dirty="0" smtClean="0">
                <a:solidFill>
                  <a:srgbClr val="0D0D11"/>
                </a:solidFill>
              </a:rPr>
              <a:t>=</a:t>
            </a:r>
            <a:r>
              <a:rPr lang="ru-RU" altLang="ru-RU" dirty="0" smtClean="0">
                <a:solidFill>
                  <a:srgbClr val="0D0D11"/>
                </a:solidFill>
              </a:rPr>
              <a:t> </a:t>
            </a:r>
            <a:r>
              <a:rPr lang="en-US" altLang="ru-RU" dirty="0" smtClean="0">
                <a:solidFill>
                  <a:srgbClr val="0D0D11"/>
                </a:solidFill>
              </a:rPr>
              <a:t>null  where id = 200;</a:t>
            </a:r>
          </a:p>
          <a:p>
            <a:pPr marL="0" lvl="1" indent="0" eaLnBrk="1" hangingPunct="1"/>
            <a:r>
              <a:rPr lang="ru-RU" altLang="ru-RU" dirty="0" smtClean="0">
                <a:solidFill>
                  <a:srgbClr val="0D0D11"/>
                </a:solidFill>
              </a:rPr>
              <a:t>	</a:t>
            </a:r>
            <a:r>
              <a:rPr lang="en-US" altLang="ru-RU" b="1" dirty="0" smtClean="0">
                <a:solidFill>
                  <a:srgbClr val="0D0D11"/>
                </a:solidFill>
              </a:rPr>
              <a:t>delete</a:t>
            </a:r>
            <a:r>
              <a:rPr lang="en-US" altLang="ru-RU" dirty="0" smtClean="0">
                <a:solidFill>
                  <a:srgbClr val="0D0D11"/>
                </a:solidFill>
              </a:rPr>
              <a:t> </a:t>
            </a:r>
            <a:r>
              <a:rPr lang="en-US" altLang="ru-RU" dirty="0">
                <a:solidFill>
                  <a:srgbClr val="0D0D11"/>
                </a:solidFill>
              </a:rPr>
              <a:t>from </a:t>
            </a:r>
            <a:r>
              <a:rPr lang="en-US" altLang="ru-RU" dirty="0" smtClean="0">
                <a:solidFill>
                  <a:srgbClr val="0D0D11"/>
                </a:solidFill>
              </a:rPr>
              <a:t>employees where id = 301;</a:t>
            </a:r>
          </a:p>
          <a:p>
            <a:pPr marL="0" lvl="1" indent="0" eaLnBrk="1" hangingPunct="1"/>
            <a:r>
              <a:rPr lang="ru-RU" altLang="ru-RU" dirty="0" smtClean="0">
                <a:solidFill>
                  <a:srgbClr val="0D0D11"/>
                </a:solidFill>
              </a:rPr>
              <a:t>	</a:t>
            </a:r>
            <a:r>
              <a:rPr lang="en-US" altLang="ru-RU" b="1" dirty="0" smtClean="0">
                <a:solidFill>
                  <a:srgbClr val="0D0D11"/>
                </a:solidFill>
              </a:rPr>
              <a:t>insert</a:t>
            </a:r>
            <a:r>
              <a:rPr lang="en-US" altLang="ru-RU" dirty="0" smtClean="0">
                <a:solidFill>
                  <a:srgbClr val="0D0D11"/>
                </a:solidFill>
              </a:rPr>
              <a:t> - </a:t>
            </a:r>
            <a:r>
              <a:rPr lang="ru-RU" altLang="ru-RU" dirty="0" smtClean="0">
                <a:solidFill>
                  <a:srgbClr val="0D0D11"/>
                </a:solidFill>
              </a:rPr>
              <a:t>невозможен</a:t>
            </a:r>
          </a:p>
          <a:p>
            <a:pPr eaLnBrk="1" hangingPunct="1"/>
            <a:r>
              <a:rPr lang="en-US" altLang="ru-RU" dirty="0" smtClean="0">
                <a:solidFill>
                  <a:srgbClr val="0D0D11"/>
                </a:solidFill>
              </a:rPr>
              <a:t>2) CREATE </a:t>
            </a:r>
            <a:r>
              <a:rPr lang="en-US" altLang="ru-RU" dirty="0">
                <a:solidFill>
                  <a:srgbClr val="0D0D11"/>
                </a:solidFill>
              </a:rPr>
              <a:t>OR REPLACE VIEW   </a:t>
            </a:r>
            <a:r>
              <a:rPr lang="en-US" altLang="ru-RU" dirty="0" err="1" smtClean="0">
                <a:solidFill>
                  <a:srgbClr val="0D0D11"/>
                </a:solidFill>
              </a:rPr>
              <a:t>statist_prj</a:t>
            </a:r>
            <a:r>
              <a:rPr lang="ru-RU" altLang="ru-RU" dirty="0" smtClean="0">
                <a:solidFill>
                  <a:srgbClr val="0D0D11"/>
                </a:solidFill>
              </a:rPr>
              <a:t> --</a:t>
            </a:r>
            <a:r>
              <a:rPr lang="ru-RU" altLang="ru-RU" b="1" dirty="0" smtClean="0">
                <a:solidFill>
                  <a:srgbClr val="0D0D11"/>
                </a:solidFill>
              </a:rPr>
              <a:t> </a:t>
            </a:r>
            <a:r>
              <a:rPr lang="ru-RU" altLang="ru-RU" dirty="0">
                <a:solidFill>
                  <a:srgbClr val="0D0D11"/>
                </a:solidFill>
              </a:rPr>
              <a:t>"Статистика по проектам"</a:t>
            </a:r>
            <a:endParaRPr lang="en-US" altLang="ru-RU" dirty="0">
              <a:solidFill>
                <a:srgbClr val="0D0D11"/>
              </a:solidFill>
            </a:endParaRP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AS  SELECT  </a:t>
            </a:r>
            <a:r>
              <a:rPr lang="en-US" altLang="ru-RU" dirty="0" err="1">
                <a:solidFill>
                  <a:srgbClr val="0D0D11"/>
                </a:solidFill>
              </a:rPr>
              <a:t>p.title</a:t>
            </a:r>
            <a:r>
              <a:rPr lang="en-US" altLang="ru-RU" dirty="0">
                <a:solidFill>
                  <a:srgbClr val="0D0D11"/>
                </a:solidFill>
              </a:rPr>
              <a:t>, e.name, </a:t>
            </a: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	(select count(*) from job j1 where </a:t>
            </a:r>
            <a:r>
              <a:rPr lang="en-US" altLang="ru-RU" dirty="0" smtClean="0">
                <a:solidFill>
                  <a:srgbClr val="0D0D11"/>
                </a:solidFill>
              </a:rPr>
              <a:t>j1.pid=</a:t>
            </a:r>
            <a:r>
              <a:rPr lang="en-US" altLang="ru-RU" dirty="0" err="1" smtClean="0">
                <a:solidFill>
                  <a:srgbClr val="0D0D11"/>
                </a:solidFill>
              </a:rPr>
              <a:t>p.pid</a:t>
            </a:r>
            <a:r>
              <a:rPr lang="en-US" altLang="ru-RU" dirty="0" smtClean="0">
                <a:solidFill>
                  <a:srgbClr val="0D0D11"/>
                </a:solidFill>
              </a:rPr>
              <a:t> </a:t>
            </a:r>
            <a:r>
              <a:rPr lang="en-US" altLang="ru-RU" dirty="0">
                <a:solidFill>
                  <a:srgbClr val="0D0D11"/>
                </a:solidFill>
              </a:rPr>
              <a:t>and </a:t>
            </a:r>
            <a:r>
              <a:rPr lang="en-US" altLang="ru-RU" dirty="0" err="1">
                <a:solidFill>
                  <a:srgbClr val="0D0D11"/>
                </a:solidFill>
              </a:rPr>
              <a:t>rel</a:t>
            </a:r>
            <a:r>
              <a:rPr lang="en-US" altLang="ru-RU" dirty="0">
                <a:solidFill>
                  <a:srgbClr val="0D0D11"/>
                </a:solidFill>
              </a:rPr>
              <a:t>='</a:t>
            </a:r>
            <a:r>
              <a:rPr lang="ru-RU" altLang="ru-RU" dirty="0">
                <a:solidFill>
                  <a:srgbClr val="0D0D11"/>
                </a:solidFill>
              </a:rPr>
              <a:t>исполнитель</a:t>
            </a:r>
            <a:r>
              <a:rPr lang="en-US" altLang="ru-RU" dirty="0">
                <a:solidFill>
                  <a:srgbClr val="0D0D11"/>
                </a:solidFill>
              </a:rPr>
              <a:t>') jobs,</a:t>
            </a: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	(select count(*) from job j2 where </a:t>
            </a:r>
            <a:r>
              <a:rPr lang="en-US" altLang="ru-RU" dirty="0" smtClean="0">
                <a:solidFill>
                  <a:srgbClr val="0D0D11"/>
                </a:solidFill>
              </a:rPr>
              <a:t>j2.pid=</a:t>
            </a:r>
            <a:r>
              <a:rPr lang="en-US" altLang="ru-RU" dirty="0" err="1" smtClean="0">
                <a:solidFill>
                  <a:srgbClr val="0D0D11"/>
                </a:solidFill>
              </a:rPr>
              <a:t>p.pid</a:t>
            </a:r>
            <a:r>
              <a:rPr lang="en-US" altLang="ru-RU" dirty="0" smtClean="0">
                <a:solidFill>
                  <a:srgbClr val="0D0D11"/>
                </a:solidFill>
              </a:rPr>
              <a:t> </a:t>
            </a:r>
            <a:r>
              <a:rPr lang="en-US" altLang="ru-RU" dirty="0">
                <a:solidFill>
                  <a:srgbClr val="0D0D11"/>
                </a:solidFill>
              </a:rPr>
              <a:t>and </a:t>
            </a:r>
            <a:r>
              <a:rPr lang="en-US" altLang="ru-RU" dirty="0" err="1">
                <a:solidFill>
                  <a:srgbClr val="0D0D11"/>
                </a:solidFill>
              </a:rPr>
              <a:t>rel</a:t>
            </a:r>
            <a:r>
              <a:rPr lang="en-US" altLang="ru-RU" dirty="0">
                <a:solidFill>
                  <a:srgbClr val="0D0D11"/>
                </a:solidFill>
              </a:rPr>
              <a:t>='</a:t>
            </a:r>
            <a:r>
              <a:rPr lang="ru-RU" altLang="ru-RU" dirty="0">
                <a:solidFill>
                  <a:srgbClr val="0D0D11"/>
                </a:solidFill>
              </a:rPr>
              <a:t>консультант</a:t>
            </a:r>
            <a:r>
              <a:rPr lang="en-US" altLang="ru-RU" dirty="0">
                <a:solidFill>
                  <a:srgbClr val="0D0D11"/>
                </a:solidFill>
              </a:rPr>
              <a:t>') consult</a:t>
            </a: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FROM </a:t>
            </a:r>
            <a:r>
              <a:rPr lang="en-US" altLang="ru-RU" dirty="0" smtClean="0">
                <a:solidFill>
                  <a:srgbClr val="0D0D11"/>
                </a:solidFill>
              </a:rPr>
              <a:t>staff </a:t>
            </a:r>
            <a:r>
              <a:rPr lang="en-US" altLang="ru-RU" dirty="0">
                <a:solidFill>
                  <a:srgbClr val="0D0D11"/>
                </a:solidFill>
              </a:rPr>
              <a:t>e, project p, job j</a:t>
            </a: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	where </a:t>
            </a:r>
            <a:r>
              <a:rPr lang="en-US" altLang="ru-RU" dirty="0" smtClean="0">
                <a:solidFill>
                  <a:srgbClr val="0D0D11"/>
                </a:solidFill>
              </a:rPr>
              <a:t>e.id=j.id </a:t>
            </a:r>
            <a:r>
              <a:rPr lang="en-US" altLang="ru-RU" dirty="0">
                <a:solidFill>
                  <a:srgbClr val="0D0D11"/>
                </a:solidFill>
              </a:rPr>
              <a:t>and </a:t>
            </a:r>
            <a:r>
              <a:rPr lang="en-US" altLang="ru-RU" dirty="0" err="1" smtClean="0">
                <a:solidFill>
                  <a:srgbClr val="0D0D11"/>
                </a:solidFill>
              </a:rPr>
              <a:t>j.pid</a:t>
            </a:r>
            <a:r>
              <a:rPr lang="en-US" altLang="ru-RU" dirty="0" smtClean="0">
                <a:solidFill>
                  <a:srgbClr val="0D0D11"/>
                </a:solidFill>
              </a:rPr>
              <a:t>=</a:t>
            </a:r>
            <a:r>
              <a:rPr lang="en-US" altLang="ru-RU" dirty="0" err="1" smtClean="0">
                <a:solidFill>
                  <a:srgbClr val="0D0D11"/>
                </a:solidFill>
              </a:rPr>
              <a:t>p.pid</a:t>
            </a:r>
            <a:r>
              <a:rPr lang="en-US" altLang="ru-RU" dirty="0">
                <a:solidFill>
                  <a:srgbClr val="0D0D11"/>
                </a:solidFill>
              </a:rPr>
              <a:t>	and </a:t>
            </a:r>
            <a:r>
              <a:rPr lang="en-US" altLang="ru-RU" dirty="0" err="1">
                <a:solidFill>
                  <a:srgbClr val="0D0D11"/>
                </a:solidFill>
              </a:rPr>
              <a:t>j.rel</a:t>
            </a:r>
            <a:r>
              <a:rPr lang="en-US" altLang="ru-RU" dirty="0">
                <a:solidFill>
                  <a:srgbClr val="0D0D11"/>
                </a:solidFill>
              </a:rPr>
              <a:t>='</a:t>
            </a:r>
            <a:r>
              <a:rPr lang="ru-RU" altLang="ru-RU" dirty="0">
                <a:solidFill>
                  <a:srgbClr val="0D0D11"/>
                </a:solidFill>
              </a:rPr>
              <a:t>руководитель</a:t>
            </a:r>
            <a:r>
              <a:rPr lang="en-US" altLang="ru-RU" dirty="0" smtClean="0">
                <a:solidFill>
                  <a:srgbClr val="0D0D11"/>
                </a:solidFill>
              </a:rPr>
              <a:t>';</a:t>
            </a:r>
            <a:endParaRPr lang="ru-RU" altLang="ru-RU" dirty="0">
              <a:solidFill>
                <a:srgbClr val="0D0D11"/>
              </a:solidFill>
            </a:endParaRPr>
          </a:p>
          <a:p>
            <a:pPr marL="792000" lvl="1" indent="0" eaLnBrk="1" hangingPunct="1"/>
            <a:r>
              <a:rPr lang="ru-RU" altLang="ru-RU" b="1" dirty="0" smtClean="0">
                <a:solidFill>
                  <a:srgbClr val="0D0D11"/>
                </a:solidFill>
              </a:rPr>
              <a:t>Полностью </a:t>
            </a:r>
            <a:r>
              <a:rPr lang="ru-RU" altLang="ru-RU" b="1" dirty="0" err="1" smtClean="0">
                <a:solidFill>
                  <a:srgbClr val="0D0D11"/>
                </a:solidFill>
              </a:rPr>
              <a:t>необновляемое</a:t>
            </a:r>
            <a:r>
              <a:rPr lang="ru-RU" altLang="ru-RU" b="1" dirty="0" smtClean="0">
                <a:solidFill>
                  <a:srgbClr val="0D0D11"/>
                </a:solidFill>
              </a:rPr>
              <a:t> представление</a:t>
            </a:r>
            <a:r>
              <a:rPr lang="ru-RU" altLang="ru-RU" dirty="0" smtClean="0">
                <a:solidFill>
                  <a:srgbClr val="0D0D11"/>
                </a:solidFill>
              </a:rPr>
              <a:t>: вычислимые поля, несколько таблиц в части </a:t>
            </a:r>
            <a:r>
              <a:rPr lang="en-US" altLang="ru-RU" dirty="0" smtClean="0">
                <a:solidFill>
                  <a:srgbClr val="0D0D11"/>
                </a:solidFill>
              </a:rPr>
              <a:t>FROM</a:t>
            </a:r>
            <a:r>
              <a:rPr lang="ru-RU" altLang="ru-RU" dirty="0" smtClean="0">
                <a:solidFill>
                  <a:srgbClr val="0D0D11"/>
                </a:solidFill>
              </a:rPr>
              <a:t>, </a:t>
            </a:r>
            <a:r>
              <a:rPr lang="ru-RU" altLang="ru-RU" u="sng" dirty="0" smtClean="0">
                <a:solidFill>
                  <a:srgbClr val="0D0D11"/>
                </a:solidFill>
              </a:rPr>
              <a:t>возможное дублирование данных в результате</a:t>
            </a:r>
            <a:r>
              <a:rPr lang="ru-RU" altLang="ru-RU" dirty="0" smtClean="0">
                <a:solidFill>
                  <a:srgbClr val="0D0D11"/>
                </a:solidFill>
              </a:rPr>
              <a:t>. </a:t>
            </a:r>
          </a:p>
          <a:p>
            <a:pPr eaLnBrk="1" hangingPunct="1"/>
            <a:r>
              <a:rPr lang="en-US" altLang="ru-RU" dirty="0" smtClean="0">
                <a:solidFill>
                  <a:srgbClr val="0D0D11"/>
                </a:solidFill>
              </a:rPr>
              <a:t>3) CREATE </a:t>
            </a:r>
            <a:r>
              <a:rPr lang="en-US" altLang="ru-RU" dirty="0">
                <a:solidFill>
                  <a:srgbClr val="0D0D11"/>
                </a:solidFill>
              </a:rPr>
              <a:t>OR REPLACE VIEW  </a:t>
            </a:r>
            <a:r>
              <a:rPr lang="en-US" altLang="ru-RU" dirty="0" err="1" smtClean="0">
                <a:solidFill>
                  <a:srgbClr val="0D0D11"/>
                </a:solidFill>
              </a:rPr>
              <a:t>staff_child</a:t>
            </a:r>
            <a:r>
              <a:rPr lang="en-US" altLang="ru-RU" dirty="0" smtClean="0">
                <a:solidFill>
                  <a:srgbClr val="0D0D11"/>
                </a:solidFill>
              </a:rPr>
              <a:t>(</a:t>
            </a:r>
            <a:r>
              <a:rPr lang="en-US" altLang="ru-RU" dirty="0" err="1" smtClean="0">
                <a:solidFill>
                  <a:srgbClr val="0D0D11"/>
                </a:solidFill>
              </a:rPr>
              <a:t>depno</a:t>
            </a:r>
            <a:r>
              <a:rPr lang="en-US" altLang="ru-RU" dirty="0">
                <a:solidFill>
                  <a:srgbClr val="0D0D11"/>
                </a:solidFill>
              </a:rPr>
              <a:t>, </a:t>
            </a:r>
            <a:r>
              <a:rPr lang="en-US" altLang="ru-RU" dirty="0" smtClean="0">
                <a:solidFill>
                  <a:srgbClr val="0D0D11"/>
                </a:solidFill>
              </a:rPr>
              <a:t>id, name</a:t>
            </a:r>
            <a:r>
              <a:rPr lang="en-US" altLang="ru-RU" dirty="0">
                <a:solidFill>
                  <a:srgbClr val="0D0D11"/>
                </a:solidFill>
              </a:rPr>
              <a:t>, </a:t>
            </a:r>
            <a:r>
              <a:rPr lang="en-US" altLang="ru-RU" dirty="0" err="1" smtClean="0">
                <a:solidFill>
                  <a:srgbClr val="0D0D11"/>
                </a:solidFill>
              </a:rPr>
              <a:t>childname</a:t>
            </a:r>
            <a:r>
              <a:rPr lang="en-US" altLang="ru-RU" dirty="0" smtClean="0">
                <a:solidFill>
                  <a:srgbClr val="0D0D11"/>
                </a:solidFill>
              </a:rPr>
              <a:t>, </a:t>
            </a:r>
            <a:r>
              <a:rPr lang="en-US" altLang="ru-RU" dirty="0">
                <a:solidFill>
                  <a:srgbClr val="0D0D11"/>
                </a:solidFill>
              </a:rPr>
              <a:t>sex, born)</a:t>
            </a: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AS  SELECT  </a:t>
            </a:r>
            <a:r>
              <a:rPr lang="en-US" altLang="ru-RU" dirty="0" err="1">
                <a:solidFill>
                  <a:srgbClr val="0D0D11"/>
                </a:solidFill>
              </a:rPr>
              <a:t>e.depno</a:t>
            </a:r>
            <a:r>
              <a:rPr lang="en-US" altLang="ru-RU" dirty="0">
                <a:solidFill>
                  <a:srgbClr val="0D0D11"/>
                </a:solidFill>
              </a:rPr>
              <a:t>,  </a:t>
            </a:r>
            <a:r>
              <a:rPr lang="en-US" altLang="ru-RU" dirty="0" smtClean="0">
                <a:solidFill>
                  <a:srgbClr val="0D0D11"/>
                </a:solidFill>
              </a:rPr>
              <a:t>e.id, e.name</a:t>
            </a:r>
            <a:r>
              <a:rPr lang="en-US" altLang="ru-RU" dirty="0">
                <a:solidFill>
                  <a:srgbClr val="0D0D11"/>
                </a:solidFill>
              </a:rPr>
              <a:t>,  c.name,  </a:t>
            </a:r>
            <a:r>
              <a:rPr lang="en-US" altLang="ru-RU" dirty="0" err="1">
                <a:solidFill>
                  <a:srgbClr val="0D0D11"/>
                </a:solidFill>
              </a:rPr>
              <a:t>c.sex</a:t>
            </a:r>
            <a:r>
              <a:rPr lang="en-US" altLang="ru-RU" dirty="0">
                <a:solidFill>
                  <a:srgbClr val="0D0D11"/>
                </a:solidFill>
              </a:rPr>
              <a:t>,  </a:t>
            </a:r>
            <a:r>
              <a:rPr lang="en-US" altLang="ru-RU" dirty="0" err="1">
                <a:solidFill>
                  <a:srgbClr val="0D0D11"/>
                </a:solidFill>
              </a:rPr>
              <a:t>c.birth</a:t>
            </a:r>
            <a:endParaRPr lang="en-US" altLang="ru-RU" dirty="0">
              <a:solidFill>
                <a:srgbClr val="0D0D11"/>
              </a:solidFill>
            </a:endParaRP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FROM  staff  e,  children  c</a:t>
            </a: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WHERE  e.id = c.id</a:t>
            </a:r>
            <a:r>
              <a:rPr lang="en-US" altLang="ru-RU" dirty="0" smtClean="0">
                <a:solidFill>
                  <a:srgbClr val="0D0D11"/>
                </a:solidFill>
              </a:rPr>
              <a:t>;</a:t>
            </a:r>
          </a:p>
          <a:p>
            <a:pPr marL="0" lvl="1" indent="0" eaLnBrk="1" hangingPunct="1"/>
            <a:r>
              <a:rPr lang="en-US" altLang="ru-RU" dirty="0" smtClean="0">
                <a:solidFill>
                  <a:srgbClr val="0D0D11"/>
                </a:solidFill>
              </a:rPr>
              <a:t>	</a:t>
            </a:r>
            <a:r>
              <a:rPr lang="en-US" altLang="ru-RU" b="1" dirty="0" smtClean="0">
                <a:solidFill>
                  <a:srgbClr val="0D0D11"/>
                </a:solidFill>
              </a:rPr>
              <a:t>update</a:t>
            </a:r>
            <a:r>
              <a:rPr lang="en-US" altLang="ru-RU" dirty="0" smtClean="0">
                <a:solidFill>
                  <a:srgbClr val="0D0D11"/>
                </a:solidFill>
              </a:rPr>
              <a:t>  </a:t>
            </a:r>
            <a:r>
              <a:rPr lang="en-US" altLang="ru-RU" dirty="0" err="1" smtClean="0">
                <a:solidFill>
                  <a:srgbClr val="0D0D11"/>
                </a:solidFill>
              </a:rPr>
              <a:t>staff_child</a:t>
            </a:r>
            <a:r>
              <a:rPr lang="en-US" altLang="ru-RU" dirty="0" smtClean="0">
                <a:solidFill>
                  <a:srgbClr val="0D0D11"/>
                </a:solidFill>
              </a:rPr>
              <a:t>  set  born = '2020/02/10' where id=4 and </a:t>
            </a:r>
            <a:r>
              <a:rPr lang="en-US" altLang="ru-RU" dirty="0" err="1" smtClean="0">
                <a:solidFill>
                  <a:srgbClr val="0D0D11"/>
                </a:solidFill>
              </a:rPr>
              <a:t>childname</a:t>
            </a:r>
            <a:r>
              <a:rPr lang="en-US" altLang="ru-RU" dirty="0" smtClean="0">
                <a:solidFill>
                  <a:srgbClr val="0D0D11"/>
                </a:solidFill>
              </a:rPr>
              <a:t> = '</a:t>
            </a:r>
            <a:r>
              <a:rPr lang="ru-RU" altLang="ru-RU" dirty="0" smtClean="0">
                <a:solidFill>
                  <a:srgbClr val="0D0D11"/>
                </a:solidFill>
              </a:rPr>
              <a:t>Инна</a:t>
            </a:r>
            <a:r>
              <a:rPr lang="en-US" altLang="ru-RU" dirty="0" smtClean="0">
                <a:solidFill>
                  <a:srgbClr val="0D0D11"/>
                </a:solidFill>
              </a:rPr>
              <a:t>'; </a:t>
            </a:r>
          </a:p>
          <a:p>
            <a:pPr marL="0" lvl="1" indent="0" eaLnBrk="1" hangingPunct="1"/>
            <a:r>
              <a:rPr lang="en-US" altLang="ru-RU" dirty="0" smtClean="0">
                <a:solidFill>
                  <a:srgbClr val="0D0D11"/>
                </a:solidFill>
              </a:rPr>
              <a:t>	</a:t>
            </a:r>
            <a:r>
              <a:rPr lang="en-US" altLang="ru-RU" b="1" dirty="0" smtClean="0">
                <a:solidFill>
                  <a:srgbClr val="0D0D11"/>
                </a:solidFill>
              </a:rPr>
              <a:t>delete</a:t>
            </a:r>
            <a:r>
              <a:rPr lang="en-US" altLang="ru-RU" dirty="0" smtClean="0">
                <a:solidFill>
                  <a:srgbClr val="0D0D11"/>
                </a:solidFill>
              </a:rPr>
              <a:t> from </a:t>
            </a:r>
            <a:r>
              <a:rPr lang="en-US" altLang="ru-RU" dirty="0" err="1" smtClean="0">
                <a:solidFill>
                  <a:srgbClr val="0D0D11"/>
                </a:solidFill>
              </a:rPr>
              <a:t>staff_child</a:t>
            </a:r>
            <a:r>
              <a:rPr lang="en-US" altLang="ru-RU" dirty="0" smtClean="0">
                <a:solidFill>
                  <a:srgbClr val="0D0D11"/>
                </a:solidFill>
              </a:rPr>
              <a:t> where id = 3;</a:t>
            </a:r>
          </a:p>
          <a:p>
            <a:pPr marL="0" lvl="1" indent="0" eaLnBrk="1" hangingPunct="1"/>
            <a:r>
              <a:rPr lang="en-US" altLang="ru-RU" dirty="0" smtClean="0">
                <a:solidFill>
                  <a:srgbClr val="0D0D11"/>
                </a:solidFill>
              </a:rPr>
              <a:t>	</a:t>
            </a:r>
            <a:r>
              <a:rPr lang="en-US" altLang="ru-RU" b="1" dirty="0" smtClean="0">
                <a:solidFill>
                  <a:srgbClr val="0D0D11"/>
                </a:solidFill>
              </a:rPr>
              <a:t>insert</a:t>
            </a:r>
            <a:r>
              <a:rPr lang="en-US" altLang="ru-RU" dirty="0" smtClean="0">
                <a:solidFill>
                  <a:srgbClr val="0D0D11"/>
                </a:solidFill>
              </a:rPr>
              <a:t> </a:t>
            </a:r>
            <a:r>
              <a:rPr lang="en-US" altLang="ru-RU" dirty="0">
                <a:solidFill>
                  <a:srgbClr val="0D0D11"/>
                </a:solidFill>
              </a:rPr>
              <a:t>- </a:t>
            </a:r>
            <a:r>
              <a:rPr lang="ru-RU" altLang="ru-RU" dirty="0">
                <a:solidFill>
                  <a:srgbClr val="0D0D11"/>
                </a:solidFill>
              </a:rPr>
              <a:t>невозможен</a:t>
            </a:r>
            <a:endParaRPr lang="ru-RU" altLang="ru-RU" dirty="0" smtClean="0">
              <a:solidFill>
                <a:srgbClr val="0D0D1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09108-4C39-42C0-8568-21BBA5DC6945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31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772400" cy="644525"/>
          </a:xfrm>
        </p:spPr>
        <p:txBody>
          <a:bodyPr/>
          <a:lstStyle/>
          <a:p>
            <a:pPr algn="ctr"/>
            <a:r>
              <a:rPr kumimoji="1" lang="ru-RU" altLang="ru-RU" dirty="0" smtClean="0">
                <a:latin typeface="Times New Roman" pitchFamily="18" charset="0"/>
                <a:cs typeface="Times New Roman" pitchFamily="18" charset="0"/>
              </a:rPr>
              <a:t>Оператор </a:t>
            </a:r>
            <a:r>
              <a:rPr kumimoji="1" lang="en-US" altLang="ru-RU" dirty="0" smtClean="0">
                <a:latin typeface="Times New Roman" pitchFamily="18" charset="0"/>
                <a:cs typeface="Times New Roman" pitchFamily="18" charset="0"/>
              </a:rPr>
              <a:t>CASE</a:t>
            </a:r>
            <a:endParaRPr kumimoji="1"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68313" y="1412875"/>
            <a:ext cx="8353425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Оператор </a:t>
            </a:r>
            <a:r>
              <a:rPr lang="ru-RU" altLang="ru-RU" b="1" dirty="0">
                <a:solidFill>
                  <a:srgbClr val="0D0D11"/>
                </a:solidFill>
              </a:rPr>
              <a:t>CASE</a:t>
            </a:r>
            <a:r>
              <a:rPr lang="ru-RU" altLang="ru-RU" dirty="0">
                <a:solidFill>
                  <a:srgbClr val="0D0D11"/>
                </a:solidFill>
              </a:rPr>
              <a:t> может быть использован в одной из двух синтаксических форм записи:</a:t>
            </a:r>
            <a:endParaRPr lang="ru-RU" altLang="ru-RU" u="sng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u="sng" dirty="0">
                <a:solidFill>
                  <a:srgbClr val="0D0D11"/>
                </a:solidFill>
              </a:rPr>
              <a:t>1-я форма:</a:t>
            </a:r>
            <a:endParaRPr lang="ru-RU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CASE &lt;проверяемое выражение&gt; </a:t>
            </a: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     WHEN &lt;сравниваемое выражение 1&gt; THEN &lt;возвращаемое значение 1&gt; </a:t>
            </a: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     … </a:t>
            </a: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     WHEN &lt;сравниваемое выражение N&gt; THEN &lt;возвращаемое значение N&gt; </a:t>
            </a: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     [ELSE &lt;возвращаемое значение&gt;]</a:t>
            </a: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END </a:t>
            </a:r>
          </a:p>
          <a:p>
            <a:pPr eaLnBrk="1" hangingPunct="1"/>
            <a:endParaRPr lang="ru-RU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u="sng" dirty="0">
                <a:solidFill>
                  <a:srgbClr val="0D0D11"/>
                </a:solidFill>
              </a:rPr>
              <a:t>2-я форма:</a:t>
            </a:r>
            <a:endParaRPr lang="ru-RU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CASE </a:t>
            </a: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	WHEN &lt;предикат 1&gt; THEN &lt;возвращаемое значение 1&gt;</a:t>
            </a: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	… </a:t>
            </a: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	WHEN &lt;предикат N&gt; THEN &lt;возвращаемое значение N&gt; </a:t>
            </a: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	[ELSE &lt;возвращаемое значение&gt;]</a:t>
            </a: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END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04877C-9450-4CC5-8B6C-22906B637EB0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8680"/>
            <a:ext cx="8569325" cy="573087"/>
          </a:xfrm>
        </p:spPr>
        <p:txBody>
          <a:bodyPr/>
          <a:lstStyle/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Особенности использования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CASE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4114" y="1340768"/>
            <a:ext cx="8134350" cy="51117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Все предложения </a:t>
            </a:r>
            <a:r>
              <a:rPr lang="ru-RU" altLang="ru-RU" sz="1800" b="1" dirty="0" smtClean="0">
                <a:solidFill>
                  <a:srgbClr val="0D0D11"/>
                </a:solidFill>
                <a:latin typeface="Times New Roman" pitchFamily="18" charset="0"/>
              </a:rPr>
              <a:t>WHEN</a:t>
            </a: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 должны иметь одинаковую синтаксическую форму, то есть нельзя смешивать первую и вторую формы. </a:t>
            </a:r>
            <a:endParaRPr lang="en-US" altLang="ru-RU" sz="18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При использовании первой синтаксической формы условие </a:t>
            </a:r>
            <a:r>
              <a:rPr lang="ru-RU" altLang="ru-RU" sz="1800" b="1" dirty="0" smtClean="0">
                <a:solidFill>
                  <a:srgbClr val="0D0D11"/>
                </a:solidFill>
                <a:latin typeface="Times New Roman" pitchFamily="18" charset="0"/>
              </a:rPr>
              <a:t>WHEN</a:t>
            </a: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 удовлетворяется, как только значение проверяемого выражения станет равным значению выражения, указанного в предложении </a:t>
            </a:r>
            <a:r>
              <a:rPr lang="ru-RU" altLang="ru-RU" sz="1800" b="1" dirty="0" smtClean="0">
                <a:solidFill>
                  <a:srgbClr val="0D0D11"/>
                </a:solidFill>
                <a:latin typeface="Times New Roman" pitchFamily="18" charset="0"/>
              </a:rPr>
              <a:t>WHEN</a:t>
            </a: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. </a:t>
            </a:r>
            <a:endParaRPr lang="en-US" altLang="ru-RU" sz="18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При использовании второй синтаксической формы условие </a:t>
            </a:r>
            <a:r>
              <a:rPr lang="ru-RU" altLang="ru-RU" sz="1800" b="1" dirty="0" smtClean="0">
                <a:solidFill>
                  <a:srgbClr val="0D0D11"/>
                </a:solidFill>
                <a:latin typeface="Times New Roman" pitchFamily="18" charset="0"/>
              </a:rPr>
              <a:t>WHEN</a:t>
            </a: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 удовлетворяется, как только предикат принимает значение </a:t>
            </a:r>
            <a:r>
              <a:rPr lang="ru-RU" altLang="ru-RU" sz="1800" b="1" dirty="0" smtClean="0">
                <a:solidFill>
                  <a:srgbClr val="0D0D11"/>
                </a:solidFill>
                <a:latin typeface="Times New Roman" pitchFamily="18" charset="0"/>
              </a:rPr>
              <a:t>TRUE</a:t>
            </a: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. </a:t>
            </a:r>
            <a:endParaRPr lang="en-US" altLang="ru-RU" sz="18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При удовлетворении условия оператор </a:t>
            </a:r>
            <a:r>
              <a:rPr lang="ru-RU" altLang="ru-RU" sz="1800" b="1" dirty="0" smtClean="0">
                <a:solidFill>
                  <a:srgbClr val="0D0D11"/>
                </a:solidFill>
                <a:latin typeface="Times New Roman" pitchFamily="18" charset="0"/>
              </a:rPr>
              <a:t>CASE</a:t>
            </a: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 возвращает значение, указанное в соответствующем предложении </a:t>
            </a:r>
            <a:r>
              <a:rPr lang="ru-RU" altLang="ru-RU" sz="1800" b="1" dirty="0" smtClean="0">
                <a:solidFill>
                  <a:srgbClr val="0D0D11"/>
                </a:solidFill>
                <a:latin typeface="Times New Roman" pitchFamily="18" charset="0"/>
              </a:rPr>
              <a:t>THEN</a:t>
            </a: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. </a:t>
            </a:r>
            <a:endParaRPr lang="en-US" altLang="ru-RU" sz="18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Если ни одно из условий </a:t>
            </a:r>
            <a:r>
              <a:rPr lang="ru-RU" altLang="ru-RU" sz="1800" b="1" dirty="0" smtClean="0">
                <a:solidFill>
                  <a:srgbClr val="0D0D11"/>
                </a:solidFill>
                <a:latin typeface="Times New Roman" pitchFamily="18" charset="0"/>
              </a:rPr>
              <a:t>WHEN</a:t>
            </a: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 не выполнилось, то будет использовано значение, указанное в предложении </a:t>
            </a:r>
            <a:r>
              <a:rPr lang="ru-RU" altLang="ru-RU" sz="1800" b="1" dirty="0" smtClean="0">
                <a:solidFill>
                  <a:srgbClr val="0D0D11"/>
                </a:solidFill>
                <a:latin typeface="Times New Roman" pitchFamily="18" charset="0"/>
              </a:rPr>
              <a:t>ELSE</a:t>
            </a: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. </a:t>
            </a:r>
            <a:endParaRPr lang="en-US" altLang="ru-RU" sz="18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При отсутствии </a:t>
            </a:r>
            <a:r>
              <a:rPr lang="ru-RU" altLang="ru-RU" sz="1800" b="1" dirty="0" smtClean="0">
                <a:solidFill>
                  <a:srgbClr val="0D0D11"/>
                </a:solidFill>
                <a:latin typeface="Times New Roman" pitchFamily="18" charset="0"/>
              </a:rPr>
              <a:t>ELSE</a:t>
            </a: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, будет возвращено </a:t>
            </a:r>
            <a:r>
              <a:rPr lang="ru-RU" altLang="ru-RU" sz="1800" b="1" dirty="0" smtClean="0">
                <a:solidFill>
                  <a:srgbClr val="0D0D11"/>
                </a:solidFill>
                <a:latin typeface="Times New Roman" pitchFamily="18" charset="0"/>
              </a:rPr>
              <a:t>NULL</a:t>
            </a: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-значение. </a:t>
            </a:r>
            <a:endParaRPr lang="en-US" altLang="ru-RU" sz="18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Если удовлетворены несколько условий, то будет возвращено значение предложения </a:t>
            </a:r>
            <a:r>
              <a:rPr lang="ru-RU" altLang="ru-RU" sz="1800" b="1" dirty="0" smtClean="0">
                <a:solidFill>
                  <a:srgbClr val="0D0D11"/>
                </a:solidFill>
                <a:latin typeface="Times New Roman" pitchFamily="18" charset="0"/>
              </a:rPr>
              <a:t>THEN</a:t>
            </a:r>
            <a:r>
              <a:rPr lang="ru-RU" altLang="ru-RU" sz="1800" dirty="0" smtClean="0">
                <a:solidFill>
                  <a:srgbClr val="0D0D11"/>
                </a:solidFill>
                <a:latin typeface="Times New Roman" pitchFamily="18" charset="0"/>
              </a:rPr>
              <a:t> первого из них, так как остальные просто не будут проверяться.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04877C-9450-4CC5-8B6C-22906B637EB0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793750"/>
          </a:xfrm>
        </p:spPr>
        <p:txBody>
          <a:bodyPr/>
          <a:lstStyle/>
          <a:p>
            <a:pPr algn="ctr"/>
            <a:r>
              <a:rPr kumimoji="1" lang="en-US" altLang="ru-RU" sz="4000" dirty="0" err="1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kumimoji="1" lang="ru-RU" altLang="ru-RU" sz="4000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kumimoji="1" lang="en-US" alt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ru-RU" sz="4000" dirty="0" err="1" smtClean="0">
                <a:latin typeface="Times New Roman" pitchFamily="18" charset="0"/>
                <a:cs typeface="Times New Roman" pitchFamily="18" charset="0"/>
              </a:rPr>
              <a:t>использования</a:t>
            </a:r>
            <a:r>
              <a:rPr kumimoji="1" lang="en-US" altLang="ru-RU" sz="4000" dirty="0" smtClean="0">
                <a:latin typeface="Times New Roman" pitchFamily="18" charset="0"/>
                <a:cs typeface="Times New Roman" pitchFamily="18" charset="0"/>
              </a:rPr>
              <a:t> CASE</a:t>
            </a:r>
            <a:endParaRPr kumimoji="1" lang="ru-RU" alt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7920037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1) Посчитать количество студентов дневной и вечерней формы обучения: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sz="2000" dirty="0">
                <a:solidFill>
                  <a:srgbClr val="0D0D11"/>
                </a:solidFill>
              </a:rPr>
              <a:t>create view </a:t>
            </a:r>
            <a:r>
              <a:rPr lang="en-US" altLang="ru-RU" sz="2000" dirty="0" err="1">
                <a:solidFill>
                  <a:srgbClr val="0D0D11"/>
                </a:solidFill>
              </a:rPr>
              <a:t>students_number</a:t>
            </a:r>
            <a:r>
              <a:rPr lang="en-US" altLang="ru-RU" sz="2000" dirty="0">
                <a:solidFill>
                  <a:srgbClr val="0D0D11"/>
                </a:solidFill>
              </a:rPr>
              <a:t> (DEPARTMENT,YEAR,DAY_FORM,EVENING_FORM) as</a:t>
            </a:r>
          </a:p>
          <a:p>
            <a:pPr eaLnBrk="1" hangingPunct="1"/>
            <a:r>
              <a:rPr lang="en-US" altLang="ru-RU" sz="2000" dirty="0">
                <a:solidFill>
                  <a:srgbClr val="0D0D11"/>
                </a:solidFill>
              </a:rPr>
              <a:t>select </a:t>
            </a:r>
            <a:r>
              <a:rPr lang="en-US" altLang="ru-RU" sz="2000" dirty="0" err="1">
                <a:solidFill>
                  <a:srgbClr val="0D0D11"/>
                </a:solidFill>
              </a:rPr>
              <a:t>gr.department</a:t>
            </a:r>
            <a:r>
              <a:rPr lang="en-US" altLang="ru-RU" sz="2000" dirty="0">
                <a:solidFill>
                  <a:srgbClr val="0D0D11"/>
                </a:solidFill>
              </a:rPr>
              <a:t>,</a:t>
            </a:r>
            <a:r>
              <a:rPr lang="ru-RU" altLang="ru-RU" sz="2000" dirty="0">
                <a:solidFill>
                  <a:srgbClr val="0D0D11"/>
                </a:solidFill>
              </a:rPr>
              <a:t> </a:t>
            </a:r>
            <a:r>
              <a:rPr lang="en-US" altLang="ru-RU" sz="2000" dirty="0" err="1">
                <a:solidFill>
                  <a:srgbClr val="0D0D11"/>
                </a:solidFill>
              </a:rPr>
              <a:t>gr.year</a:t>
            </a:r>
            <a:r>
              <a:rPr lang="en-US" altLang="ru-RU" sz="2000" dirty="0">
                <a:solidFill>
                  <a:srgbClr val="0D0D11"/>
                </a:solidFill>
              </a:rPr>
              <a:t>,</a:t>
            </a:r>
          </a:p>
          <a:p>
            <a:pPr eaLnBrk="1" hangingPunct="1"/>
            <a:r>
              <a:rPr lang="en-US" altLang="ru-RU" sz="2000" dirty="0">
                <a:solidFill>
                  <a:srgbClr val="0D0D11"/>
                </a:solidFill>
              </a:rPr>
              <a:t>    count(case when </a:t>
            </a:r>
            <a:r>
              <a:rPr lang="en-US" altLang="ru-RU" sz="2000" dirty="0" err="1">
                <a:solidFill>
                  <a:srgbClr val="0D0D11"/>
                </a:solidFill>
              </a:rPr>
              <a:t>gr.study</a:t>
            </a:r>
            <a:r>
              <a:rPr lang="en-US" altLang="ru-RU" sz="2000" dirty="0">
                <a:solidFill>
                  <a:srgbClr val="0D0D11"/>
                </a:solidFill>
              </a:rPr>
              <a:t>='ДНЕВНАЯ'   then 1 else null end)</a:t>
            </a:r>
            <a:r>
              <a:rPr lang="ru-RU" altLang="ru-RU" sz="2000" dirty="0">
                <a:solidFill>
                  <a:srgbClr val="0D0D11"/>
                </a:solidFill>
              </a:rPr>
              <a:t>  </a:t>
            </a:r>
            <a:r>
              <a:rPr lang="en-US" altLang="ru-RU" sz="2000" dirty="0">
                <a:solidFill>
                  <a:srgbClr val="0D0D11"/>
                </a:solidFill>
              </a:rPr>
              <a:t>form1,</a:t>
            </a:r>
          </a:p>
          <a:p>
            <a:pPr eaLnBrk="1" hangingPunct="1"/>
            <a:r>
              <a:rPr lang="en-US" altLang="ru-RU" sz="2000" dirty="0">
                <a:solidFill>
                  <a:srgbClr val="0D0D11"/>
                </a:solidFill>
              </a:rPr>
              <a:t>    count(case when </a:t>
            </a:r>
            <a:r>
              <a:rPr lang="en-US" altLang="ru-RU" sz="2000" dirty="0" err="1">
                <a:solidFill>
                  <a:srgbClr val="0D0D11"/>
                </a:solidFill>
              </a:rPr>
              <a:t>gr.study</a:t>
            </a:r>
            <a:r>
              <a:rPr lang="en-US" altLang="ru-RU" sz="2000" dirty="0">
                <a:solidFill>
                  <a:srgbClr val="0D0D11"/>
                </a:solidFill>
              </a:rPr>
              <a:t>='ВЕЧЕРНЯЯ' then 1 else null end)  form2</a:t>
            </a:r>
          </a:p>
          <a:p>
            <a:pPr eaLnBrk="1" hangingPunct="1"/>
            <a:r>
              <a:rPr lang="en-US" altLang="ru-RU" sz="2000" dirty="0">
                <a:solidFill>
                  <a:srgbClr val="0D0D11"/>
                </a:solidFill>
              </a:rPr>
              <a:t>  from groups gr,</a:t>
            </a:r>
            <a:r>
              <a:rPr lang="ru-RU" altLang="ru-RU" sz="2000" dirty="0">
                <a:solidFill>
                  <a:srgbClr val="0D0D11"/>
                </a:solidFill>
              </a:rPr>
              <a:t>   </a:t>
            </a:r>
            <a:r>
              <a:rPr lang="en-US" altLang="ru-RU" sz="2000" dirty="0">
                <a:solidFill>
                  <a:srgbClr val="0D0D11"/>
                </a:solidFill>
              </a:rPr>
              <a:t>students </a:t>
            </a:r>
            <a:r>
              <a:rPr lang="en-US" altLang="ru-RU" sz="2000" dirty="0" err="1">
                <a:solidFill>
                  <a:srgbClr val="0D0D11"/>
                </a:solidFill>
              </a:rPr>
              <a:t>st</a:t>
            </a:r>
            <a:endParaRPr lang="en-US" altLang="ru-RU" sz="2000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sz="2000" dirty="0">
                <a:solidFill>
                  <a:srgbClr val="0D0D11"/>
                </a:solidFill>
              </a:rPr>
              <a:t>    where </a:t>
            </a:r>
            <a:r>
              <a:rPr lang="en-US" altLang="ru-RU" sz="2000" dirty="0" err="1">
                <a:solidFill>
                  <a:srgbClr val="0D0D11"/>
                </a:solidFill>
              </a:rPr>
              <a:t>gr.group_code</a:t>
            </a:r>
            <a:r>
              <a:rPr lang="ru-RU" altLang="ru-RU" sz="2000" dirty="0">
                <a:solidFill>
                  <a:srgbClr val="0D0D11"/>
                </a:solidFill>
              </a:rPr>
              <a:t> </a:t>
            </a:r>
            <a:r>
              <a:rPr lang="en-US" altLang="ru-RU" sz="2000" dirty="0">
                <a:solidFill>
                  <a:srgbClr val="0D0D11"/>
                </a:solidFill>
              </a:rPr>
              <a:t>=</a:t>
            </a:r>
            <a:r>
              <a:rPr lang="ru-RU" altLang="ru-RU" sz="2000" dirty="0">
                <a:solidFill>
                  <a:srgbClr val="0D0D11"/>
                </a:solidFill>
              </a:rPr>
              <a:t> </a:t>
            </a:r>
            <a:r>
              <a:rPr lang="en-US" altLang="ru-RU" sz="2000" dirty="0" err="1">
                <a:solidFill>
                  <a:srgbClr val="0D0D11"/>
                </a:solidFill>
              </a:rPr>
              <a:t>st.group_code</a:t>
            </a:r>
            <a:endParaRPr lang="en-US" altLang="ru-RU" sz="2000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sz="2000" dirty="0">
                <a:solidFill>
                  <a:srgbClr val="0D0D11"/>
                </a:solidFill>
              </a:rPr>
              <a:t>    group by </a:t>
            </a:r>
            <a:r>
              <a:rPr lang="en-US" altLang="ru-RU" sz="2000" dirty="0" err="1">
                <a:solidFill>
                  <a:srgbClr val="0D0D11"/>
                </a:solidFill>
              </a:rPr>
              <a:t>gr.department</a:t>
            </a:r>
            <a:r>
              <a:rPr lang="en-US" altLang="ru-RU" sz="2000" dirty="0">
                <a:solidFill>
                  <a:srgbClr val="0D0D11"/>
                </a:solidFill>
              </a:rPr>
              <a:t>,</a:t>
            </a:r>
            <a:r>
              <a:rPr lang="ru-RU" altLang="ru-RU" sz="2000" dirty="0">
                <a:solidFill>
                  <a:srgbClr val="0D0D11"/>
                </a:solidFill>
              </a:rPr>
              <a:t> </a:t>
            </a:r>
            <a:r>
              <a:rPr lang="en-US" altLang="ru-RU" sz="2000" dirty="0" err="1">
                <a:solidFill>
                  <a:srgbClr val="0D0D11"/>
                </a:solidFill>
              </a:rPr>
              <a:t>gr.year</a:t>
            </a:r>
            <a:r>
              <a:rPr lang="en-US" altLang="ru-RU" sz="2000" dirty="0">
                <a:solidFill>
                  <a:srgbClr val="0D0D11"/>
                </a:solidFill>
              </a:rPr>
              <a:t>,</a:t>
            </a:r>
            <a:r>
              <a:rPr lang="ru-RU" altLang="ru-RU" sz="2000" dirty="0">
                <a:solidFill>
                  <a:srgbClr val="0D0D11"/>
                </a:solidFill>
              </a:rPr>
              <a:t> </a:t>
            </a:r>
            <a:r>
              <a:rPr lang="en-US" altLang="ru-RU" sz="2000" dirty="0" err="1">
                <a:solidFill>
                  <a:srgbClr val="0D0D11"/>
                </a:solidFill>
              </a:rPr>
              <a:t>gr.study</a:t>
            </a:r>
            <a:endParaRPr lang="en-US" altLang="ru-RU" sz="2000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sz="2000" dirty="0">
                <a:solidFill>
                  <a:srgbClr val="0D0D11"/>
                </a:solidFill>
              </a:rPr>
              <a:t>    order by </a:t>
            </a:r>
            <a:r>
              <a:rPr lang="en-US" altLang="ru-RU" sz="2000" dirty="0" err="1">
                <a:solidFill>
                  <a:srgbClr val="0D0D11"/>
                </a:solidFill>
              </a:rPr>
              <a:t>gr.department</a:t>
            </a:r>
            <a:r>
              <a:rPr lang="en-US" altLang="ru-RU" sz="2000" dirty="0">
                <a:solidFill>
                  <a:srgbClr val="0D0D11"/>
                </a:solidFill>
              </a:rPr>
              <a:t>,</a:t>
            </a:r>
            <a:r>
              <a:rPr lang="ru-RU" altLang="ru-RU" sz="2000" dirty="0">
                <a:solidFill>
                  <a:srgbClr val="0D0D11"/>
                </a:solidFill>
              </a:rPr>
              <a:t> </a:t>
            </a:r>
            <a:r>
              <a:rPr lang="en-US" altLang="ru-RU" sz="2000" dirty="0" err="1">
                <a:solidFill>
                  <a:srgbClr val="0D0D11"/>
                </a:solidFill>
              </a:rPr>
              <a:t>gr.year</a:t>
            </a:r>
            <a:r>
              <a:rPr lang="en-US" altLang="ru-RU" sz="2000" dirty="0">
                <a:solidFill>
                  <a:srgbClr val="0D0D11"/>
                </a:solidFill>
              </a:rPr>
              <a:t> </a:t>
            </a:r>
            <a:r>
              <a:rPr lang="en-US" altLang="ru-RU" sz="2000" dirty="0" err="1">
                <a:solidFill>
                  <a:srgbClr val="0D0D11"/>
                </a:solidFill>
              </a:rPr>
              <a:t>asc</a:t>
            </a:r>
            <a:r>
              <a:rPr lang="en-US" altLang="ru-RU" sz="2000" dirty="0">
                <a:solidFill>
                  <a:srgbClr val="0D0D11"/>
                </a:solidFill>
              </a:rPr>
              <a:t>;</a:t>
            </a:r>
            <a:endParaRPr lang="ru-RU" altLang="ru-RU" sz="2000" dirty="0">
              <a:solidFill>
                <a:srgbClr val="0D0D11"/>
              </a:solidFill>
            </a:endParaRP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8678" name="Object 7"/>
          <p:cNvGraphicFramePr>
            <a:graphicFrameLocks noChangeAspect="1"/>
          </p:cNvGraphicFramePr>
          <p:nvPr/>
        </p:nvGraphicFramePr>
        <p:xfrm>
          <a:off x="4284663" y="4797425"/>
          <a:ext cx="3895725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1" name="Picture" r:id="rId3" imgW="3068793" imgH="1398226" progId="Word.Picture.8">
                  <p:embed/>
                </p:oleObj>
              </mc:Choice>
              <mc:Fallback>
                <p:oleObj name="Picture" r:id="rId3" imgW="3068793" imgH="1398226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797425"/>
                        <a:ext cx="3895725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04877C-9450-4CC5-8B6C-22906B637EB0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algn="ctr"/>
            <a:r>
              <a:rPr kumimoji="1" lang="en-US" altLang="ru-RU" sz="4000" dirty="0" err="1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kumimoji="1" lang="ru-RU" altLang="ru-RU" sz="4000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kumimoji="1" lang="en-US" alt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ru-RU" sz="4000" dirty="0" err="1" smtClean="0">
                <a:latin typeface="Times New Roman" pitchFamily="18" charset="0"/>
                <a:cs typeface="Times New Roman" pitchFamily="18" charset="0"/>
              </a:rPr>
              <a:t>использования</a:t>
            </a:r>
            <a:r>
              <a:rPr kumimoji="1" lang="en-US" altLang="ru-RU" sz="4000" dirty="0" smtClean="0">
                <a:latin typeface="Times New Roman" pitchFamily="18" charset="0"/>
                <a:cs typeface="Times New Roman" pitchFamily="18" charset="0"/>
              </a:rPr>
              <a:t> CASE</a:t>
            </a:r>
            <a:endParaRPr kumimoji="1" lang="ru-RU" alt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7920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0D0D11"/>
                </a:solidFill>
              </a:rPr>
              <a:t>2) </a:t>
            </a:r>
            <a:r>
              <a:rPr lang="ru-RU" altLang="ru-RU">
                <a:solidFill>
                  <a:srgbClr val="0D0D11"/>
                </a:solidFill>
              </a:rPr>
              <a:t>Вывести все имеющиеся модели ПК с указанием цены. Отметить самые дорогие и самые дешевые модели. </a:t>
            </a:r>
            <a:endParaRPr lang="en-US" altLang="ru-RU">
              <a:solidFill>
                <a:srgbClr val="0D0D11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3983" name="Group 191"/>
          <p:cNvGraphicFramePr>
            <a:graphicFrameLocks noGrp="1"/>
          </p:cNvGraphicFramePr>
          <p:nvPr/>
        </p:nvGraphicFramePr>
        <p:xfrm>
          <a:off x="5867400" y="2276475"/>
          <a:ext cx="2881313" cy="3240090"/>
        </p:xfrm>
        <a:graphic>
          <a:graphicData uri="http://schemas.openxmlformats.org/drawingml/2006/table">
            <a:tbl>
              <a:tblPr/>
              <a:tblGrid>
                <a:gridCol w="731838"/>
                <a:gridCol w="665162"/>
                <a:gridCol w="1484313"/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model</a:t>
                      </a: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price 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comment 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1232 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350.0 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Самый дешевый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1260 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350.0 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Самый дешевый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1232 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400.0 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цена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1232 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600.0 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цена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1233 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600.0 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цена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1121 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850.0 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цена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1233 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950.0 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цена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1233 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980.0 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Самый дорогой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44" name="Text Box 192"/>
          <p:cNvSpPr txBox="1">
            <a:spLocks noChangeArrowheads="1"/>
          </p:cNvSpPr>
          <p:nvPr/>
        </p:nvSpPr>
        <p:spPr bwMode="auto">
          <a:xfrm>
            <a:off x="468313" y="2274888"/>
            <a:ext cx="511175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dirty="0">
                <a:solidFill>
                  <a:srgbClr val="0D0D11"/>
                </a:solidFill>
              </a:rPr>
              <a:t>SELECT DISTINCT model, price,</a:t>
            </a:r>
          </a:p>
          <a:p>
            <a:pPr eaLnBrk="1" hangingPunct="1"/>
            <a:r>
              <a:rPr lang="en-US" altLang="ru-RU" sz="2000" dirty="0">
                <a:solidFill>
                  <a:srgbClr val="0D0D11"/>
                </a:solidFill>
              </a:rPr>
              <a:t>  CASE price </a:t>
            </a:r>
          </a:p>
          <a:p>
            <a:pPr eaLnBrk="1" hangingPunct="1"/>
            <a:r>
              <a:rPr lang="en-US" altLang="ru-RU" sz="2000" dirty="0">
                <a:solidFill>
                  <a:srgbClr val="0D0D11"/>
                </a:solidFill>
              </a:rPr>
              <a:t>    WHEN (SELECT MAX(price) FROM PC)</a:t>
            </a:r>
          </a:p>
          <a:p>
            <a:pPr eaLnBrk="1" hangingPunct="1"/>
            <a:r>
              <a:rPr lang="en-US" altLang="ru-RU" sz="2000" dirty="0">
                <a:solidFill>
                  <a:srgbClr val="0D0D11"/>
                </a:solidFill>
              </a:rPr>
              <a:t>       THEN '</a:t>
            </a:r>
            <a:r>
              <a:rPr lang="ru-RU" altLang="ru-RU" sz="2000" dirty="0">
                <a:solidFill>
                  <a:srgbClr val="0D0D11"/>
                </a:solidFill>
              </a:rPr>
              <a:t>Самый</a:t>
            </a:r>
            <a:r>
              <a:rPr lang="en-US" altLang="ru-RU" sz="2000" dirty="0">
                <a:solidFill>
                  <a:srgbClr val="0D0D11"/>
                </a:solidFill>
              </a:rPr>
              <a:t> </a:t>
            </a:r>
            <a:r>
              <a:rPr lang="ru-RU" altLang="ru-RU" sz="2000" dirty="0">
                <a:solidFill>
                  <a:srgbClr val="0D0D11"/>
                </a:solidFill>
              </a:rPr>
              <a:t>дорогой</a:t>
            </a:r>
            <a:r>
              <a:rPr lang="en-US" altLang="ru-RU" sz="2000" dirty="0">
                <a:solidFill>
                  <a:srgbClr val="0D0D11"/>
                </a:solidFill>
              </a:rPr>
              <a:t>'</a:t>
            </a:r>
          </a:p>
          <a:p>
            <a:pPr eaLnBrk="1" hangingPunct="1"/>
            <a:r>
              <a:rPr lang="en-US" altLang="ru-RU" sz="2000" dirty="0">
                <a:solidFill>
                  <a:srgbClr val="0D0D11"/>
                </a:solidFill>
              </a:rPr>
              <a:t>    WHEN (SELECT MIN(price) FROM PC)</a:t>
            </a:r>
          </a:p>
          <a:p>
            <a:pPr eaLnBrk="1" hangingPunct="1"/>
            <a:r>
              <a:rPr lang="en-US" altLang="ru-RU" sz="2000" dirty="0">
                <a:solidFill>
                  <a:srgbClr val="0D0D11"/>
                </a:solidFill>
              </a:rPr>
              <a:t>       THEN </a:t>
            </a:r>
            <a:r>
              <a:rPr lang="ru-RU" altLang="ru-RU" sz="2000" dirty="0">
                <a:solidFill>
                  <a:srgbClr val="0D0D11"/>
                </a:solidFill>
              </a:rPr>
              <a:t>'Самый дешевый'  </a:t>
            </a:r>
            <a:endParaRPr lang="en-US" altLang="ru-RU" sz="2000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sz="2000" dirty="0">
                <a:solidFill>
                  <a:srgbClr val="0D0D11"/>
                </a:solidFill>
              </a:rPr>
              <a:t>    ELSE </a:t>
            </a:r>
            <a:r>
              <a:rPr lang="ru-RU" altLang="ru-RU" sz="2000" dirty="0">
                <a:solidFill>
                  <a:srgbClr val="0D0D11"/>
                </a:solidFill>
              </a:rPr>
              <a:t>'Средняя цена' </a:t>
            </a:r>
            <a:endParaRPr lang="en-US" altLang="ru-RU" sz="2000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sz="2000" dirty="0">
                <a:solidFill>
                  <a:srgbClr val="0D0D11"/>
                </a:solidFill>
              </a:rPr>
              <a:t> </a:t>
            </a:r>
            <a:r>
              <a:rPr lang="ru-RU" altLang="ru-RU" sz="2000" dirty="0">
                <a:solidFill>
                  <a:srgbClr val="0D0D11"/>
                </a:solidFill>
              </a:rPr>
              <a:t> </a:t>
            </a:r>
            <a:r>
              <a:rPr lang="en-US" altLang="ru-RU" sz="2000" dirty="0">
                <a:solidFill>
                  <a:srgbClr val="0D0D11"/>
                </a:solidFill>
              </a:rPr>
              <a:t>END comment </a:t>
            </a:r>
          </a:p>
          <a:p>
            <a:pPr eaLnBrk="1" hangingPunct="1"/>
            <a:r>
              <a:rPr lang="en-US" altLang="ru-RU" sz="2000" dirty="0">
                <a:solidFill>
                  <a:srgbClr val="0D0D11"/>
                </a:solidFill>
              </a:rPr>
              <a:t>FROM PC </a:t>
            </a:r>
            <a:endParaRPr lang="ru-RU" altLang="ru-RU" sz="2000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sz="2000" dirty="0">
                <a:solidFill>
                  <a:srgbClr val="0D0D11"/>
                </a:solidFill>
              </a:rPr>
              <a:t> ORDER BY price;</a:t>
            </a:r>
            <a:endParaRPr lang="ru-RU" altLang="ru-RU" sz="2000" dirty="0">
              <a:solidFill>
                <a:srgbClr val="0D0D1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04877C-9450-4CC5-8B6C-22906B637EB0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76250"/>
            <a:ext cx="6368752" cy="715963"/>
          </a:xfrm>
        </p:spPr>
        <p:txBody>
          <a:bodyPr/>
          <a:lstStyle/>
          <a:p>
            <a:pPr algn="ctr"/>
            <a:r>
              <a:rPr lang="ru-RU" altLang="ru-RU" sz="3600" dirty="0" smtClean="0">
                <a:latin typeface="Times New Roman" pitchFamily="18" charset="0"/>
              </a:rPr>
              <a:t>Подзапросы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84213" y="1196975"/>
            <a:ext cx="78486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D0D11"/>
                </a:solidFill>
              </a:rPr>
              <a:t>Подзапрос</a:t>
            </a:r>
            <a:r>
              <a:rPr lang="ru-RU" altLang="ru-RU" sz="2000" dirty="0">
                <a:solidFill>
                  <a:srgbClr val="0D0D11"/>
                </a:solidFill>
              </a:rPr>
              <a:t> – это запрос </a:t>
            </a:r>
            <a:r>
              <a:rPr lang="en-US" altLang="ru-RU" sz="2000" dirty="0">
                <a:solidFill>
                  <a:srgbClr val="0D0D11"/>
                </a:solidFill>
              </a:rPr>
              <a:t>SELECT</a:t>
            </a:r>
            <a:r>
              <a:rPr lang="ru-RU" altLang="ru-RU" sz="2000" dirty="0">
                <a:solidFill>
                  <a:srgbClr val="0D0D11"/>
                </a:solidFill>
              </a:rPr>
              <a:t>, расположенный внутри другой команды. </a:t>
            </a:r>
          </a:p>
          <a:p>
            <a:pPr eaLnBrk="1" hangingPunct="1"/>
            <a:r>
              <a:rPr lang="ru-RU" altLang="ru-RU" sz="2000" u="sng" dirty="0">
                <a:solidFill>
                  <a:srgbClr val="0D0D11"/>
                </a:solidFill>
              </a:rPr>
              <a:t>Подзапросы можно разделить на следующие группы в зависимости от возвращаемых результатов: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ru-RU" sz="2000" b="1" dirty="0">
                <a:solidFill>
                  <a:srgbClr val="0D0D11"/>
                </a:solidFill>
              </a:rPr>
              <a:t> </a:t>
            </a:r>
            <a:r>
              <a:rPr lang="ru-RU" altLang="ru-RU" sz="2000" b="1" dirty="0">
                <a:solidFill>
                  <a:srgbClr val="0D0D11"/>
                </a:solidFill>
              </a:rPr>
              <a:t>скалярные</a:t>
            </a:r>
            <a:r>
              <a:rPr lang="ru-RU" altLang="ru-RU" sz="2000" dirty="0">
                <a:solidFill>
                  <a:srgbClr val="0D0D11"/>
                </a:solidFill>
              </a:rPr>
              <a:t> – запросы, возвращающие единственное значение (начинаются с </a:t>
            </a:r>
            <a:r>
              <a:rPr lang="ru-RU" altLang="ru-RU" sz="2000" dirty="0" err="1">
                <a:solidFill>
                  <a:srgbClr val="0D0D11"/>
                </a:solidFill>
              </a:rPr>
              <a:t>немодифицированного</a:t>
            </a:r>
            <a:r>
              <a:rPr lang="ru-RU" altLang="ru-RU" sz="2000" dirty="0">
                <a:solidFill>
                  <a:srgbClr val="0D0D11"/>
                </a:solidFill>
              </a:rPr>
              <a:t> оператора сравнения);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ru-RU" sz="2000" b="1" dirty="0">
                <a:solidFill>
                  <a:srgbClr val="0D0D11"/>
                </a:solidFill>
              </a:rPr>
              <a:t> </a:t>
            </a:r>
            <a:r>
              <a:rPr lang="ru-RU" altLang="ru-RU" sz="2000" b="1" dirty="0">
                <a:solidFill>
                  <a:srgbClr val="0D0D11"/>
                </a:solidFill>
              </a:rPr>
              <a:t>векторные</a:t>
            </a:r>
            <a:r>
              <a:rPr lang="ru-RU" altLang="ru-RU" sz="2000" dirty="0">
                <a:solidFill>
                  <a:srgbClr val="0D0D11"/>
                </a:solidFill>
              </a:rPr>
              <a:t> – запросы, возвращающие от 0 до нескольких элементов (начинаются с </a:t>
            </a:r>
            <a:r>
              <a:rPr lang="ru-RU" altLang="ru-RU" sz="2000" dirty="0" smtClean="0">
                <a:solidFill>
                  <a:srgbClr val="0D0D11"/>
                </a:solidFill>
              </a:rPr>
              <a:t>предиката </a:t>
            </a:r>
            <a:r>
              <a:rPr lang="en-US" altLang="ru-RU" sz="2000" i="1" dirty="0" smtClean="0">
                <a:solidFill>
                  <a:srgbClr val="0D0D11"/>
                </a:solidFill>
              </a:rPr>
              <a:t>IN</a:t>
            </a:r>
            <a:r>
              <a:rPr lang="ru-RU" altLang="ru-RU" sz="2000" dirty="0" smtClean="0">
                <a:solidFill>
                  <a:srgbClr val="0D0D11"/>
                </a:solidFill>
              </a:rPr>
              <a:t> </a:t>
            </a:r>
            <a:r>
              <a:rPr lang="ru-RU" altLang="ru-RU" sz="2000" dirty="0">
                <a:solidFill>
                  <a:srgbClr val="0D0D11"/>
                </a:solidFill>
              </a:rPr>
              <a:t>или модифицированного оператора сравнения);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ru-RU" sz="2000" b="1" dirty="0">
                <a:solidFill>
                  <a:srgbClr val="0D0D11"/>
                </a:solidFill>
              </a:rPr>
              <a:t> </a:t>
            </a:r>
            <a:r>
              <a:rPr lang="ru-RU" altLang="ru-RU" sz="2000" b="1" dirty="0">
                <a:solidFill>
                  <a:srgbClr val="0D0D11"/>
                </a:solidFill>
              </a:rPr>
              <a:t>табличные</a:t>
            </a:r>
            <a:r>
              <a:rPr lang="ru-RU" altLang="ru-RU" sz="2000" dirty="0">
                <a:solidFill>
                  <a:srgbClr val="0D0D11"/>
                </a:solidFill>
              </a:rPr>
              <a:t> – запросы, возвращающие таблицу (обычно, запросы на существование, начинаются с оператора </a:t>
            </a:r>
            <a:r>
              <a:rPr lang="en-US" altLang="ru-RU" sz="2000" i="1" dirty="0">
                <a:solidFill>
                  <a:srgbClr val="0D0D11"/>
                </a:solidFill>
              </a:rPr>
              <a:t>EXISTS</a:t>
            </a:r>
            <a:r>
              <a:rPr lang="ru-RU" altLang="ru-RU" sz="2000" dirty="0">
                <a:solidFill>
                  <a:srgbClr val="0D0D11"/>
                </a:solidFill>
              </a:rPr>
              <a:t>).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 sz="2000" u="sng" dirty="0" smtClean="0">
                <a:solidFill>
                  <a:srgbClr val="0D0D11"/>
                </a:solidFill>
              </a:rPr>
              <a:t>В зависимости от способа вычисления подзапросы </a:t>
            </a:r>
            <a:r>
              <a:rPr lang="ru-RU" altLang="ru-RU" sz="2000" u="sng" dirty="0">
                <a:solidFill>
                  <a:srgbClr val="0D0D11"/>
                </a:solidFill>
              </a:rPr>
              <a:t>бывают: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2000" dirty="0">
                <a:solidFill>
                  <a:srgbClr val="0D0D11"/>
                </a:solidFill>
              </a:rPr>
              <a:t> </a:t>
            </a:r>
            <a:r>
              <a:rPr lang="ru-RU" altLang="ru-RU" sz="2000" b="1" dirty="0">
                <a:solidFill>
                  <a:srgbClr val="0D0D11"/>
                </a:solidFill>
              </a:rPr>
              <a:t>некоррелированные</a:t>
            </a:r>
            <a:r>
              <a:rPr lang="ru-RU" altLang="ru-RU" sz="2000" dirty="0">
                <a:solidFill>
                  <a:srgbClr val="0D0D11"/>
                </a:solidFill>
              </a:rPr>
              <a:t> – не содержат ссылки на запрос верхнего уровня; вычисляются один раз для запроса верхнего уровня;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ru-RU" sz="2000" b="1" dirty="0">
                <a:solidFill>
                  <a:srgbClr val="0D0D11"/>
                </a:solidFill>
              </a:rPr>
              <a:t> </a:t>
            </a:r>
            <a:r>
              <a:rPr lang="ru-RU" altLang="ru-RU" sz="2000" b="1" dirty="0">
                <a:solidFill>
                  <a:srgbClr val="0D0D11"/>
                </a:solidFill>
              </a:rPr>
              <a:t>коррелированные – </a:t>
            </a:r>
            <a:r>
              <a:rPr lang="ru-RU" altLang="ru-RU" sz="2000" dirty="0">
                <a:solidFill>
                  <a:srgbClr val="0D0D11"/>
                </a:solidFill>
              </a:rPr>
              <a:t>содержат условия, зависящие от значений полей в основном запросе; вычисляются для каждой строки запроса верхнего уровня.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0895A7-BFAA-455A-9DC0-3AD3A8192DF8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549275"/>
            <a:ext cx="8424862" cy="719138"/>
          </a:xfrm>
        </p:spPr>
        <p:txBody>
          <a:bodyPr anchor="b"/>
          <a:lstStyle/>
          <a:p>
            <a:pPr algn="ctr" eaLnBrk="1" hangingPunct="1"/>
            <a:r>
              <a:rPr lang="ru-RU" altLang="ru-RU" sz="3600" smtClean="0">
                <a:latin typeface="Times New Roman" pitchFamily="18" charset="0"/>
              </a:rPr>
              <a:t>Список литературы</a:t>
            </a:r>
            <a:endParaRPr lang="ru-RU" altLang="ru-RU" sz="2800" i="1" smtClean="0">
              <a:latin typeface="Times New Roman" pitchFamily="18" charset="0"/>
            </a:endParaRP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611188" y="1412875"/>
            <a:ext cx="792162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ru-RU" altLang="ru-RU"/>
              <a:t>Карпова И.П. Базы данных. Курс лекций и материалы для практических занятий: Учеб. пособие. – СПб., "Питер", 2013. – 240 с. – глава 3."Введение в язык SQL". – </a:t>
            </a:r>
            <a:r>
              <a:rPr lang="en-US" altLang="ru-RU">
                <a:hlinkClick r:id="rId2"/>
              </a:rPr>
              <a:t>https://publications.hse.ru/mirror/pubs/share/direct/259052819</a:t>
            </a:r>
            <a:endParaRPr lang="ru-RU" altLang="ru-RU"/>
          </a:p>
          <a:p>
            <a:pPr eaLnBrk="1" hangingPunct="1">
              <a:buFont typeface="Arial" charset="0"/>
              <a:buAutoNum type="arabicPeriod"/>
            </a:pPr>
            <a:r>
              <a:rPr lang="ru-RU" altLang="ru-RU"/>
              <a:t>Коннолли Т., Бегг К. Базы данных. Проектирование, реализация и сопровождение. Теория и практика: учебник / пер. с англ. – М. и др.: Вильямс, 2017. – 1439 с. – глава 5."Язык </a:t>
            </a:r>
            <a:r>
              <a:rPr lang="en-US" altLang="ru-RU"/>
              <a:t>SQL</a:t>
            </a:r>
            <a:r>
              <a:rPr lang="ru-RU" altLang="ru-RU"/>
              <a:t>: манипулирование данными", глава 6."Язык S</a:t>
            </a:r>
            <a:r>
              <a:rPr lang="en-US" altLang="ru-RU"/>
              <a:t>QL</a:t>
            </a:r>
            <a:r>
              <a:rPr lang="ru-RU" altLang="ru-RU"/>
              <a:t>: определение данных". </a:t>
            </a:r>
          </a:p>
          <a:p>
            <a:pPr eaLnBrk="1" hangingPunct="1">
              <a:buFont typeface="Arial" charset="0"/>
              <a:buAutoNum type="arabicPeriod"/>
            </a:pPr>
            <a:r>
              <a:rPr lang="ru-RU" altLang="ru-RU"/>
              <a:t>Кузнецов С.Д. Основы баз данных. – "Издательство Интернет-университет информационных технологий – ИНТУИТ.ру", 2005. – 488 с. – </a:t>
            </a:r>
            <a:r>
              <a:rPr lang="en-US" altLang="ru-RU">
                <a:hlinkClick r:id="rId3"/>
              </a:rPr>
              <a:t>http://citforum.ru/database/osbd/glava_55.shtml#_5</a:t>
            </a:r>
            <a:r>
              <a:rPr lang="ru-RU" altLang="ru-RU"/>
              <a:t> – глава 5. Язык реляционных баз данных SQL.</a:t>
            </a:r>
          </a:p>
          <a:p>
            <a:pPr eaLnBrk="1" hangingPunct="1">
              <a:buFont typeface="Arial" charset="0"/>
              <a:buAutoNum type="arabicPeriod"/>
            </a:pPr>
            <a:r>
              <a:rPr lang="ru-RU" altLang="ru-RU"/>
              <a:t>Грабер М. </a:t>
            </a:r>
            <a:r>
              <a:rPr lang="en-US" altLang="ru-RU"/>
              <a:t>SQL</a:t>
            </a:r>
            <a:r>
              <a:rPr lang="ru-RU" altLang="ru-RU"/>
              <a:t>. – Издательство: Лори, 2007. – 672 с.</a:t>
            </a:r>
          </a:p>
          <a:p>
            <a:pPr eaLnBrk="1" hangingPunct="1">
              <a:buFont typeface="Arial" charset="0"/>
              <a:buAutoNum type="arabicPeriod"/>
            </a:pPr>
            <a:r>
              <a:rPr lang="ru-RU" altLang="ru-RU"/>
              <a:t>Изучение основ языка SQL: Метод. указания к лабораторным работам №№1-4 по курсу "Базы данных" [электронное издание] / Московский институт электроники и математики НИУ ВШЭ. – Сост.: И.П. Карпова. – М., 2012. – 39</a:t>
            </a:r>
            <a:r>
              <a:rPr lang="en-US" altLang="ru-RU"/>
              <a:t> </a:t>
            </a:r>
            <a:r>
              <a:rPr lang="ru-RU" altLang="ru-RU"/>
              <a:t>с. – </a:t>
            </a:r>
            <a:r>
              <a:rPr lang="ru-RU" altLang="ru-RU">
                <a:hlinkClick r:id="rId4"/>
              </a:rPr>
              <a:t>http://rema44.ru/resurs/study/db</a:t>
            </a:r>
            <a:r>
              <a:rPr lang="en-US" altLang="ru-RU">
                <a:hlinkClick r:id="rId4"/>
              </a:rPr>
              <a:t>lab</a:t>
            </a:r>
            <a:r>
              <a:rPr lang="ru-RU" altLang="ru-RU">
                <a:hlinkClick r:id="rId4"/>
              </a:rPr>
              <a:t>/</a:t>
            </a:r>
            <a:r>
              <a:rPr lang="en-US" altLang="ru-RU">
                <a:hlinkClick r:id="rId4"/>
              </a:rPr>
              <a:t>lab1_4.pdf</a:t>
            </a:r>
            <a:r>
              <a:rPr lang="ru-RU" altLang="ru-RU"/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0895A7-BFAA-455A-9DC0-3AD3A8192DF8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8280400" cy="788988"/>
          </a:xfrm>
        </p:spPr>
        <p:txBody>
          <a:bodyPr/>
          <a:lstStyle/>
          <a:p>
            <a:pPr algn="ctr"/>
            <a:r>
              <a:rPr lang="ru-RU" altLang="ru-RU" sz="3200" dirty="0" smtClean="0">
                <a:latin typeface="Times New Roman" pitchFamily="18" charset="0"/>
              </a:rPr>
              <a:t>Расположение подзапросов в командах</a:t>
            </a:r>
            <a:r>
              <a:rPr lang="en-US" altLang="ru-RU" sz="3200" dirty="0" smtClean="0">
                <a:latin typeface="Times New Roman" pitchFamily="18" charset="0"/>
              </a:rPr>
              <a:t> DML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2263" y="1166813"/>
            <a:ext cx="849788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ru-RU" altLang="ru-RU" dirty="0">
                <a:solidFill>
                  <a:srgbClr val="0D0D11"/>
                </a:solidFill>
              </a:rPr>
              <a:t>В команде </a:t>
            </a:r>
            <a:r>
              <a:rPr lang="en-US" altLang="ru-RU" b="1" dirty="0">
                <a:solidFill>
                  <a:srgbClr val="0D0D11"/>
                </a:solidFill>
              </a:rPr>
              <a:t>INSERT</a:t>
            </a:r>
            <a:r>
              <a:rPr lang="ru-RU" altLang="ru-RU" dirty="0">
                <a:solidFill>
                  <a:srgbClr val="0D0D11"/>
                </a:solidFill>
              </a:rPr>
              <a:t>:</a:t>
            </a:r>
          </a:p>
          <a:p>
            <a:pPr eaLnBrk="1" hangingPunct="1">
              <a:spcBef>
                <a:spcPct val="5000"/>
              </a:spcBef>
              <a:buFont typeface="Wingdings" pitchFamily="2" charset="2"/>
              <a:buChar char="Ø"/>
            </a:pPr>
            <a:r>
              <a:rPr lang="ru-RU" altLang="ru-RU" dirty="0">
                <a:solidFill>
                  <a:srgbClr val="0D0D11"/>
                </a:solidFill>
              </a:rPr>
              <a:t>Вместо </a:t>
            </a:r>
            <a:r>
              <a:rPr lang="en-US" altLang="ru-RU" b="1" dirty="0">
                <a:solidFill>
                  <a:srgbClr val="0D0D11"/>
                </a:solidFill>
              </a:rPr>
              <a:t>VALUES</a:t>
            </a:r>
            <a:r>
              <a:rPr lang="ru-RU" altLang="ru-RU" dirty="0">
                <a:solidFill>
                  <a:srgbClr val="0D0D11"/>
                </a:solidFill>
              </a:rPr>
              <a:t>, например, добавление данных из одной таблицы в другую: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en-US" altLang="ru-RU" dirty="0">
                <a:solidFill>
                  <a:srgbClr val="0D0D11"/>
                </a:solidFill>
              </a:rPr>
              <a:t>	insert  into  </a:t>
            </a:r>
            <a:r>
              <a:rPr lang="en-US" altLang="ru-RU" dirty="0" smtClean="0">
                <a:solidFill>
                  <a:srgbClr val="0D0D11"/>
                </a:solidFill>
              </a:rPr>
              <a:t>staff  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en-US" altLang="ru-RU" dirty="0">
                <a:solidFill>
                  <a:srgbClr val="0D0D11"/>
                </a:solidFill>
              </a:rPr>
              <a:t>		select  *  from  </a:t>
            </a:r>
            <a:r>
              <a:rPr lang="en-US" altLang="ru-RU" dirty="0" err="1" smtClean="0">
                <a:solidFill>
                  <a:srgbClr val="0D0D11"/>
                </a:solidFill>
              </a:rPr>
              <a:t>new_staff</a:t>
            </a:r>
            <a:r>
              <a:rPr lang="en-US" altLang="ru-RU" dirty="0" smtClean="0">
                <a:solidFill>
                  <a:srgbClr val="0D0D11"/>
                </a:solidFill>
              </a:rPr>
              <a:t>;</a:t>
            </a:r>
            <a:endParaRPr lang="ru-RU" altLang="ru-RU" dirty="0">
              <a:solidFill>
                <a:srgbClr val="0D0D11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ru-RU" altLang="ru-RU" dirty="0">
                <a:solidFill>
                  <a:srgbClr val="0D0D11"/>
                </a:solidFill>
              </a:rPr>
              <a:t>В команде </a:t>
            </a:r>
            <a:r>
              <a:rPr lang="en-US" altLang="ru-RU" b="1" dirty="0">
                <a:solidFill>
                  <a:srgbClr val="0D0D11"/>
                </a:solidFill>
              </a:rPr>
              <a:t>UPDATE</a:t>
            </a:r>
            <a:r>
              <a:rPr lang="ru-RU" altLang="ru-RU" dirty="0">
                <a:solidFill>
                  <a:srgbClr val="0D0D11"/>
                </a:solidFill>
              </a:rPr>
              <a:t>:</a:t>
            </a:r>
          </a:p>
          <a:p>
            <a:pPr eaLnBrk="1" hangingPunct="1">
              <a:spcBef>
                <a:spcPct val="5000"/>
              </a:spcBef>
              <a:buFont typeface="Wingdings" pitchFamily="2" charset="2"/>
              <a:buChar char="Ø"/>
            </a:pPr>
            <a:r>
              <a:rPr lang="ru-RU" altLang="ru-RU" dirty="0">
                <a:solidFill>
                  <a:srgbClr val="0D0D11"/>
                </a:solidFill>
              </a:rPr>
              <a:t>в части </a:t>
            </a:r>
            <a:r>
              <a:rPr lang="en-US" altLang="ru-RU" b="1" dirty="0">
                <a:solidFill>
                  <a:srgbClr val="0D0D11"/>
                </a:solidFill>
              </a:rPr>
              <a:t>WHERE</a:t>
            </a:r>
            <a:r>
              <a:rPr lang="ru-RU" altLang="ru-RU" dirty="0">
                <a:solidFill>
                  <a:srgbClr val="0D0D11"/>
                </a:solidFill>
              </a:rPr>
              <a:t> для вычисления условий, например, повышение зарплаты на 10% всем участникам проектов: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en-US" altLang="ru-RU" dirty="0">
                <a:solidFill>
                  <a:srgbClr val="0D0D11"/>
                </a:solidFill>
              </a:rPr>
              <a:t>	update  </a:t>
            </a:r>
            <a:r>
              <a:rPr lang="en-US" altLang="ru-RU" dirty="0" smtClean="0">
                <a:solidFill>
                  <a:srgbClr val="0D0D11"/>
                </a:solidFill>
              </a:rPr>
              <a:t>staff  </a:t>
            </a:r>
            <a:r>
              <a:rPr lang="en-US" altLang="ru-RU" dirty="0">
                <a:solidFill>
                  <a:srgbClr val="0D0D11"/>
                </a:solidFill>
              </a:rPr>
              <a:t>set  salary = salary*1.1  </a:t>
            </a:r>
          </a:p>
          <a:p>
            <a:pPr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en-US" altLang="ru-RU" dirty="0">
                <a:solidFill>
                  <a:srgbClr val="0D0D11"/>
                </a:solidFill>
              </a:rPr>
              <a:t>		where  </a:t>
            </a:r>
            <a:r>
              <a:rPr lang="en-US" altLang="ru-RU" dirty="0" smtClean="0">
                <a:solidFill>
                  <a:srgbClr val="0D0D11"/>
                </a:solidFill>
              </a:rPr>
              <a:t>id  </a:t>
            </a:r>
            <a:r>
              <a:rPr lang="en-US" altLang="ru-RU" dirty="0">
                <a:solidFill>
                  <a:srgbClr val="0D0D11"/>
                </a:solidFill>
              </a:rPr>
              <a:t>IN (select  </a:t>
            </a:r>
            <a:r>
              <a:rPr lang="en-US" altLang="ru-RU" dirty="0" smtClean="0">
                <a:solidFill>
                  <a:srgbClr val="0D0D11"/>
                </a:solidFill>
              </a:rPr>
              <a:t>id  </a:t>
            </a:r>
            <a:r>
              <a:rPr lang="en-US" altLang="ru-RU" dirty="0">
                <a:solidFill>
                  <a:srgbClr val="0D0D11"/>
                </a:solidFill>
              </a:rPr>
              <a:t>from  job);</a:t>
            </a:r>
          </a:p>
          <a:p>
            <a:pPr eaLnBrk="1" hangingPunct="1">
              <a:spcBef>
                <a:spcPct val="5000"/>
              </a:spcBef>
              <a:buFont typeface="Wingdings" pitchFamily="2" charset="2"/>
              <a:buChar char="Ø"/>
            </a:pPr>
            <a:r>
              <a:rPr lang="ru-RU" altLang="ru-RU" dirty="0">
                <a:solidFill>
                  <a:srgbClr val="0D0D11"/>
                </a:solidFill>
              </a:rPr>
              <a:t>в части </a:t>
            </a:r>
            <a:r>
              <a:rPr lang="en-US" altLang="ru-RU" b="1" dirty="0">
                <a:solidFill>
                  <a:srgbClr val="0D0D11"/>
                </a:solidFill>
              </a:rPr>
              <a:t>SET</a:t>
            </a:r>
            <a:r>
              <a:rPr lang="ru-RU" altLang="ru-RU" dirty="0">
                <a:solidFill>
                  <a:srgbClr val="0D0D11"/>
                </a:solidFill>
              </a:rPr>
              <a:t> для вычисления значений полей, например, повышение зарплаты на 10% за каждое участие сотрудника в проекте: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en-US" altLang="ru-RU" dirty="0">
                <a:solidFill>
                  <a:srgbClr val="0D0D11"/>
                </a:solidFill>
              </a:rPr>
              <a:t>	update  </a:t>
            </a:r>
            <a:r>
              <a:rPr lang="en-US" altLang="ru-RU" dirty="0" smtClean="0">
                <a:solidFill>
                  <a:srgbClr val="0D0D11"/>
                </a:solidFill>
              </a:rPr>
              <a:t>staff  </a:t>
            </a:r>
            <a:r>
              <a:rPr lang="en-US" altLang="ru-RU" dirty="0">
                <a:solidFill>
                  <a:srgbClr val="0D0D11"/>
                </a:solidFill>
              </a:rPr>
              <a:t>e  set</a:t>
            </a:r>
            <a:r>
              <a:rPr lang="ru-RU" altLang="ru-RU" dirty="0">
                <a:solidFill>
                  <a:srgbClr val="0D0D11"/>
                </a:solidFill>
              </a:rPr>
              <a:t>  </a:t>
            </a:r>
            <a:r>
              <a:rPr lang="en-US" altLang="ru-RU" dirty="0">
                <a:solidFill>
                  <a:srgbClr val="0D0D11"/>
                </a:solidFill>
              </a:rPr>
              <a:t>salary = salary*(1+(select  count(*)/10  from  job  j  </a:t>
            </a:r>
          </a:p>
          <a:p>
            <a:pPr eaLnBrk="1" hangingPunct="1"/>
            <a:r>
              <a:rPr lang="en-US" altLang="ru-RU" dirty="0">
                <a:solidFill>
                  <a:srgbClr val="0D0D11"/>
                </a:solidFill>
              </a:rPr>
              <a:t>			</a:t>
            </a:r>
            <a:r>
              <a:rPr lang="ru-RU" altLang="ru-RU" dirty="0">
                <a:solidFill>
                  <a:srgbClr val="0D0D11"/>
                </a:solidFill>
              </a:rPr>
              <a:t>		</a:t>
            </a:r>
            <a:r>
              <a:rPr lang="en-US" altLang="ru-RU" dirty="0">
                <a:solidFill>
                  <a:srgbClr val="0D0D11"/>
                </a:solidFill>
              </a:rPr>
              <a:t>where  </a:t>
            </a:r>
            <a:r>
              <a:rPr lang="en-US" altLang="ru-RU" dirty="0" smtClean="0">
                <a:solidFill>
                  <a:srgbClr val="0D0D11"/>
                </a:solidFill>
              </a:rPr>
              <a:t>j.id </a:t>
            </a:r>
            <a:r>
              <a:rPr lang="en-US" altLang="ru-RU" dirty="0">
                <a:solidFill>
                  <a:srgbClr val="0D0D11"/>
                </a:solidFill>
              </a:rPr>
              <a:t>= </a:t>
            </a:r>
            <a:r>
              <a:rPr lang="en-US" altLang="ru-RU" dirty="0" smtClean="0">
                <a:solidFill>
                  <a:srgbClr val="0D0D11"/>
                </a:solidFill>
              </a:rPr>
              <a:t>e.id) </a:t>
            </a:r>
            <a:r>
              <a:rPr lang="en-US" altLang="ru-RU" dirty="0">
                <a:solidFill>
                  <a:srgbClr val="0D0D11"/>
                </a:solidFill>
              </a:rPr>
              <a:t>);</a:t>
            </a:r>
          </a:p>
          <a:p>
            <a:pPr eaLnBrk="1" hangingPunct="1">
              <a:spcBef>
                <a:spcPct val="10000"/>
              </a:spcBef>
            </a:pPr>
            <a:r>
              <a:rPr lang="ru-RU" altLang="ru-RU" dirty="0">
                <a:solidFill>
                  <a:srgbClr val="0D0D11"/>
                </a:solidFill>
              </a:rPr>
              <a:t>В команде </a:t>
            </a:r>
            <a:r>
              <a:rPr lang="en-US" altLang="ru-RU" b="1" dirty="0">
                <a:solidFill>
                  <a:srgbClr val="0D0D11"/>
                </a:solidFill>
              </a:rPr>
              <a:t>DELETE</a:t>
            </a:r>
            <a:r>
              <a:rPr lang="ru-RU" altLang="ru-RU" dirty="0">
                <a:solidFill>
                  <a:srgbClr val="0D0D11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dirty="0">
                <a:solidFill>
                  <a:srgbClr val="0D0D11"/>
                </a:solidFill>
              </a:rPr>
              <a:t>в части </a:t>
            </a:r>
            <a:r>
              <a:rPr lang="en-US" altLang="ru-RU" b="1" dirty="0">
                <a:solidFill>
                  <a:srgbClr val="0D0D11"/>
                </a:solidFill>
              </a:rPr>
              <a:t>WHERE</a:t>
            </a:r>
            <a:r>
              <a:rPr lang="ru-RU" altLang="ru-RU" dirty="0">
                <a:solidFill>
                  <a:srgbClr val="0D0D11"/>
                </a:solidFill>
              </a:rPr>
              <a:t> для вычисления условий, например, удаление сведений об участии в закончившихся проектах: 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en-US" altLang="ru-RU" dirty="0">
                <a:solidFill>
                  <a:srgbClr val="0D0D11"/>
                </a:solidFill>
              </a:rPr>
              <a:t>	delete  from  job</a:t>
            </a:r>
          </a:p>
          <a:p>
            <a:pPr lvl="1"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en-US" altLang="ru-RU" dirty="0">
                <a:solidFill>
                  <a:srgbClr val="0D0D11"/>
                </a:solidFill>
              </a:rPr>
              <a:t>	where </a:t>
            </a:r>
            <a:r>
              <a:rPr lang="ru-RU" altLang="ru-RU" dirty="0">
                <a:solidFill>
                  <a:srgbClr val="0D0D11"/>
                </a:solidFill>
              </a:rPr>
              <a:t> </a:t>
            </a:r>
            <a:r>
              <a:rPr lang="en-US" altLang="ru-RU" dirty="0" err="1" smtClean="0">
                <a:solidFill>
                  <a:srgbClr val="0D0D11"/>
                </a:solidFill>
              </a:rPr>
              <a:t>pid</a:t>
            </a:r>
            <a:r>
              <a:rPr lang="en-US" altLang="ru-RU" dirty="0" smtClean="0">
                <a:solidFill>
                  <a:srgbClr val="0D0D11"/>
                </a:solidFill>
              </a:rPr>
              <a:t>  </a:t>
            </a:r>
            <a:r>
              <a:rPr lang="en-US" altLang="ru-RU" dirty="0">
                <a:solidFill>
                  <a:srgbClr val="0D0D11"/>
                </a:solidFill>
              </a:rPr>
              <a:t>IN (select  </a:t>
            </a:r>
            <a:r>
              <a:rPr lang="en-US" altLang="ru-RU" dirty="0" err="1" smtClean="0">
                <a:solidFill>
                  <a:srgbClr val="0D0D11"/>
                </a:solidFill>
              </a:rPr>
              <a:t>pid</a:t>
            </a:r>
            <a:r>
              <a:rPr lang="en-US" altLang="ru-RU" dirty="0" smtClean="0">
                <a:solidFill>
                  <a:srgbClr val="0D0D11"/>
                </a:solidFill>
              </a:rPr>
              <a:t>  </a:t>
            </a:r>
            <a:r>
              <a:rPr lang="en-US" altLang="ru-RU" dirty="0">
                <a:solidFill>
                  <a:srgbClr val="0D0D11"/>
                </a:solidFill>
              </a:rPr>
              <a:t>from  project  where  </a:t>
            </a:r>
            <a:r>
              <a:rPr lang="en-US" altLang="ru-RU" dirty="0" err="1">
                <a:solidFill>
                  <a:srgbClr val="0D0D11"/>
                </a:solidFill>
              </a:rPr>
              <a:t>dend</a:t>
            </a:r>
            <a:r>
              <a:rPr lang="en-US" altLang="ru-RU" dirty="0">
                <a:solidFill>
                  <a:srgbClr val="0D0D11"/>
                </a:solidFill>
              </a:rPr>
              <a:t> &lt; </a:t>
            </a:r>
            <a:r>
              <a:rPr lang="en-US" altLang="ru-RU" dirty="0" err="1">
                <a:solidFill>
                  <a:srgbClr val="0D0D11"/>
                </a:solidFill>
              </a:rPr>
              <a:t>current_date</a:t>
            </a:r>
            <a:r>
              <a:rPr lang="en-US" altLang="ru-RU" dirty="0">
                <a:solidFill>
                  <a:srgbClr val="0D0D11"/>
                </a:solidFill>
              </a:rPr>
              <a:t>);</a:t>
            </a:r>
            <a:endParaRPr lang="ru-RU" altLang="ru-RU" dirty="0">
              <a:solidFill>
                <a:srgbClr val="0D0D1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04877C-9450-4CC5-8B6C-22906B637EB0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04" y="1675036"/>
            <a:ext cx="2705100" cy="168592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8136135" cy="788988"/>
          </a:xfrm>
        </p:spPr>
        <p:txBody>
          <a:bodyPr/>
          <a:lstStyle/>
          <a:p>
            <a:pPr algn="ctr"/>
            <a:r>
              <a:rPr lang="ru-RU" altLang="ru-RU" sz="3200" dirty="0" smtClean="0">
                <a:latin typeface="Times New Roman" pitchFamily="18" charset="0"/>
              </a:rPr>
              <a:t>Расположение подзапросов в команде </a:t>
            </a:r>
            <a:r>
              <a:rPr lang="en-US" altLang="ru-RU" sz="3200" dirty="0" smtClean="0">
                <a:latin typeface="Times New Roman" pitchFamily="18" charset="0"/>
              </a:rPr>
              <a:t>select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68313" y="1052736"/>
            <a:ext cx="79914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itchFamily="2" charset="2"/>
              <a:buChar char="Ø"/>
            </a:pPr>
            <a:r>
              <a:rPr lang="ru-RU" altLang="ru-RU" dirty="0">
                <a:solidFill>
                  <a:srgbClr val="0D0D11"/>
                </a:solidFill>
              </a:rPr>
              <a:t>Чаще всего подзапрос располагается в</a:t>
            </a:r>
            <a:r>
              <a:rPr lang="en-US" altLang="ru-RU" dirty="0">
                <a:solidFill>
                  <a:srgbClr val="0D0D11"/>
                </a:solidFill>
              </a:rPr>
              <a:t> </a:t>
            </a:r>
            <a:r>
              <a:rPr lang="ru-RU" altLang="ru-RU" dirty="0">
                <a:solidFill>
                  <a:srgbClr val="0D0D11"/>
                </a:solidFill>
              </a:rPr>
              <a:t>части </a:t>
            </a:r>
            <a:r>
              <a:rPr lang="en-US" altLang="ru-RU" b="1" dirty="0">
                <a:solidFill>
                  <a:srgbClr val="0D0D11"/>
                </a:solidFill>
              </a:rPr>
              <a:t>WHERE</a:t>
            </a:r>
            <a:r>
              <a:rPr lang="ru-RU" altLang="ru-RU" b="1" dirty="0">
                <a:solidFill>
                  <a:srgbClr val="0D0D11"/>
                </a:solidFill>
              </a:rPr>
              <a:t>.</a:t>
            </a: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Пример </a:t>
            </a:r>
            <a:r>
              <a:rPr lang="en-US" altLang="ru-RU" dirty="0">
                <a:solidFill>
                  <a:srgbClr val="0D0D11"/>
                </a:solidFill>
              </a:rPr>
              <a:t>1</a:t>
            </a:r>
            <a:r>
              <a:rPr lang="ru-RU" altLang="ru-RU" dirty="0">
                <a:solidFill>
                  <a:srgbClr val="0D0D11"/>
                </a:solidFill>
              </a:rPr>
              <a:t>. Вывести список сотрудников, у которых зарплата выше, чем средняя по предприятию: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dirty="0">
                <a:solidFill>
                  <a:srgbClr val="0D0D11"/>
                </a:solidFill>
              </a:rPr>
              <a:t>	</a:t>
            </a:r>
            <a:r>
              <a:rPr lang="en-US" altLang="ru-RU" b="1" dirty="0">
                <a:solidFill>
                  <a:srgbClr val="0D0D11"/>
                </a:solidFill>
              </a:rPr>
              <a:t>select  *  from  </a:t>
            </a:r>
            <a:r>
              <a:rPr lang="en-US" altLang="ru-RU" b="1" dirty="0" smtClean="0">
                <a:solidFill>
                  <a:srgbClr val="0D0D11"/>
                </a:solidFill>
              </a:rPr>
              <a:t>staff</a:t>
            </a:r>
            <a:endParaRPr lang="ru-RU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b="1" dirty="0">
                <a:solidFill>
                  <a:srgbClr val="0D0D11"/>
                </a:solidFill>
              </a:rPr>
              <a:t>		</a:t>
            </a:r>
            <a:r>
              <a:rPr lang="en-US" altLang="ru-RU" b="1" dirty="0">
                <a:solidFill>
                  <a:srgbClr val="0D0D11"/>
                </a:solidFill>
              </a:rPr>
              <a:t>where  salary &gt; (select  </a:t>
            </a:r>
            <a:r>
              <a:rPr lang="en-US" altLang="ru-RU" b="1" dirty="0" err="1">
                <a:solidFill>
                  <a:srgbClr val="0D0D11"/>
                </a:solidFill>
              </a:rPr>
              <a:t>avg</a:t>
            </a:r>
            <a:r>
              <a:rPr lang="en-US" altLang="ru-RU" b="1" dirty="0">
                <a:solidFill>
                  <a:srgbClr val="0D0D11"/>
                </a:solidFill>
              </a:rPr>
              <a:t>(salary)  from  </a:t>
            </a:r>
            <a:r>
              <a:rPr lang="en-US" altLang="ru-RU" b="1" dirty="0" smtClean="0">
                <a:solidFill>
                  <a:srgbClr val="0D0D11"/>
                </a:solidFill>
              </a:rPr>
              <a:t>staff);</a:t>
            </a:r>
            <a:endParaRPr lang="ru-RU" altLang="ru-RU" b="1" dirty="0">
              <a:solidFill>
                <a:srgbClr val="0D0D11"/>
              </a:solidFill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95288" y="4149080"/>
            <a:ext cx="8064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Пример 2. Вывести список сотрудников, у которых зарплата выше, чем средняя по каждому отделу предприятия: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        </a:t>
            </a:r>
            <a:r>
              <a:rPr lang="en-US" altLang="ru-RU" b="1" dirty="0">
                <a:solidFill>
                  <a:srgbClr val="0D0D11"/>
                </a:solidFill>
              </a:rPr>
              <a:t>select  *  from  </a:t>
            </a:r>
            <a:r>
              <a:rPr lang="en-US" altLang="ru-RU" b="1" dirty="0" smtClean="0">
                <a:solidFill>
                  <a:srgbClr val="0D0D11"/>
                </a:solidFill>
              </a:rPr>
              <a:t>staff</a:t>
            </a:r>
            <a:endParaRPr lang="ru-RU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b="1" dirty="0">
                <a:solidFill>
                  <a:srgbClr val="0D0D11"/>
                </a:solidFill>
              </a:rPr>
              <a:t>	</a:t>
            </a:r>
            <a:r>
              <a:rPr lang="en-US" altLang="ru-RU" b="1" dirty="0">
                <a:solidFill>
                  <a:srgbClr val="0D0D11"/>
                </a:solidFill>
              </a:rPr>
              <a:t>where  salary &gt; ALL (select  </a:t>
            </a:r>
            <a:r>
              <a:rPr lang="en-US" altLang="ru-RU" b="1" dirty="0" err="1">
                <a:solidFill>
                  <a:srgbClr val="0D0D11"/>
                </a:solidFill>
              </a:rPr>
              <a:t>avg</a:t>
            </a:r>
            <a:r>
              <a:rPr lang="en-US" altLang="ru-RU" b="1" dirty="0">
                <a:solidFill>
                  <a:srgbClr val="0D0D11"/>
                </a:solidFill>
              </a:rPr>
              <a:t>(salary)  from  </a:t>
            </a:r>
            <a:r>
              <a:rPr lang="en-US" altLang="ru-RU" b="1" dirty="0" smtClean="0">
                <a:solidFill>
                  <a:srgbClr val="0D0D11"/>
                </a:solidFill>
              </a:rPr>
              <a:t>staff   </a:t>
            </a:r>
            <a:r>
              <a:rPr lang="en-US" altLang="ru-RU" b="1" dirty="0">
                <a:solidFill>
                  <a:srgbClr val="0D0D11"/>
                </a:solidFill>
              </a:rPr>
              <a:t>group by </a:t>
            </a:r>
            <a:r>
              <a:rPr lang="en-US" altLang="ru-RU" b="1" dirty="0" err="1">
                <a:solidFill>
                  <a:srgbClr val="0D0D11"/>
                </a:solidFill>
              </a:rPr>
              <a:t>depno</a:t>
            </a:r>
            <a:r>
              <a:rPr lang="en-US" altLang="ru-RU" b="1" dirty="0">
                <a:solidFill>
                  <a:srgbClr val="0D0D11"/>
                </a:solidFill>
              </a:rPr>
              <a:t>);</a:t>
            </a:r>
            <a:endParaRPr lang="ru-RU" altLang="ru-RU" dirty="0"/>
          </a:p>
        </p:txBody>
      </p:sp>
      <p:graphicFrame>
        <p:nvGraphicFramePr>
          <p:cNvPr id="6255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022090"/>
              </p:ext>
            </p:extLst>
          </p:nvPr>
        </p:nvGraphicFramePr>
        <p:xfrm>
          <a:off x="839788" y="2636912"/>
          <a:ext cx="5676900" cy="1341440"/>
        </p:xfrm>
        <a:graphic>
          <a:graphicData uri="http://schemas.openxmlformats.org/drawingml/2006/table">
            <a:tbl>
              <a:tblPr/>
              <a:tblGrid>
                <a:gridCol w="923925"/>
                <a:gridCol w="1730375"/>
                <a:gridCol w="1598612"/>
                <a:gridCol w="1423988"/>
              </a:tblGrid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DEPNO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NAME</a:t>
                      </a:r>
                      <a:endParaRPr kumimoji="1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POST</a:t>
                      </a:r>
                      <a:endParaRPr kumimoji="1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SALARY</a:t>
                      </a:r>
                      <a:endParaRPr kumimoji="1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Малова Л.А.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гл. бухгалтер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59240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Павлов А.А.</a:t>
                      </a:r>
                      <a:endParaRPr kumimoji="1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1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Кроль А.П.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зам. директора</a:t>
                      </a:r>
                      <a:endParaRPr kumimoji="1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70000</a:t>
                      </a:r>
                      <a:endParaRPr kumimoji="1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1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04877C-9450-4CC5-8B6C-22906B637EB0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73216"/>
            <a:ext cx="6029102" cy="14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371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1"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использования подзапросов в части </a:t>
            </a:r>
            <a:r>
              <a:rPr kumimoji="1"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kumimoji="1"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67544" y="1844824"/>
            <a:ext cx="6049044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ru-RU" altLang="ru-RU" dirty="0">
                <a:solidFill>
                  <a:srgbClr val="0D0D11"/>
                </a:solidFill>
              </a:rPr>
              <a:t>Выдать список сотрудников, имеющих детей:</a:t>
            </a: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а) с помощью операции соединения таблиц: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dirty="0">
                <a:solidFill>
                  <a:srgbClr val="0D0D11"/>
                </a:solidFill>
              </a:rPr>
              <a:t>SELECT  distinct  </a:t>
            </a:r>
            <a:r>
              <a:rPr lang="en-US" altLang="ru-RU" dirty="0" smtClean="0">
                <a:solidFill>
                  <a:srgbClr val="0D0D11"/>
                </a:solidFill>
              </a:rPr>
              <a:t>s.</a:t>
            </a:r>
            <a:r>
              <a:rPr lang="ru-RU" altLang="ru-RU" dirty="0">
                <a:solidFill>
                  <a:srgbClr val="0D0D11"/>
                </a:solidFill>
              </a:rPr>
              <a:t>*</a:t>
            </a: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	</a:t>
            </a:r>
            <a:r>
              <a:rPr lang="en-US" altLang="ru-RU" dirty="0">
                <a:solidFill>
                  <a:srgbClr val="0D0D11"/>
                </a:solidFill>
              </a:rPr>
              <a:t>FROM  </a:t>
            </a:r>
            <a:r>
              <a:rPr lang="en-US" altLang="ru-RU" dirty="0" smtClean="0">
                <a:solidFill>
                  <a:srgbClr val="0D0D11"/>
                </a:solidFill>
              </a:rPr>
              <a:t>staff </a:t>
            </a:r>
            <a:r>
              <a:rPr lang="en-US" altLang="ru-RU" dirty="0">
                <a:solidFill>
                  <a:srgbClr val="0D0D11"/>
                </a:solidFill>
              </a:rPr>
              <a:t>s</a:t>
            </a:r>
            <a:r>
              <a:rPr lang="en-US" altLang="ru-RU" dirty="0" smtClean="0">
                <a:solidFill>
                  <a:srgbClr val="0D0D11"/>
                </a:solidFill>
              </a:rPr>
              <a:t>, </a:t>
            </a:r>
            <a:r>
              <a:rPr lang="en-US" altLang="ru-RU" dirty="0">
                <a:solidFill>
                  <a:srgbClr val="0D0D11"/>
                </a:solidFill>
              </a:rPr>
              <a:t>children c</a:t>
            </a: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	</a:t>
            </a:r>
            <a:r>
              <a:rPr lang="en-US" altLang="ru-RU" dirty="0">
                <a:solidFill>
                  <a:srgbClr val="0D0D11"/>
                </a:solidFill>
              </a:rPr>
              <a:t>WHERE </a:t>
            </a:r>
            <a:r>
              <a:rPr lang="en-US" altLang="ru-RU" b="1" dirty="0" smtClean="0">
                <a:solidFill>
                  <a:srgbClr val="0D0D11"/>
                </a:solidFill>
              </a:rPr>
              <a:t>s</a:t>
            </a:r>
            <a:r>
              <a:rPr lang="en-US" altLang="ru-RU" dirty="0" smtClean="0">
                <a:solidFill>
                  <a:srgbClr val="0D0D11"/>
                </a:solidFill>
              </a:rPr>
              <a:t>.id=c.id;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endParaRPr lang="ru-RU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б) с помощью некоррелированного векторного подзапроса: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dirty="0">
                <a:solidFill>
                  <a:srgbClr val="0D0D11"/>
                </a:solidFill>
              </a:rPr>
              <a:t>SELECT  *</a:t>
            </a: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	</a:t>
            </a:r>
            <a:r>
              <a:rPr lang="en-US" altLang="ru-RU" dirty="0">
                <a:solidFill>
                  <a:srgbClr val="0D0D11"/>
                </a:solidFill>
              </a:rPr>
              <a:t>FROM  </a:t>
            </a:r>
            <a:r>
              <a:rPr lang="en-US" altLang="ru-RU" dirty="0" smtClean="0">
                <a:solidFill>
                  <a:srgbClr val="0D0D11"/>
                </a:solidFill>
              </a:rPr>
              <a:t>staff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	</a:t>
            </a:r>
            <a:r>
              <a:rPr lang="en-US" altLang="ru-RU" dirty="0">
                <a:solidFill>
                  <a:srgbClr val="0D0D11"/>
                </a:solidFill>
              </a:rPr>
              <a:t>WHERE  </a:t>
            </a:r>
            <a:r>
              <a:rPr lang="en-US" altLang="ru-RU" dirty="0" smtClean="0">
                <a:solidFill>
                  <a:srgbClr val="0D0D11"/>
                </a:solidFill>
              </a:rPr>
              <a:t>id  </a:t>
            </a:r>
            <a:r>
              <a:rPr lang="en-US" altLang="ru-RU" dirty="0">
                <a:solidFill>
                  <a:srgbClr val="0D0D11"/>
                </a:solidFill>
              </a:rPr>
              <a:t>IN  (SELECT  </a:t>
            </a:r>
            <a:r>
              <a:rPr lang="en-US" altLang="ru-RU" dirty="0" smtClean="0">
                <a:solidFill>
                  <a:srgbClr val="0D0D11"/>
                </a:solidFill>
              </a:rPr>
              <a:t>id  </a:t>
            </a:r>
            <a:r>
              <a:rPr lang="en-US" altLang="ru-RU" dirty="0">
                <a:solidFill>
                  <a:srgbClr val="0D0D11"/>
                </a:solidFill>
              </a:rPr>
              <a:t>FROM children);</a:t>
            </a:r>
          </a:p>
          <a:p>
            <a:pPr eaLnBrk="1" hangingPunct="1"/>
            <a:endParaRPr lang="ru-RU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в) с помощью коррелированного табличного подзапроса: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dirty="0">
                <a:solidFill>
                  <a:srgbClr val="0D0D11"/>
                </a:solidFill>
              </a:rPr>
              <a:t>SELECT</a:t>
            </a:r>
            <a:r>
              <a:rPr lang="ru-RU" altLang="ru-RU" dirty="0">
                <a:solidFill>
                  <a:srgbClr val="0D0D11"/>
                </a:solidFill>
              </a:rPr>
              <a:t>  *  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	</a:t>
            </a:r>
            <a:r>
              <a:rPr lang="en-US" altLang="ru-RU" dirty="0">
                <a:solidFill>
                  <a:srgbClr val="0D0D11"/>
                </a:solidFill>
              </a:rPr>
              <a:t>FROM  </a:t>
            </a:r>
            <a:r>
              <a:rPr lang="en-US" altLang="ru-RU" dirty="0" smtClean="0">
                <a:solidFill>
                  <a:srgbClr val="0D0D11"/>
                </a:solidFill>
              </a:rPr>
              <a:t>staff  </a:t>
            </a:r>
            <a:r>
              <a:rPr lang="en-US" altLang="ru-RU" b="1" dirty="0" smtClean="0">
                <a:solidFill>
                  <a:srgbClr val="0D0D11"/>
                </a:solidFill>
              </a:rPr>
              <a:t>s</a:t>
            </a:r>
            <a:r>
              <a:rPr lang="en-US" altLang="ru-RU" dirty="0" smtClean="0">
                <a:solidFill>
                  <a:srgbClr val="0D0D11"/>
                </a:solidFill>
              </a:rPr>
              <a:t> 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	</a:t>
            </a:r>
            <a:r>
              <a:rPr lang="en-US" altLang="ru-RU" dirty="0">
                <a:solidFill>
                  <a:srgbClr val="0D0D11"/>
                </a:solidFill>
              </a:rPr>
              <a:t>WHERE  EXISTS (SELECT * FROM children c </a:t>
            </a:r>
            <a:endParaRPr lang="ru-RU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			</a:t>
            </a:r>
            <a:r>
              <a:rPr lang="en-US" altLang="ru-RU" dirty="0">
                <a:solidFill>
                  <a:srgbClr val="0D0D11"/>
                </a:solidFill>
              </a:rPr>
              <a:t>WHERE </a:t>
            </a:r>
            <a:r>
              <a:rPr lang="en-US" altLang="ru-RU" b="1" dirty="0" smtClean="0">
                <a:solidFill>
                  <a:srgbClr val="0D0D11"/>
                </a:solidFill>
              </a:rPr>
              <a:t>s</a:t>
            </a:r>
            <a:r>
              <a:rPr lang="en-US" altLang="ru-RU" dirty="0" smtClean="0">
                <a:solidFill>
                  <a:srgbClr val="0D0D11"/>
                </a:solidFill>
              </a:rPr>
              <a:t>.id=c.id);</a:t>
            </a:r>
            <a:endParaRPr lang="ru-RU" altLang="ru-RU" dirty="0">
              <a:solidFill>
                <a:srgbClr val="0D0D1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04877C-9450-4CC5-8B6C-22906B637EB0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86" y="1700808"/>
            <a:ext cx="2668718" cy="470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8280400" cy="788988"/>
          </a:xfrm>
        </p:spPr>
        <p:txBody>
          <a:bodyPr/>
          <a:lstStyle/>
          <a:p>
            <a:pPr algn="ctr"/>
            <a:r>
              <a:rPr lang="ru-RU" altLang="ru-RU" sz="3200" dirty="0" smtClean="0">
                <a:latin typeface="Times New Roman" pitchFamily="18" charset="0"/>
              </a:rPr>
              <a:t>Расположение подзапросов в команде </a:t>
            </a:r>
            <a:r>
              <a:rPr lang="en-US" altLang="ru-RU" sz="3200" dirty="0" smtClean="0">
                <a:latin typeface="Times New Roman" pitchFamily="18" charset="0"/>
              </a:rPr>
              <a:t>select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68313" y="1124744"/>
            <a:ext cx="8496300" cy="551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itchFamily="2" charset="2"/>
              <a:buChar char="Ø"/>
            </a:pPr>
            <a:r>
              <a:rPr lang="ru-RU" altLang="ru-RU" dirty="0">
                <a:solidFill>
                  <a:srgbClr val="0D0D11"/>
                </a:solidFill>
              </a:rPr>
              <a:t>Подзапрос   в </a:t>
            </a:r>
            <a:r>
              <a:rPr lang="en-US" altLang="ru-RU" dirty="0">
                <a:solidFill>
                  <a:srgbClr val="0D0D11"/>
                </a:solidFill>
              </a:rPr>
              <a:t> </a:t>
            </a:r>
            <a:r>
              <a:rPr lang="ru-RU" altLang="ru-RU" dirty="0">
                <a:solidFill>
                  <a:srgbClr val="0D0D11"/>
                </a:solidFill>
              </a:rPr>
              <a:t>части  </a:t>
            </a:r>
            <a:r>
              <a:rPr lang="en-US" altLang="ru-RU" b="1" dirty="0">
                <a:solidFill>
                  <a:srgbClr val="0D0D11"/>
                </a:solidFill>
              </a:rPr>
              <a:t>FROM</a:t>
            </a:r>
            <a:r>
              <a:rPr lang="ru-RU" altLang="ru-RU" b="1" dirty="0">
                <a:solidFill>
                  <a:srgbClr val="0D0D11"/>
                </a:solidFill>
              </a:rPr>
              <a:t>.</a:t>
            </a:r>
          </a:p>
          <a:p>
            <a:pPr eaLnBrk="1" hangingPunct="1"/>
            <a:r>
              <a:rPr lang="en-US" altLang="ru-RU" dirty="0">
                <a:solidFill>
                  <a:srgbClr val="0D0D11"/>
                </a:solidFill>
              </a:rPr>
              <a:t>1) </a:t>
            </a:r>
            <a:r>
              <a:rPr lang="ru-RU" altLang="ru-RU" dirty="0">
                <a:solidFill>
                  <a:srgbClr val="0D0D11"/>
                </a:solidFill>
              </a:rPr>
              <a:t>Выведем список сотрудников, у которых зарплата выше, чем средняя в 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отделе, в котором работает данный сотрудник, через коррелированный подзапрос: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dirty="0">
                <a:solidFill>
                  <a:srgbClr val="0D0D11"/>
                </a:solidFill>
              </a:rPr>
              <a:t>	</a:t>
            </a:r>
            <a:r>
              <a:rPr lang="en-US" altLang="ru-RU" b="1" dirty="0">
                <a:solidFill>
                  <a:srgbClr val="0D0D11"/>
                </a:solidFill>
              </a:rPr>
              <a:t>select  *  from  </a:t>
            </a:r>
            <a:r>
              <a:rPr lang="en-US" altLang="ru-RU" b="1" dirty="0" smtClean="0">
                <a:solidFill>
                  <a:srgbClr val="0D0D11"/>
                </a:solidFill>
              </a:rPr>
              <a:t>staff</a:t>
            </a:r>
            <a:r>
              <a:rPr lang="ru-RU" altLang="ru-RU" b="1" dirty="0" smtClean="0">
                <a:solidFill>
                  <a:srgbClr val="0D0D11"/>
                </a:solidFill>
              </a:rPr>
              <a:t>  </a:t>
            </a:r>
            <a:r>
              <a:rPr lang="en-US" altLang="ru-RU" b="1" dirty="0" smtClean="0">
                <a:solidFill>
                  <a:srgbClr val="0D0D11"/>
                </a:solidFill>
              </a:rPr>
              <a:t>s</a:t>
            </a:r>
            <a:endParaRPr lang="ru-RU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b="1" dirty="0">
                <a:solidFill>
                  <a:srgbClr val="0D0D11"/>
                </a:solidFill>
              </a:rPr>
              <a:t>		</a:t>
            </a:r>
            <a:r>
              <a:rPr lang="en-US" altLang="ru-RU" b="1" dirty="0">
                <a:solidFill>
                  <a:srgbClr val="0D0D11"/>
                </a:solidFill>
              </a:rPr>
              <a:t>where  salary &gt; (select  </a:t>
            </a:r>
            <a:r>
              <a:rPr lang="en-US" altLang="ru-RU" b="1" dirty="0" err="1">
                <a:solidFill>
                  <a:srgbClr val="0D0D11"/>
                </a:solidFill>
              </a:rPr>
              <a:t>avg</a:t>
            </a:r>
            <a:r>
              <a:rPr lang="en-US" altLang="ru-RU" b="1" dirty="0">
                <a:solidFill>
                  <a:srgbClr val="0D0D11"/>
                </a:solidFill>
              </a:rPr>
              <a:t>(salary)  from  </a:t>
            </a:r>
            <a:r>
              <a:rPr lang="en-US" altLang="ru-RU" b="1" dirty="0" smtClean="0">
                <a:solidFill>
                  <a:srgbClr val="0D0D11"/>
                </a:solidFill>
              </a:rPr>
              <a:t>staff  </a:t>
            </a:r>
            <a:r>
              <a:rPr lang="en-US" altLang="ru-RU" b="1" dirty="0">
                <a:solidFill>
                  <a:srgbClr val="0D0D11"/>
                </a:solidFill>
              </a:rPr>
              <a:t>m</a:t>
            </a:r>
          </a:p>
          <a:p>
            <a:pPr eaLnBrk="1" hangingPunct="1"/>
            <a:r>
              <a:rPr lang="en-US" altLang="ru-RU" b="1" dirty="0">
                <a:solidFill>
                  <a:srgbClr val="0D0D11"/>
                </a:solidFill>
              </a:rPr>
              <a:t>				where  </a:t>
            </a:r>
            <a:r>
              <a:rPr lang="en-US" altLang="ru-RU" b="1" dirty="0" err="1">
                <a:solidFill>
                  <a:srgbClr val="0D0D11"/>
                </a:solidFill>
              </a:rPr>
              <a:t>m.depno</a:t>
            </a:r>
            <a:r>
              <a:rPr lang="en-US" altLang="ru-RU" b="1" dirty="0">
                <a:solidFill>
                  <a:srgbClr val="0D0D11"/>
                </a:solidFill>
              </a:rPr>
              <a:t> = </a:t>
            </a:r>
            <a:r>
              <a:rPr lang="en-US" altLang="ru-RU" b="1" dirty="0" err="1" smtClean="0">
                <a:solidFill>
                  <a:srgbClr val="0D0D11"/>
                </a:solidFill>
              </a:rPr>
              <a:t>s.depno</a:t>
            </a:r>
            <a:r>
              <a:rPr lang="en-US" altLang="ru-RU" b="1" dirty="0">
                <a:solidFill>
                  <a:srgbClr val="0D0D11"/>
                </a:solidFill>
              </a:rPr>
              <a:t>);</a:t>
            </a:r>
            <a:endParaRPr lang="ru-RU" altLang="ru-RU" b="1" dirty="0">
              <a:solidFill>
                <a:srgbClr val="0D0D11"/>
              </a:solidFill>
            </a:endParaRPr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ru-RU" altLang="ru-RU" dirty="0">
                <a:solidFill>
                  <a:srgbClr val="0D0D11"/>
                </a:solidFill>
              </a:rPr>
              <a:t>Это работает долго, т.к. коррелированный подзапрос вычисляется для каждой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>
                <a:solidFill>
                  <a:srgbClr val="0D0D11"/>
                </a:solidFill>
              </a:rPr>
              <a:t>строки основного запроса.</a:t>
            </a:r>
            <a:r>
              <a:rPr lang="en-US" altLang="ru-RU" dirty="0">
                <a:solidFill>
                  <a:srgbClr val="0D0D11"/>
                </a:solidFill>
              </a:rPr>
              <a:t> </a:t>
            </a:r>
            <a:r>
              <a:rPr lang="ru-RU" altLang="ru-RU" dirty="0">
                <a:solidFill>
                  <a:srgbClr val="0D0D11"/>
                </a:solidFill>
              </a:rPr>
              <a:t> Можно ускорить  выполнение данного запроса: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dirty="0">
                <a:solidFill>
                  <a:srgbClr val="0D0D11"/>
                </a:solidFill>
              </a:rPr>
              <a:t>	</a:t>
            </a:r>
            <a:r>
              <a:rPr lang="en-US" altLang="ru-RU" b="1" dirty="0">
                <a:solidFill>
                  <a:srgbClr val="0D0D11"/>
                </a:solidFill>
              </a:rPr>
              <a:t>select  *  </a:t>
            </a:r>
            <a:endParaRPr lang="ru-RU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b="1" dirty="0">
                <a:solidFill>
                  <a:srgbClr val="0D0D11"/>
                </a:solidFill>
              </a:rPr>
              <a:t>		</a:t>
            </a:r>
            <a:r>
              <a:rPr lang="en-US" altLang="ru-RU" b="1" dirty="0">
                <a:solidFill>
                  <a:srgbClr val="0D0D11"/>
                </a:solidFill>
              </a:rPr>
              <a:t>from  </a:t>
            </a:r>
            <a:r>
              <a:rPr lang="en-US" altLang="ru-RU" b="1" dirty="0" smtClean="0">
                <a:solidFill>
                  <a:srgbClr val="0D0D11"/>
                </a:solidFill>
              </a:rPr>
              <a:t>staff</a:t>
            </a:r>
            <a:r>
              <a:rPr lang="ru-RU" altLang="ru-RU" b="1" dirty="0" smtClean="0">
                <a:solidFill>
                  <a:srgbClr val="0D0D11"/>
                </a:solidFill>
              </a:rPr>
              <a:t>  </a:t>
            </a:r>
            <a:r>
              <a:rPr lang="en-US" altLang="ru-RU" b="1" dirty="0" smtClean="0">
                <a:solidFill>
                  <a:srgbClr val="0D0D11"/>
                </a:solidFill>
              </a:rPr>
              <a:t>s,</a:t>
            </a:r>
            <a:endParaRPr lang="en-US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b="1" dirty="0">
                <a:solidFill>
                  <a:srgbClr val="0D0D11"/>
                </a:solidFill>
              </a:rPr>
              <a:t>		(select  </a:t>
            </a:r>
            <a:r>
              <a:rPr lang="en-US" altLang="ru-RU" b="1" dirty="0" err="1">
                <a:solidFill>
                  <a:srgbClr val="0D0D11"/>
                </a:solidFill>
              </a:rPr>
              <a:t>depno</a:t>
            </a:r>
            <a:r>
              <a:rPr lang="en-US" altLang="ru-RU" b="1" dirty="0">
                <a:solidFill>
                  <a:srgbClr val="0D0D11"/>
                </a:solidFill>
              </a:rPr>
              <a:t>,  </a:t>
            </a:r>
            <a:r>
              <a:rPr lang="en-US" altLang="ru-RU" b="1" dirty="0" err="1">
                <a:solidFill>
                  <a:srgbClr val="0D0D11"/>
                </a:solidFill>
              </a:rPr>
              <a:t>avg</a:t>
            </a:r>
            <a:r>
              <a:rPr lang="en-US" altLang="ru-RU" b="1" dirty="0">
                <a:solidFill>
                  <a:srgbClr val="0D0D11"/>
                </a:solidFill>
              </a:rPr>
              <a:t>(salary)   </a:t>
            </a:r>
            <a:r>
              <a:rPr lang="en-US" altLang="ru-RU" b="1" dirty="0" err="1">
                <a:solidFill>
                  <a:srgbClr val="0D0D11"/>
                </a:solidFill>
              </a:rPr>
              <a:t>sal</a:t>
            </a:r>
            <a:r>
              <a:rPr lang="en-US" altLang="ru-RU" b="1" dirty="0">
                <a:solidFill>
                  <a:srgbClr val="0D0D11"/>
                </a:solidFill>
              </a:rPr>
              <a:t>  </a:t>
            </a:r>
          </a:p>
          <a:p>
            <a:pPr eaLnBrk="1" hangingPunct="1"/>
            <a:r>
              <a:rPr lang="en-US" altLang="ru-RU" b="1" dirty="0">
                <a:solidFill>
                  <a:srgbClr val="0D0D11"/>
                </a:solidFill>
              </a:rPr>
              <a:t>			from  </a:t>
            </a:r>
            <a:r>
              <a:rPr lang="en-US" altLang="ru-RU" b="1" dirty="0" smtClean="0">
                <a:solidFill>
                  <a:srgbClr val="0D0D11"/>
                </a:solidFill>
              </a:rPr>
              <a:t>staff</a:t>
            </a:r>
            <a:endParaRPr lang="en-US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b="1" dirty="0">
                <a:solidFill>
                  <a:srgbClr val="0D0D11"/>
                </a:solidFill>
              </a:rPr>
              <a:t>			group  by  </a:t>
            </a:r>
            <a:r>
              <a:rPr lang="en-US" altLang="ru-RU" b="1" dirty="0" err="1">
                <a:solidFill>
                  <a:srgbClr val="0D0D11"/>
                </a:solidFill>
              </a:rPr>
              <a:t>depno</a:t>
            </a:r>
            <a:r>
              <a:rPr lang="en-US" altLang="ru-RU" b="1" dirty="0">
                <a:solidFill>
                  <a:srgbClr val="0D0D11"/>
                </a:solidFill>
              </a:rPr>
              <a:t>)  m</a:t>
            </a:r>
            <a:r>
              <a:rPr lang="ru-RU" altLang="ru-RU" b="1" dirty="0">
                <a:solidFill>
                  <a:srgbClr val="0D0D11"/>
                </a:solidFill>
              </a:rPr>
              <a:t>	</a:t>
            </a:r>
            <a:r>
              <a:rPr lang="ru-RU" altLang="ru-RU" dirty="0">
                <a:solidFill>
                  <a:srgbClr val="0D0D11"/>
                </a:solidFill>
                <a:latin typeface="Arial" charset="0"/>
              </a:rPr>
              <a:t>--</a:t>
            </a:r>
            <a:r>
              <a:rPr lang="ru-RU" altLang="ru-RU" dirty="0">
                <a:solidFill>
                  <a:srgbClr val="0D0D11"/>
                </a:solidFill>
              </a:rPr>
              <a:t> подзапрос вычисляется 1 раз</a:t>
            </a:r>
          </a:p>
          <a:p>
            <a:pPr eaLnBrk="1" hangingPunct="1"/>
            <a:r>
              <a:rPr lang="ru-RU" altLang="ru-RU" b="1" dirty="0">
                <a:solidFill>
                  <a:srgbClr val="0D0D11"/>
                </a:solidFill>
              </a:rPr>
              <a:t>		</a:t>
            </a:r>
            <a:r>
              <a:rPr lang="en-US" altLang="ru-RU" b="1" dirty="0">
                <a:solidFill>
                  <a:srgbClr val="0D0D11"/>
                </a:solidFill>
              </a:rPr>
              <a:t>where  </a:t>
            </a:r>
            <a:r>
              <a:rPr lang="en-US" altLang="ru-RU" b="1" dirty="0" err="1">
                <a:solidFill>
                  <a:srgbClr val="0D0D11"/>
                </a:solidFill>
              </a:rPr>
              <a:t>m.depno</a:t>
            </a:r>
            <a:r>
              <a:rPr lang="en-US" altLang="ru-RU" b="1" dirty="0">
                <a:solidFill>
                  <a:srgbClr val="0D0D11"/>
                </a:solidFill>
              </a:rPr>
              <a:t> = </a:t>
            </a:r>
            <a:r>
              <a:rPr lang="en-US" altLang="ru-RU" b="1" dirty="0" err="1" smtClean="0">
                <a:solidFill>
                  <a:srgbClr val="0D0D11"/>
                </a:solidFill>
              </a:rPr>
              <a:t>s.depno</a:t>
            </a:r>
            <a:r>
              <a:rPr lang="en-US" altLang="ru-RU" b="1" dirty="0" smtClean="0">
                <a:solidFill>
                  <a:srgbClr val="0D0D11"/>
                </a:solidFill>
              </a:rPr>
              <a:t>  </a:t>
            </a:r>
            <a:r>
              <a:rPr lang="en-US" altLang="ru-RU" b="1" dirty="0">
                <a:solidFill>
                  <a:srgbClr val="0D0D11"/>
                </a:solidFill>
              </a:rPr>
              <a:t>and  salary &gt; </a:t>
            </a:r>
            <a:r>
              <a:rPr lang="en-US" altLang="ru-RU" b="1" dirty="0" err="1">
                <a:solidFill>
                  <a:srgbClr val="0D0D11"/>
                </a:solidFill>
              </a:rPr>
              <a:t>sal</a:t>
            </a:r>
            <a:r>
              <a:rPr lang="en-US" altLang="ru-RU" b="1" dirty="0">
                <a:solidFill>
                  <a:srgbClr val="0D0D11"/>
                </a:solidFill>
              </a:rPr>
              <a:t>;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ru-RU" altLang="ru-RU" dirty="0">
                <a:solidFill>
                  <a:srgbClr val="0D0D11"/>
                </a:solidFill>
              </a:rPr>
              <a:t>2) </a:t>
            </a:r>
            <a:r>
              <a:rPr lang="ru-RU" altLang="ru-RU" dirty="0" smtClean="0">
                <a:solidFill>
                  <a:srgbClr val="0D0D11"/>
                </a:solidFill>
              </a:rPr>
              <a:t>Реализация  </a:t>
            </a:r>
            <a:r>
              <a:rPr lang="en-US" altLang="ru-RU" dirty="0" smtClean="0">
                <a:solidFill>
                  <a:srgbClr val="0D0D11"/>
                </a:solidFill>
              </a:rPr>
              <a:t>LIMIT/OFFSET </a:t>
            </a:r>
            <a:r>
              <a:rPr lang="ru-RU" altLang="ru-RU" dirty="0" smtClean="0">
                <a:solidFill>
                  <a:srgbClr val="0D0D11"/>
                </a:solidFill>
              </a:rPr>
              <a:t> в </a:t>
            </a:r>
            <a:r>
              <a:rPr lang="en-US" altLang="ru-RU" dirty="0" smtClean="0">
                <a:solidFill>
                  <a:srgbClr val="0D0D11"/>
                </a:solidFill>
              </a:rPr>
              <a:t> </a:t>
            </a:r>
            <a:r>
              <a:rPr lang="en-US" altLang="ru-RU" dirty="0">
                <a:solidFill>
                  <a:srgbClr val="0D0D11"/>
                </a:solidFill>
              </a:rPr>
              <a:t>Oracle</a:t>
            </a:r>
            <a:r>
              <a:rPr lang="ru-RU" altLang="ru-RU" dirty="0">
                <a:solidFill>
                  <a:srgbClr val="0D0D11"/>
                </a:solidFill>
              </a:rPr>
              <a:t>: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dirty="0">
                <a:solidFill>
                  <a:srgbClr val="0D0D11"/>
                </a:solidFill>
              </a:rPr>
              <a:t>	</a:t>
            </a:r>
            <a:r>
              <a:rPr lang="en-US" altLang="ru-RU" b="1" dirty="0">
                <a:solidFill>
                  <a:srgbClr val="0D0D11"/>
                </a:solidFill>
              </a:rPr>
              <a:t>select  p.*  </a:t>
            </a:r>
            <a:endParaRPr lang="ru-RU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b="1" dirty="0">
                <a:solidFill>
                  <a:srgbClr val="0D0D11"/>
                </a:solidFill>
              </a:rPr>
              <a:t>		</a:t>
            </a:r>
            <a:r>
              <a:rPr lang="en-US" altLang="ru-RU" b="1" dirty="0">
                <a:solidFill>
                  <a:srgbClr val="0D0D11"/>
                </a:solidFill>
              </a:rPr>
              <a:t>from  </a:t>
            </a:r>
            <a:r>
              <a:rPr lang="ru-RU" altLang="ru-RU" b="1" dirty="0">
                <a:solidFill>
                  <a:srgbClr val="0D0D11"/>
                </a:solidFill>
              </a:rPr>
              <a:t>(</a:t>
            </a:r>
            <a:r>
              <a:rPr lang="en-US" altLang="ru-RU" b="1" dirty="0">
                <a:solidFill>
                  <a:srgbClr val="0D0D11"/>
                </a:solidFill>
              </a:rPr>
              <a:t>select </a:t>
            </a:r>
            <a:r>
              <a:rPr lang="en-US" altLang="ru-RU" b="1" dirty="0" err="1">
                <a:solidFill>
                  <a:srgbClr val="0D0D11"/>
                </a:solidFill>
              </a:rPr>
              <a:t>rownum</a:t>
            </a:r>
            <a:r>
              <a:rPr lang="en-US" altLang="ru-RU" b="1" dirty="0">
                <a:solidFill>
                  <a:srgbClr val="0D0D11"/>
                </a:solidFill>
              </a:rPr>
              <a:t> </a:t>
            </a:r>
            <a:r>
              <a:rPr lang="en-US" altLang="ru-RU" b="1" dirty="0" err="1">
                <a:solidFill>
                  <a:srgbClr val="0D0D11"/>
                </a:solidFill>
              </a:rPr>
              <a:t>rn</a:t>
            </a:r>
            <a:r>
              <a:rPr lang="en-US" altLang="ru-RU" b="1" dirty="0">
                <a:solidFill>
                  <a:srgbClr val="0D0D11"/>
                </a:solidFill>
              </a:rPr>
              <a:t>, m.*  from</a:t>
            </a:r>
          </a:p>
          <a:p>
            <a:pPr eaLnBrk="1" hangingPunct="1"/>
            <a:r>
              <a:rPr lang="en-US" altLang="ru-RU" b="1" dirty="0">
                <a:solidFill>
                  <a:srgbClr val="0D0D11"/>
                </a:solidFill>
              </a:rPr>
              <a:t>			(select  s</a:t>
            </a:r>
            <a:r>
              <a:rPr lang="en-US" altLang="ru-RU" b="1" dirty="0" smtClean="0">
                <a:solidFill>
                  <a:srgbClr val="0D0D11"/>
                </a:solidFill>
              </a:rPr>
              <a:t>.*  </a:t>
            </a:r>
            <a:r>
              <a:rPr lang="en-US" altLang="ru-RU" b="1" dirty="0">
                <a:solidFill>
                  <a:srgbClr val="0D0D11"/>
                </a:solidFill>
              </a:rPr>
              <a:t>from  </a:t>
            </a:r>
            <a:r>
              <a:rPr lang="en-US" altLang="ru-RU" b="1" dirty="0" smtClean="0">
                <a:solidFill>
                  <a:srgbClr val="0D0D11"/>
                </a:solidFill>
              </a:rPr>
              <a:t>staff   s  </a:t>
            </a:r>
            <a:r>
              <a:rPr lang="en-US" altLang="ru-RU" b="1" dirty="0">
                <a:solidFill>
                  <a:srgbClr val="0D0D11"/>
                </a:solidFill>
              </a:rPr>
              <a:t>order by  salary </a:t>
            </a:r>
            <a:r>
              <a:rPr lang="en-US" altLang="ru-RU" b="1" dirty="0" err="1">
                <a:solidFill>
                  <a:srgbClr val="0D0D11"/>
                </a:solidFill>
              </a:rPr>
              <a:t>desc</a:t>
            </a:r>
            <a:r>
              <a:rPr lang="en-US" altLang="ru-RU" b="1" dirty="0">
                <a:solidFill>
                  <a:srgbClr val="0D0D11"/>
                </a:solidFill>
              </a:rPr>
              <a:t>)  m )  p</a:t>
            </a:r>
          </a:p>
          <a:p>
            <a:pPr eaLnBrk="1" hangingPunct="1"/>
            <a:r>
              <a:rPr lang="en-US" altLang="ru-RU" b="1" dirty="0">
                <a:solidFill>
                  <a:srgbClr val="0D0D11"/>
                </a:solidFill>
              </a:rPr>
              <a:t>		where  </a:t>
            </a:r>
            <a:r>
              <a:rPr lang="en-US" altLang="ru-RU" b="1" dirty="0" err="1">
                <a:solidFill>
                  <a:srgbClr val="0D0D11"/>
                </a:solidFill>
              </a:rPr>
              <a:t>rn</a:t>
            </a:r>
            <a:r>
              <a:rPr lang="en-US" altLang="ru-RU" b="1" dirty="0">
                <a:solidFill>
                  <a:srgbClr val="0D0D11"/>
                </a:solidFill>
              </a:rPr>
              <a:t>  between  2  and 11;</a:t>
            </a:r>
            <a:endParaRPr lang="ru-RU" altLang="ru-RU" b="1" dirty="0">
              <a:solidFill>
                <a:srgbClr val="0D0D1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04877C-9450-4CC5-8B6C-22906B637EB0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4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4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4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4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4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4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8280400" cy="788988"/>
          </a:xfrm>
        </p:spPr>
        <p:txBody>
          <a:bodyPr/>
          <a:lstStyle/>
          <a:p>
            <a:pPr algn="ctr"/>
            <a:r>
              <a:rPr lang="ru-RU" altLang="ru-RU" sz="3200" dirty="0" smtClean="0">
                <a:latin typeface="Times New Roman" pitchFamily="18" charset="0"/>
              </a:rPr>
              <a:t>Расположение подзапросов в команде </a:t>
            </a:r>
            <a:r>
              <a:rPr lang="en-US" altLang="ru-RU" sz="3200" dirty="0" smtClean="0">
                <a:latin typeface="Times New Roman" pitchFamily="18" charset="0"/>
              </a:rPr>
              <a:t>select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5288" y="908720"/>
            <a:ext cx="8353176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itchFamily="2" charset="2"/>
              <a:buChar char="Ø"/>
            </a:pPr>
            <a:r>
              <a:rPr lang="ru-RU" altLang="ru-RU" dirty="0">
                <a:solidFill>
                  <a:srgbClr val="0D0D11"/>
                </a:solidFill>
              </a:rPr>
              <a:t>Подзапрос   в </a:t>
            </a:r>
            <a:r>
              <a:rPr lang="en-US" altLang="ru-RU" dirty="0">
                <a:solidFill>
                  <a:srgbClr val="0D0D11"/>
                </a:solidFill>
              </a:rPr>
              <a:t> </a:t>
            </a:r>
            <a:r>
              <a:rPr lang="ru-RU" altLang="ru-RU" dirty="0">
                <a:solidFill>
                  <a:srgbClr val="0D0D11"/>
                </a:solidFill>
              </a:rPr>
              <a:t>части  </a:t>
            </a:r>
            <a:r>
              <a:rPr lang="en-US" altLang="ru-RU" b="1" dirty="0">
                <a:solidFill>
                  <a:srgbClr val="0D0D11"/>
                </a:solidFill>
              </a:rPr>
              <a:t>HAVING</a:t>
            </a:r>
            <a:r>
              <a:rPr lang="ru-RU" altLang="ru-RU" b="1" dirty="0">
                <a:solidFill>
                  <a:srgbClr val="0D0D11"/>
                </a:solidFill>
              </a:rPr>
              <a:t>.</a:t>
            </a:r>
          </a:p>
          <a:p>
            <a:pPr eaLnBrk="1" hangingPunct="1"/>
            <a:r>
              <a:rPr lang="en-US" altLang="ru-RU" dirty="0" smtClean="0">
                <a:solidFill>
                  <a:srgbClr val="0D0D11"/>
                </a:solidFill>
              </a:rPr>
              <a:t>	</a:t>
            </a:r>
            <a:r>
              <a:rPr lang="ru-RU" altLang="ru-RU" dirty="0" smtClean="0">
                <a:solidFill>
                  <a:srgbClr val="0D0D11"/>
                </a:solidFill>
              </a:rPr>
              <a:t>Например</a:t>
            </a:r>
            <a:r>
              <a:rPr lang="ru-RU" altLang="ru-RU" dirty="0">
                <a:solidFill>
                  <a:srgbClr val="0D0D11"/>
                </a:solidFill>
              </a:rPr>
              <a:t>,  выведем список отделов,  в которых средняя  зарплата ниже, чем средняя  по предприятию: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dirty="0">
                <a:solidFill>
                  <a:srgbClr val="0D0D11"/>
                </a:solidFill>
              </a:rPr>
              <a:t>	</a:t>
            </a:r>
            <a:r>
              <a:rPr lang="en-US" altLang="ru-RU" b="1" dirty="0">
                <a:solidFill>
                  <a:srgbClr val="0D0D11"/>
                </a:solidFill>
              </a:rPr>
              <a:t>select  </a:t>
            </a:r>
            <a:r>
              <a:rPr lang="en-US" altLang="ru-RU" b="1" dirty="0" err="1">
                <a:solidFill>
                  <a:srgbClr val="0D0D11"/>
                </a:solidFill>
              </a:rPr>
              <a:t>depno</a:t>
            </a:r>
            <a:r>
              <a:rPr lang="en-US" altLang="ru-RU" b="1" dirty="0">
                <a:solidFill>
                  <a:srgbClr val="0D0D11"/>
                </a:solidFill>
              </a:rPr>
              <a:t>,  </a:t>
            </a:r>
            <a:r>
              <a:rPr lang="en-US" altLang="ru-RU" b="1" dirty="0" err="1">
                <a:solidFill>
                  <a:srgbClr val="0D0D11"/>
                </a:solidFill>
              </a:rPr>
              <a:t>avg</a:t>
            </a:r>
            <a:r>
              <a:rPr lang="en-US" altLang="ru-RU" b="1" dirty="0">
                <a:solidFill>
                  <a:srgbClr val="0D0D11"/>
                </a:solidFill>
              </a:rPr>
              <a:t>(salary)   </a:t>
            </a:r>
            <a:r>
              <a:rPr lang="en-US" altLang="ru-RU" b="1" dirty="0" err="1">
                <a:solidFill>
                  <a:srgbClr val="0D0D11"/>
                </a:solidFill>
              </a:rPr>
              <a:t>sal</a:t>
            </a:r>
            <a:r>
              <a:rPr lang="en-US" altLang="ru-RU" b="1" dirty="0">
                <a:solidFill>
                  <a:srgbClr val="0D0D11"/>
                </a:solidFill>
              </a:rPr>
              <a:t>  </a:t>
            </a:r>
            <a:endParaRPr lang="ru-RU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b="1" dirty="0">
                <a:solidFill>
                  <a:srgbClr val="0D0D11"/>
                </a:solidFill>
              </a:rPr>
              <a:t>		</a:t>
            </a:r>
            <a:r>
              <a:rPr lang="en-US" altLang="ru-RU" b="1" dirty="0">
                <a:solidFill>
                  <a:srgbClr val="0D0D11"/>
                </a:solidFill>
              </a:rPr>
              <a:t>from  </a:t>
            </a:r>
            <a:r>
              <a:rPr lang="en-US" altLang="ru-RU" b="1" dirty="0" smtClean="0">
                <a:solidFill>
                  <a:srgbClr val="0D0D11"/>
                </a:solidFill>
              </a:rPr>
              <a:t>staff</a:t>
            </a:r>
            <a:endParaRPr lang="en-US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b="1" dirty="0">
                <a:solidFill>
                  <a:srgbClr val="0D0D11"/>
                </a:solidFill>
              </a:rPr>
              <a:t>		group  by  </a:t>
            </a:r>
            <a:r>
              <a:rPr lang="en-US" altLang="ru-RU" b="1" dirty="0" err="1">
                <a:solidFill>
                  <a:srgbClr val="0D0D11"/>
                </a:solidFill>
              </a:rPr>
              <a:t>depno</a:t>
            </a:r>
            <a:endParaRPr lang="ru-RU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b="1" dirty="0">
                <a:solidFill>
                  <a:srgbClr val="0D0D11"/>
                </a:solidFill>
              </a:rPr>
              <a:t>		</a:t>
            </a:r>
            <a:r>
              <a:rPr lang="en-US" altLang="ru-RU" b="1" dirty="0">
                <a:solidFill>
                  <a:srgbClr val="0D0D11"/>
                </a:solidFill>
              </a:rPr>
              <a:t>having  </a:t>
            </a:r>
            <a:r>
              <a:rPr lang="en-US" altLang="ru-RU" b="1" dirty="0" err="1">
                <a:solidFill>
                  <a:srgbClr val="0D0D11"/>
                </a:solidFill>
              </a:rPr>
              <a:t>avg</a:t>
            </a:r>
            <a:r>
              <a:rPr lang="en-US" altLang="ru-RU" b="1" dirty="0">
                <a:solidFill>
                  <a:srgbClr val="0D0D11"/>
                </a:solidFill>
              </a:rPr>
              <a:t>(salary) &lt;  (select  </a:t>
            </a:r>
            <a:r>
              <a:rPr lang="en-US" altLang="ru-RU" b="1" dirty="0" err="1">
                <a:solidFill>
                  <a:srgbClr val="0D0D11"/>
                </a:solidFill>
              </a:rPr>
              <a:t>avg</a:t>
            </a:r>
            <a:r>
              <a:rPr lang="en-US" altLang="ru-RU" b="1" dirty="0">
                <a:solidFill>
                  <a:srgbClr val="0D0D11"/>
                </a:solidFill>
              </a:rPr>
              <a:t>(salary)  </a:t>
            </a:r>
            <a:endParaRPr lang="en-US" altLang="ru-RU" b="1" dirty="0" smtClean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b="1" dirty="0">
                <a:solidFill>
                  <a:srgbClr val="0D0D11"/>
                </a:solidFill>
              </a:rPr>
              <a:t>	</a:t>
            </a:r>
            <a:r>
              <a:rPr lang="en-US" altLang="ru-RU" b="1" dirty="0" smtClean="0">
                <a:solidFill>
                  <a:srgbClr val="0D0D11"/>
                </a:solidFill>
              </a:rPr>
              <a:t>				from  staff);</a:t>
            </a:r>
            <a:endParaRPr lang="ru-RU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0D0D11"/>
                </a:solidFill>
              </a:rPr>
              <a:t>Вопрос: будет ли работать такой запрос?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b="1" dirty="0">
                <a:solidFill>
                  <a:srgbClr val="0D0D11"/>
                </a:solidFill>
              </a:rPr>
              <a:t>        select  </a:t>
            </a:r>
            <a:r>
              <a:rPr lang="en-US" altLang="ru-RU" b="1" dirty="0" err="1">
                <a:solidFill>
                  <a:srgbClr val="0D0D11"/>
                </a:solidFill>
              </a:rPr>
              <a:t>depno</a:t>
            </a:r>
            <a:r>
              <a:rPr lang="en-US" altLang="ru-RU" b="1" dirty="0">
                <a:solidFill>
                  <a:srgbClr val="0D0D11"/>
                </a:solidFill>
              </a:rPr>
              <a:t>,  </a:t>
            </a:r>
            <a:r>
              <a:rPr lang="en-US" altLang="ru-RU" b="1" dirty="0" err="1">
                <a:solidFill>
                  <a:srgbClr val="0D0D11"/>
                </a:solidFill>
              </a:rPr>
              <a:t>avg</a:t>
            </a:r>
            <a:r>
              <a:rPr lang="en-US" altLang="ru-RU" b="1" dirty="0">
                <a:solidFill>
                  <a:srgbClr val="0D0D11"/>
                </a:solidFill>
              </a:rPr>
              <a:t>(salary)   </a:t>
            </a:r>
            <a:r>
              <a:rPr lang="en-US" altLang="ru-RU" b="1" dirty="0" err="1">
                <a:solidFill>
                  <a:srgbClr val="0D0D11"/>
                </a:solidFill>
              </a:rPr>
              <a:t>sal</a:t>
            </a:r>
            <a:r>
              <a:rPr lang="en-US" altLang="ru-RU" b="1" dirty="0">
                <a:solidFill>
                  <a:srgbClr val="0D0D11"/>
                </a:solidFill>
              </a:rPr>
              <a:t>  </a:t>
            </a:r>
            <a:endParaRPr lang="ru-RU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b="1" dirty="0">
                <a:solidFill>
                  <a:srgbClr val="0D0D11"/>
                </a:solidFill>
              </a:rPr>
              <a:t>		</a:t>
            </a:r>
            <a:r>
              <a:rPr lang="en-US" altLang="ru-RU" b="1" dirty="0">
                <a:solidFill>
                  <a:srgbClr val="0D0D11"/>
                </a:solidFill>
              </a:rPr>
              <a:t>from  staff</a:t>
            </a:r>
          </a:p>
          <a:p>
            <a:pPr eaLnBrk="1" hangingPunct="1"/>
            <a:r>
              <a:rPr lang="en-US" altLang="ru-RU" b="1" dirty="0">
                <a:solidFill>
                  <a:srgbClr val="0D0D11"/>
                </a:solidFill>
              </a:rPr>
              <a:t>		group  by  </a:t>
            </a:r>
            <a:r>
              <a:rPr lang="en-US" altLang="ru-RU" b="1" dirty="0" err="1">
                <a:solidFill>
                  <a:srgbClr val="0D0D11"/>
                </a:solidFill>
              </a:rPr>
              <a:t>depno</a:t>
            </a:r>
            <a:endParaRPr lang="ru-RU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b="1" dirty="0">
                <a:solidFill>
                  <a:srgbClr val="0D0D11"/>
                </a:solidFill>
              </a:rPr>
              <a:t>		</a:t>
            </a:r>
            <a:r>
              <a:rPr lang="en-US" altLang="ru-RU" b="1" dirty="0">
                <a:solidFill>
                  <a:srgbClr val="0D0D11"/>
                </a:solidFill>
              </a:rPr>
              <a:t>having  </a:t>
            </a:r>
            <a:r>
              <a:rPr lang="ru-RU" altLang="ru-RU" b="1" dirty="0" smtClean="0">
                <a:solidFill>
                  <a:srgbClr val="0D0D11"/>
                </a:solidFill>
              </a:rPr>
              <a:t> </a:t>
            </a:r>
            <a:r>
              <a:rPr lang="en-US" altLang="ru-RU" b="1" dirty="0" smtClean="0">
                <a:solidFill>
                  <a:srgbClr val="0D0D11"/>
                </a:solidFill>
              </a:rPr>
              <a:t>salary </a:t>
            </a:r>
            <a:r>
              <a:rPr lang="en-US" altLang="ru-RU" b="1" dirty="0">
                <a:solidFill>
                  <a:srgbClr val="0D0D11"/>
                </a:solidFill>
              </a:rPr>
              <a:t>&lt;  (select  </a:t>
            </a:r>
            <a:r>
              <a:rPr lang="en-US" altLang="ru-RU" b="1" dirty="0" err="1">
                <a:solidFill>
                  <a:srgbClr val="0D0D11"/>
                </a:solidFill>
              </a:rPr>
              <a:t>avg</a:t>
            </a:r>
            <a:r>
              <a:rPr lang="en-US" altLang="ru-RU" b="1" dirty="0">
                <a:solidFill>
                  <a:srgbClr val="0D0D11"/>
                </a:solidFill>
              </a:rPr>
              <a:t>(salary)  from  staff);</a:t>
            </a:r>
            <a:endParaRPr lang="ru-RU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0D0D11"/>
                </a:solidFill>
              </a:rPr>
              <a:t>	Не будет:  после </a:t>
            </a:r>
            <a:r>
              <a:rPr lang="en-US" altLang="ru-RU" dirty="0" smtClean="0">
                <a:solidFill>
                  <a:srgbClr val="0D0D11"/>
                </a:solidFill>
              </a:rPr>
              <a:t>GROUP BY </a:t>
            </a:r>
            <a:r>
              <a:rPr lang="ru-RU" altLang="ru-RU" dirty="0" smtClean="0">
                <a:solidFill>
                  <a:srgbClr val="0D0D11"/>
                </a:solidFill>
              </a:rPr>
              <a:t>доступны только поля, перечисленные в </a:t>
            </a:r>
            <a:r>
              <a:rPr lang="en-US" altLang="ru-RU" dirty="0" smtClean="0">
                <a:solidFill>
                  <a:srgbClr val="0D0D11"/>
                </a:solidFill>
              </a:rPr>
              <a:t>group by</a:t>
            </a:r>
            <a:r>
              <a:rPr lang="ru-RU" altLang="ru-RU" dirty="0" smtClean="0">
                <a:solidFill>
                  <a:srgbClr val="0D0D11"/>
                </a:solidFill>
              </a:rPr>
              <a:t>, и результаты агрегирования.</a:t>
            </a:r>
          </a:p>
          <a:p>
            <a:pPr eaLnBrk="1" hangingPunct="1"/>
            <a:r>
              <a:rPr lang="ru-RU" altLang="ru-RU" dirty="0" smtClean="0">
                <a:solidFill>
                  <a:srgbClr val="0D0D11"/>
                </a:solidFill>
              </a:rPr>
              <a:t>Вопрос</a:t>
            </a:r>
            <a:r>
              <a:rPr lang="ru-RU" altLang="ru-RU" dirty="0">
                <a:solidFill>
                  <a:srgbClr val="0D0D11"/>
                </a:solidFill>
              </a:rPr>
              <a:t>: будет ли работать такой запрос?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b="1" dirty="0">
                <a:solidFill>
                  <a:srgbClr val="0D0D11"/>
                </a:solidFill>
              </a:rPr>
              <a:t>        select  </a:t>
            </a:r>
            <a:r>
              <a:rPr lang="en-US" altLang="ru-RU" b="1" dirty="0" err="1">
                <a:solidFill>
                  <a:srgbClr val="0D0D11"/>
                </a:solidFill>
              </a:rPr>
              <a:t>depno</a:t>
            </a:r>
            <a:r>
              <a:rPr lang="en-US" altLang="ru-RU" b="1" dirty="0">
                <a:solidFill>
                  <a:srgbClr val="0D0D11"/>
                </a:solidFill>
              </a:rPr>
              <a:t>,  </a:t>
            </a:r>
            <a:r>
              <a:rPr lang="en-US" altLang="ru-RU" b="1" dirty="0" err="1">
                <a:solidFill>
                  <a:srgbClr val="0D0D11"/>
                </a:solidFill>
              </a:rPr>
              <a:t>avg</a:t>
            </a:r>
            <a:r>
              <a:rPr lang="en-US" altLang="ru-RU" b="1" dirty="0">
                <a:solidFill>
                  <a:srgbClr val="0D0D11"/>
                </a:solidFill>
              </a:rPr>
              <a:t>(salary)   </a:t>
            </a:r>
            <a:r>
              <a:rPr lang="en-US" altLang="ru-RU" b="1" dirty="0" err="1">
                <a:solidFill>
                  <a:srgbClr val="0D0D11"/>
                </a:solidFill>
              </a:rPr>
              <a:t>sal</a:t>
            </a:r>
            <a:r>
              <a:rPr lang="en-US" altLang="ru-RU" b="1" dirty="0">
                <a:solidFill>
                  <a:srgbClr val="0D0D11"/>
                </a:solidFill>
              </a:rPr>
              <a:t>  </a:t>
            </a:r>
            <a:endParaRPr lang="ru-RU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b="1" dirty="0">
                <a:solidFill>
                  <a:srgbClr val="0D0D11"/>
                </a:solidFill>
              </a:rPr>
              <a:t>		</a:t>
            </a:r>
            <a:r>
              <a:rPr lang="en-US" altLang="ru-RU" b="1" dirty="0">
                <a:solidFill>
                  <a:srgbClr val="0D0D11"/>
                </a:solidFill>
              </a:rPr>
              <a:t>from  staff</a:t>
            </a:r>
          </a:p>
          <a:p>
            <a:pPr eaLnBrk="1" hangingPunct="1"/>
            <a:r>
              <a:rPr lang="en-US" altLang="ru-RU" b="1" dirty="0">
                <a:solidFill>
                  <a:srgbClr val="0D0D11"/>
                </a:solidFill>
              </a:rPr>
              <a:t>		group  by  </a:t>
            </a:r>
            <a:r>
              <a:rPr lang="en-US" altLang="ru-RU" b="1" dirty="0" err="1">
                <a:solidFill>
                  <a:srgbClr val="0D0D11"/>
                </a:solidFill>
              </a:rPr>
              <a:t>depno</a:t>
            </a:r>
            <a:endParaRPr lang="ru-RU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b="1" dirty="0">
                <a:solidFill>
                  <a:srgbClr val="0D0D11"/>
                </a:solidFill>
              </a:rPr>
              <a:t>		</a:t>
            </a:r>
            <a:r>
              <a:rPr lang="en-US" altLang="ru-RU" b="1" dirty="0">
                <a:solidFill>
                  <a:srgbClr val="0D0D11"/>
                </a:solidFill>
              </a:rPr>
              <a:t>having  </a:t>
            </a:r>
            <a:r>
              <a:rPr lang="ru-RU" altLang="ru-RU" b="1" dirty="0">
                <a:solidFill>
                  <a:srgbClr val="0D0D11"/>
                </a:solidFill>
              </a:rPr>
              <a:t> </a:t>
            </a:r>
            <a:r>
              <a:rPr lang="en-US" altLang="ru-RU" b="1" dirty="0" err="1" smtClean="0">
                <a:solidFill>
                  <a:srgbClr val="0D0D11"/>
                </a:solidFill>
              </a:rPr>
              <a:t>depno</a:t>
            </a:r>
            <a:r>
              <a:rPr lang="en-US" altLang="ru-RU" b="1" dirty="0" smtClean="0">
                <a:solidFill>
                  <a:srgbClr val="0D0D11"/>
                </a:solidFill>
              </a:rPr>
              <a:t> IN  </a:t>
            </a:r>
            <a:r>
              <a:rPr lang="en-US" altLang="ru-RU" b="1" dirty="0">
                <a:solidFill>
                  <a:srgbClr val="0D0D11"/>
                </a:solidFill>
              </a:rPr>
              <a:t>(select  </a:t>
            </a:r>
            <a:r>
              <a:rPr lang="en-US" altLang="ru-RU" b="1" dirty="0" err="1" smtClean="0">
                <a:solidFill>
                  <a:srgbClr val="0D0D11"/>
                </a:solidFill>
              </a:rPr>
              <a:t>depno</a:t>
            </a:r>
            <a:r>
              <a:rPr lang="en-US" altLang="ru-RU" b="1" dirty="0" smtClean="0">
                <a:solidFill>
                  <a:srgbClr val="0D0D11"/>
                </a:solidFill>
              </a:rPr>
              <a:t>  </a:t>
            </a:r>
            <a:r>
              <a:rPr lang="en-US" altLang="ru-RU" b="1" dirty="0">
                <a:solidFill>
                  <a:srgbClr val="0D0D11"/>
                </a:solidFill>
              </a:rPr>
              <a:t>from  </a:t>
            </a:r>
            <a:r>
              <a:rPr lang="en-US" altLang="ru-RU" b="1" dirty="0" smtClean="0">
                <a:solidFill>
                  <a:srgbClr val="0D0D11"/>
                </a:solidFill>
              </a:rPr>
              <a:t>staff where post like '%</a:t>
            </a:r>
            <a:r>
              <a:rPr lang="en-US" altLang="ru-RU" b="1" dirty="0" err="1" smtClean="0">
                <a:solidFill>
                  <a:srgbClr val="0D0D11"/>
                </a:solidFill>
              </a:rPr>
              <a:t>progr</a:t>
            </a:r>
            <a:r>
              <a:rPr lang="en-US" altLang="ru-RU" b="1" dirty="0" smtClean="0">
                <a:solidFill>
                  <a:srgbClr val="0D0D11"/>
                </a:solidFill>
              </a:rPr>
              <a:t>%');</a:t>
            </a:r>
            <a:endParaRPr lang="ru-RU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0D0D11"/>
                </a:solidFill>
              </a:rPr>
              <a:t>Будет</a:t>
            </a:r>
            <a:r>
              <a:rPr lang="en-US" altLang="ru-RU" dirty="0" smtClean="0">
                <a:solidFill>
                  <a:srgbClr val="0D0D11"/>
                </a:solidFill>
              </a:rPr>
              <a:t>.</a:t>
            </a:r>
            <a:endParaRPr lang="ru-RU" altLang="ru-RU" dirty="0">
              <a:solidFill>
                <a:srgbClr val="0D0D1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04877C-9450-4CC5-8B6C-22906B637EB0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43" y="1628800"/>
            <a:ext cx="3134307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8280400" cy="788988"/>
          </a:xfrm>
        </p:spPr>
        <p:txBody>
          <a:bodyPr/>
          <a:lstStyle/>
          <a:p>
            <a:pPr algn="ctr"/>
            <a:r>
              <a:rPr lang="ru-RU" altLang="ru-RU" sz="3200" dirty="0" smtClean="0">
                <a:latin typeface="Times New Roman" pitchFamily="18" charset="0"/>
              </a:rPr>
              <a:t>Расположение подзапросов в команде </a:t>
            </a:r>
            <a:r>
              <a:rPr lang="en-US" altLang="ru-RU" sz="3200" dirty="0" smtClean="0">
                <a:latin typeface="Times New Roman" pitchFamily="18" charset="0"/>
              </a:rPr>
              <a:t>select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5288" y="1109057"/>
            <a:ext cx="79914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 eaLnBrk="1" hangingPunct="1"/>
            <a:r>
              <a:rPr lang="ru-RU" altLang="ru-RU" dirty="0" smtClean="0">
                <a:solidFill>
                  <a:srgbClr val="0D0D11"/>
                </a:solidFill>
              </a:rPr>
              <a:t>Выведем </a:t>
            </a:r>
            <a:r>
              <a:rPr lang="ru-RU" altLang="ru-RU" dirty="0">
                <a:solidFill>
                  <a:srgbClr val="0D0D11"/>
                </a:solidFill>
              </a:rPr>
              <a:t>список сотрудников с указанием количества проектов, в которых они участвуют</a:t>
            </a:r>
            <a:r>
              <a:rPr lang="ru-RU" altLang="ru-RU" dirty="0" smtClean="0">
                <a:solidFill>
                  <a:srgbClr val="0D0D11"/>
                </a:solidFill>
              </a:rPr>
              <a:t>:</a:t>
            </a:r>
            <a:endParaRPr lang="en-US" altLang="ru-RU" dirty="0" smtClean="0">
              <a:solidFill>
                <a:srgbClr val="0D0D11"/>
              </a:solidFill>
            </a:endParaRPr>
          </a:p>
          <a:p>
            <a:pPr marL="0" indent="0" eaLnBrk="1" hangingPunct="1"/>
            <a:r>
              <a:rPr lang="en-US" altLang="ru-RU" b="1" dirty="0" smtClean="0">
                <a:solidFill>
                  <a:srgbClr val="0D0D11"/>
                </a:solidFill>
              </a:rPr>
              <a:t>      select </a:t>
            </a:r>
            <a:r>
              <a:rPr lang="en-US" altLang="ru-RU" b="1" dirty="0" err="1">
                <a:solidFill>
                  <a:srgbClr val="0D0D11"/>
                </a:solidFill>
              </a:rPr>
              <a:t>depno</a:t>
            </a:r>
            <a:r>
              <a:rPr lang="en-US" altLang="ru-RU" b="1" dirty="0">
                <a:solidFill>
                  <a:srgbClr val="0D0D11"/>
                </a:solidFill>
              </a:rPr>
              <a:t>, name, count(*) </a:t>
            </a:r>
          </a:p>
          <a:p>
            <a:pPr marL="0" indent="0" eaLnBrk="1" hangingPunct="1"/>
            <a:r>
              <a:rPr lang="en-US" altLang="ru-RU" b="1" dirty="0" smtClean="0">
                <a:solidFill>
                  <a:srgbClr val="0D0D11"/>
                </a:solidFill>
              </a:rPr>
              <a:t>	from </a:t>
            </a:r>
            <a:r>
              <a:rPr lang="en-US" altLang="ru-RU" b="1" dirty="0">
                <a:solidFill>
                  <a:srgbClr val="0D0D11"/>
                </a:solidFill>
              </a:rPr>
              <a:t>job j, staff e where j.id = e.id</a:t>
            </a:r>
          </a:p>
          <a:p>
            <a:pPr marL="0" indent="0" eaLnBrk="1" hangingPunct="1"/>
            <a:r>
              <a:rPr lang="en-US" altLang="ru-RU" b="1" dirty="0" smtClean="0">
                <a:solidFill>
                  <a:srgbClr val="0D0D11"/>
                </a:solidFill>
              </a:rPr>
              <a:t>	group </a:t>
            </a:r>
            <a:r>
              <a:rPr lang="en-US" altLang="ru-RU" b="1" dirty="0">
                <a:solidFill>
                  <a:srgbClr val="0D0D11"/>
                </a:solidFill>
              </a:rPr>
              <a:t>by </a:t>
            </a:r>
            <a:r>
              <a:rPr lang="en-US" altLang="ru-RU" b="1" dirty="0" err="1">
                <a:solidFill>
                  <a:srgbClr val="0D0D11"/>
                </a:solidFill>
              </a:rPr>
              <a:t>depno</a:t>
            </a:r>
            <a:r>
              <a:rPr lang="en-US" altLang="ru-RU" b="1" dirty="0">
                <a:solidFill>
                  <a:srgbClr val="0D0D11"/>
                </a:solidFill>
              </a:rPr>
              <a:t>, name</a:t>
            </a:r>
          </a:p>
          <a:p>
            <a:pPr marL="0" indent="0" eaLnBrk="1" hangingPunct="1"/>
            <a:r>
              <a:rPr lang="en-US" altLang="ru-RU" b="1" dirty="0" smtClean="0">
                <a:solidFill>
                  <a:srgbClr val="0D0D11"/>
                </a:solidFill>
              </a:rPr>
              <a:t>     </a:t>
            </a:r>
            <a:r>
              <a:rPr lang="en-US" altLang="ru-RU" b="1" smtClean="0">
                <a:solidFill>
                  <a:srgbClr val="0D0D11"/>
                </a:solidFill>
              </a:rPr>
              <a:t>union all</a:t>
            </a:r>
            <a:endParaRPr lang="en-US" altLang="ru-RU" b="1" dirty="0" smtClean="0">
              <a:solidFill>
                <a:srgbClr val="0D0D11"/>
              </a:solidFill>
            </a:endParaRPr>
          </a:p>
          <a:p>
            <a:pPr marL="0" indent="0" eaLnBrk="1" hangingPunct="1"/>
            <a:r>
              <a:rPr lang="en-US" altLang="ru-RU" b="1" dirty="0" smtClean="0">
                <a:solidFill>
                  <a:srgbClr val="0D0D11"/>
                </a:solidFill>
              </a:rPr>
              <a:t>     select </a:t>
            </a:r>
            <a:r>
              <a:rPr lang="en-US" altLang="ru-RU" b="1" dirty="0" err="1">
                <a:solidFill>
                  <a:srgbClr val="0D0D11"/>
                </a:solidFill>
              </a:rPr>
              <a:t>depno</a:t>
            </a:r>
            <a:r>
              <a:rPr lang="en-US" altLang="ru-RU" b="1" dirty="0">
                <a:solidFill>
                  <a:srgbClr val="0D0D11"/>
                </a:solidFill>
              </a:rPr>
              <a:t>, name, 0 </a:t>
            </a:r>
            <a:endParaRPr lang="en-US" altLang="ru-RU" b="1" dirty="0" smtClean="0">
              <a:solidFill>
                <a:srgbClr val="0D0D11"/>
              </a:solidFill>
            </a:endParaRPr>
          </a:p>
          <a:p>
            <a:pPr marL="0" indent="0" eaLnBrk="1" hangingPunct="1"/>
            <a:r>
              <a:rPr lang="en-US" altLang="ru-RU" b="1" dirty="0">
                <a:solidFill>
                  <a:srgbClr val="0D0D11"/>
                </a:solidFill>
              </a:rPr>
              <a:t>	</a:t>
            </a:r>
            <a:r>
              <a:rPr lang="en-US" altLang="ru-RU" b="1" dirty="0" smtClean="0">
                <a:solidFill>
                  <a:srgbClr val="0D0D11"/>
                </a:solidFill>
              </a:rPr>
              <a:t>from </a:t>
            </a:r>
            <a:r>
              <a:rPr lang="en-US" altLang="ru-RU" b="1" dirty="0">
                <a:solidFill>
                  <a:srgbClr val="0D0D11"/>
                </a:solidFill>
              </a:rPr>
              <a:t>staff</a:t>
            </a:r>
          </a:p>
          <a:p>
            <a:pPr marL="0" indent="0" eaLnBrk="1" hangingPunct="1"/>
            <a:r>
              <a:rPr lang="en-US" altLang="ru-RU" b="1" dirty="0" smtClean="0">
                <a:solidFill>
                  <a:srgbClr val="0D0D11"/>
                </a:solidFill>
              </a:rPr>
              <a:t>	where </a:t>
            </a:r>
            <a:r>
              <a:rPr lang="en-US" altLang="ru-RU" b="1" dirty="0">
                <a:solidFill>
                  <a:srgbClr val="0D0D11"/>
                </a:solidFill>
              </a:rPr>
              <a:t>id not in (select id from job);</a:t>
            </a:r>
          </a:p>
          <a:p>
            <a:pPr marL="0" indent="0" eaLnBrk="1" hangingPunct="1"/>
            <a:endParaRPr lang="en-US" altLang="ru-RU" dirty="0" smtClean="0">
              <a:solidFill>
                <a:srgbClr val="0D0D1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dirty="0" smtClean="0">
                <a:solidFill>
                  <a:srgbClr val="0D0D11"/>
                </a:solidFill>
              </a:rPr>
              <a:t>Подзапрос   </a:t>
            </a:r>
            <a:r>
              <a:rPr lang="ru-RU" altLang="ru-RU" dirty="0">
                <a:solidFill>
                  <a:srgbClr val="0D0D11"/>
                </a:solidFill>
              </a:rPr>
              <a:t>в </a:t>
            </a:r>
            <a:r>
              <a:rPr lang="en-US" altLang="ru-RU" dirty="0">
                <a:solidFill>
                  <a:srgbClr val="0D0D11"/>
                </a:solidFill>
              </a:rPr>
              <a:t> </a:t>
            </a:r>
            <a:r>
              <a:rPr lang="ru-RU" altLang="ru-RU" dirty="0">
                <a:solidFill>
                  <a:srgbClr val="0D0D11"/>
                </a:solidFill>
              </a:rPr>
              <a:t>части  </a:t>
            </a:r>
            <a:r>
              <a:rPr lang="en-US" altLang="ru-RU" b="1" dirty="0">
                <a:solidFill>
                  <a:srgbClr val="0D0D11"/>
                </a:solidFill>
              </a:rPr>
              <a:t>SELECT</a:t>
            </a:r>
            <a:r>
              <a:rPr lang="ru-RU" altLang="ru-RU" b="1" dirty="0">
                <a:solidFill>
                  <a:srgbClr val="0D0D11"/>
                </a:solidFill>
              </a:rPr>
              <a:t>.</a:t>
            </a:r>
          </a:p>
          <a:p>
            <a:pPr eaLnBrk="1" hangingPunct="1"/>
            <a:r>
              <a:rPr lang="en-US" altLang="ru-RU" dirty="0">
                <a:solidFill>
                  <a:srgbClr val="0D0D11"/>
                </a:solidFill>
              </a:rPr>
              <a:t>	</a:t>
            </a:r>
            <a:r>
              <a:rPr lang="en-US" altLang="ru-RU" b="1" dirty="0" smtClean="0">
                <a:solidFill>
                  <a:srgbClr val="0D0D11"/>
                </a:solidFill>
              </a:rPr>
              <a:t>select  </a:t>
            </a:r>
            <a:r>
              <a:rPr lang="en-US" altLang="ru-RU" b="1" dirty="0" err="1">
                <a:solidFill>
                  <a:srgbClr val="0D0D11"/>
                </a:solidFill>
              </a:rPr>
              <a:t>depno</a:t>
            </a:r>
            <a:r>
              <a:rPr lang="en-US" altLang="ru-RU" b="1" dirty="0">
                <a:solidFill>
                  <a:srgbClr val="0D0D11"/>
                </a:solidFill>
              </a:rPr>
              <a:t>,  name,  </a:t>
            </a:r>
          </a:p>
          <a:p>
            <a:pPr eaLnBrk="1" hangingPunct="1"/>
            <a:r>
              <a:rPr lang="en-US" altLang="ru-RU" b="1" dirty="0">
                <a:solidFill>
                  <a:srgbClr val="0D0D11"/>
                </a:solidFill>
              </a:rPr>
              <a:t>		(select  count(*)  from  job  j   where  </a:t>
            </a:r>
            <a:r>
              <a:rPr lang="en-US" altLang="ru-RU" b="1" dirty="0" smtClean="0">
                <a:solidFill>
                  <a:srgbClr val="0D0D11"/>
                </a:solidFill>
              </a:rPr>
              <a:t>j.id </a:t>
            </a:r>
            <a:r>
              <a:rPr lang="en-US" altLang="ru-RU" b="1" dirty="0">
                <a:solidFill>
                  <a:srgbClr val="0D0D11"/>
                </a:solidFill>
              </a:rPr>
              <a:t>= </a:t>
            </a:r>
            <a:r>
              <a:rPr lang="en-US" altLang="ru-RU" b="1" dirty="0" smtClean="0">
                <a:solidFill>
                  <a:srgbClr val="0D0D11"/>
                </a:solidFill>
              </a:rPr>
              <a:t>e.id)  </a:t>
            </a:r>
            <a:r>
              <a:rPr lang="en-US" altLang="ru-RU" b="1" dirty="0" err="1">
                <a:solidFill>
                  <a:srgbClr val="0D0D11"/>
                </a:solidFill>
              </a:rPr>
              <a:t>cnt</a:t>
            </a:r>
            <a:r>
              <a:rPr lang="en-US" altLang="ru-RU" b="1" dirty="0">
                <a:solidFill>
                  <a:srgbClr val="0D0D11"/>
                </a:solidFill>
              </a:rPr>
              <a:t>  </a:t>
            </a:r>
            <a:endParaRPr lang="ru-RU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b="1" dirty="0">
                <a:solidFill>
                  <a:srgbClr val="0D0D11"/>
                </a:solidFill>
              </a:rPr>
              <a:t>	</a:t>
            </a:r>
            <a:r>
              <a:rPr lang="en-US" altLang="ru-RU" b="1" dirty="0">
                <a:solidFill>
                  <a:srgbClr val="0D0D11"/>
                </a:solidFill>
              </a:rPr>
              <a:t>from  </a:t>
            </a:r>
            <a:r>
              <a:rPr lang="en-US" altLang="ru-RU" b="1" dirty="0" smtClean="0">
                <a:solidFill>
                  <a:srgbClr val="0D0D11"/>
                </a:solidFill>
              </a:rPr>
              <a:t>staff  </a:t>
            </a:r>
            <a:r>
              <a:rPr lang="en-US" altLang="ru-RU" b="1" dirty="0">
                <a:solidFill>
                  <a:srgbClr val="0D0D11"/>
                </a:solidFill>
              </a:rPr>
              <a:t>e;</a:t>
            </a:r>
          </a:p>
          <a:p>
            <a:pPr eaLnBrk="1" hangingPunct="1"/>
            <a:endParaRPr lang="en-US" altLang="ru-RU" dirty="0"/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Этот запрос выведет даже тех сотрудников, которые не участвуют в проектах</a:t>
            </a: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(для них </a:t>
            </a:r>
            <a:r>
              <a:rPr lang="en-US" altLang="ru-RU" b="1" dirty="0" err="1">
                <a:solidFill>
                  <a:srgbClr val="0D0D11"/>
                </a:solidFill>
              </a:rPr>
              <a:t>cnt</a:t>
            </a:r>
            <a:r>
              <a:rPr lang="ru-RU" altLang="ru-RU" dirty="0">
                <a:solidFill>
                  <a:srgbClr val="0D0D11"/>
                </a:solidFill>
              </a:rPr>
              <a:t> будет равен 0).</a:t>
            </a:r>
            <a:r>
              <a:rPr lang="en-US" altLang="ru-RU" dirty="0">
                <a:solidFill>
                  <a:srgbClr val="0D0D11"/>
                </a:solidFill>
              </a:rPr>
              <a:t> </a:t>
            </a:r>
            <a:endParaRPr lang="ru-RU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Не все СУБД позволяют использовать подзапрос в списке выбора.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04877C-9450-4CC5-8B6C-22906B637EB0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8800"/>
            <a:ext cx="3268462" cy="25877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699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8211"/>
            <a:ext cx="7772400" cy="644525"/>
          </a:xfrm>
        </p:spPr>
        <p:txBody>
          <a:bodyPr/>
          <a:lstStyle/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Представления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51520" y="2300288"/>
            <a:ext cx="813593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01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Назначение представлений:</a:t>
            </a:r>
          </a:p>
          <a:p>
            <a:pPr lvl="1" eaLnBrk="1" hangingPunct="1">
              <a:buFontTx/>
              <a:buChar char="•"/>
            </a:pPr>
            <a:r>
              <a:rPr lang="ru-RU" altLang="ru-RU" dirty="0">
                <a:solidFill>
                  <a:srgbClr val="0D0D11"/>
                </a:solidFill>
              </a:rPr>
              <a:t>Хранение сложных запросов.</a:t>
            </a:r>
          </a:p>
          <a:p>
            <a:pPr lvl="1" eaLnBrk="1" hangingPunct="1">
              <a:buFontTx/>
              <a:buChar char="•"/>
            </a:pPr>
            <a:r>
              <a:rPr lang="ru-RU" altLang="ru-RU" dirty="0">
                <a:solidFill>
                  <a:srgbClr val="0D0D11"/>
                </a:solidFill>
              </a:rPr>
              <a:t>Представление данных в виде, удобном пользователю.</a:t>
            </a:r>
          </a:p>
          <a:p>
            <a:pPr lvl="1" eaLnBrk="1" hangingPunct="1">
              <a:buFontTx/>
              <a:buChar char="•"/>
            </a:pPr>
            <a:r>
              <a:rPr lang="ru-RU" altLang="ru-RU" dirty="0">
                <a:solidFill>
                  <a:srgbClr val="0D0D11"/>
                </a:solidFill>
              </a:rPr>
              <a:t>Сокрытие конфиденциальной информации.</a:t>
            </a:r>
          </a:p>
          <a:p>
            <a:pPr lvl="1" eaLnBrk="1" hangingPunct="1">
              <a:buFontTx/>
              <a:buChar char="•"/>
            </a:pPr>
            <a:r>
              <a:rPr lang="ru-RU" altLang="ru-RU" dirty="0">
                <a:solidFill>
                  <a:srgbClr val="0D0D11"/>
                </a:solidFill>
              </a:rPr>
              <a:t>Предоставление дифференцированного доступа к данным.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ru-RU" altLang="ru-RU" dirty="0" smtClean="0">
                <a:solidFill>
                  <a:srgbClr val="0D0D11"/>
                </a:solidFill>
              </a:rPr>
              <a:t>Создание </a:t>
            </a:r>
            <a:r>
              <a:rPr lang="ru-RU" altLang="ru-RU" dirty="0">
                <a:solidFill>
                  <a:srgbClr val="0D0D11"/>
                </a:solidFill>
              </a:rPr>
              <a:t>представления выполняется командой</a:t>
            </a:r>
            <a:r>
              <a:rPr lang="ru-RU" altLang="ru-RU" b="1" dirty="0">
                <a:solidFill>
                  <a:srgbClr val="0D0D11"/>
                </a:solidFill>
              </a:rPr>
              <a:t> </a:t>
            </a:r>
            <a:r>
              <a:rPr lang="en-US" altLang="ru-RU" b="1" dirty="0">
                <a:solidFill>
                  <a:srgbClr val="0D0D11"/>
                </a:solidFill>
              </a:rPr>
              <a:t>CREATE VIEW</a:t>
            </a:r>
            <a:r>
              <a:rPr lang="ru-RU" altLang="ru-RU" dirty="0">
                <a:solidFill>
                  <a:srgbClr val="0D0D11"/>
                </a:solidFill>
              </a:rPr>
              <a:t>:</a:t>
            </a:r>
            <a:endParaRPr lang="en-US" altLang="ru-RU" dirty="0">
              <a:solidFill>
                <a:srgbClr val="0D0D11"/>
              </a:solidFill>
            </a:endParaRP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CREATE  </a:t>
            </a:r>
            <a:r>
              <a:rPr lang="ru-RU" altLang="ru-RU" dirty="0">
                <a:solidFill>
                  <a:srgbClr val="0D0D11"/>
                </a:solidFill>
              </a:rPr>
              <a:t>[ </a:t>
            </a:r>
            <a:r>
              <a:rPr lang="en-US" altLang="ru-RU" dirty="0">
                <a:solidFill>
                  <a:srgbClr val="0D0D11"/>
                </a:solidFill>
              </a:rPr>
              <a:t>OR</a:t>
            </a:r>
            <a:r>
              <a:rPr lang="ru-RU" altLang="ru-RU" dirty="0">
                <a:solidFill>
                  <a:srgbClr val="0D0D11"/>
                </a:solidFill>
              </a:rPr>
              <a:t>  </a:t>
            </a:r>
            <a:r>
              <a:rPr lang="en-US" altLang="ru-RU" dirty="0">
                <a:solidFill>
                  <a:srgbClr val="0D0D11"/>
                </a:solidFill>
              </a:rPr>
              <a:t>REPLACE </a:t>
            </a:r>
            <a:r>
              <a:rPr lang="ru-RU" altLang="ru-RU" dirty="0">
                <a:solidFill>
                  <a:srgbClr val="0D0D11"/>
                </a:solidFill>
              </a:rPr>
              <a:t>]  </a:t>
            </a:r>
            <a:r>
              <a:rPr lang="en-US" altLang="ru-RU" dirty="0">
                <a:solidFill>
                  <a:srgbClr val="0D0D11"/>
                </a:solidFill>
              </a:rPr>
              <a:t>VIEW</a:t>
            </a:r>
            <a:r>
              <a:rPr lang="ru-RU" altLang="ru-RU" dirty="0">
                <a:solidFill>
                  <a:srgbClr val="0D0D11"/>
                </a:solidFill>
              </a:rPr>
              <a:t> &lt;имя представления&gt; </a:t>
            </a:r>
            <a:endParaRPr lang="en-US" altLang="ru-RU" dirty="0">
              <a:solidFill>
                <a:srgbClr val="0D0D11"/>
              </a:solidFill>
            </a:endParaRP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				[ (&lt;</a:t>
            </a:r>
            <a:r>
              <a:rPr lang="ru-RU" altLang="ru-RU" dirty="0">
                <a:solidFill>
                  <a:srgbClr val="0D0D11"/>
                </a:solidFill>
              </a:rPr>
              <a:t>список</a:t>
            </a:r>
            <a:r>
              <a:rPr lang="en-US" altLang="ru-RU" dirty="0">
                <a:solidFill>
                  <a:srgbClr val="0D0D11"/>
                </a:solidFill>
              </a:rPr>
              <a:t> </a:t>
            </a:r>
            <a:r>
              <a:rPr lang="ru-RU" altLang="ru-RU" dirty="0">
                <a:solidFill>
                  <a:srgbClr val="0D0D11"/>
                </a:solidFill>
              </a:rPr>
              <a:t>имён</a:t>
            </a:r>
            <a:r>
              <a:rPr lang="en-US" altLang="ru-RU" dirty="0">
                <a:solidFill>
                  <a:srgbClr val="0D0D11"/>
                </a:solidFill>
              </a:rPr>
              <a:t> </a:t>
            </a:r>
            <a:r>
              <a:rPr lang="ru-RU" altLang="ru-RU" dirty="0">
                <a:solidFill>
                  <a:srgbClr val="0D0D11"/>
                </a:solidFill>
              </a:rPr>
              <a:t>столбцов</a:t>
            </a:r>
            <a:r>
              <a:rPr lang="en-US" altLang="ru-RU" dirty="0">
                <a:solidFill>
                  <a:srgbClr val="0D0D11"/>
                </a:solidFill>
              </a:rPr>
              <a:t>&gt;) ]</a:t>
            </a:r>
          </a:p>
          <a:p>
            <a:pPr lvl="1" eaLnBrk="1" hangingPunct="1"/>
            <a:r>
              <a:rPr lang="en-US" altLang="ru-RU" dirty="0">
                <a:solidFill>
                  <a:srgbClr val="0D0D11"/>
                </a:solidFill>
              </a:rPr>
              <a:t>AS  &lt;</a:t>
            </a:r>
            <a:r>
              <a:rPr lang="ru-RU" altLang="ru-RU" dirty="0">
                <a:solidFill>
                  <a:srgbClr val="0D0D11"/>
                </a:solidFill>
              </a:rPr>
              <a:t>запрос</a:t>
            </a:r>
            <a:r>
              <a:rPr lang="en-US" altLang="ru-RU" dirty="0">
                <a:solidFill>
                  <a:srgbClr val="0D0D11"/>
                </a:solidFill>
              </a:rPr>
              <a:t>&gt;  [ WITH  CHECK  OPTION ];</a:t>
            </a:r>
            <a:endParaRPr lang="ru-RU" altLang="ru-RU" dirty="0">
              <a:solidFill>
                <a:srgbClr val="0D0D11"/>
              </a:solidFill>
            </a:endParaRPr>
          </a:p>
          <a:p>
            <a:pPr marL="0" indent="0" eaLnBrk="1" hangingPunct="1">
              <a:spcBef>
                <a:spcPts val="1200"/>
              </a:spcBef>
            </a:pPr>
            <a:r>
              <a:rPr lang="ru-RU" altLang="ru-RU" dirty="0">
                <a:solidFill>
                  <a:srgbClr val="0D0D11"/>
                </a:solidFill>
              </a:rPr>
              <a:t>Запрос (команда </a:t>
            </a:r>
            <a:r>
              <a:rPr lang="en-US" altLang="ru-RU" dirty="0">
                <a:solidFill>
                  <a:srgbClr val="0D0D11"/>
                </a:solidFill>
              </a:rPr>
              <a:t>SELECT</a:t>
            </a:r>
            <a:r>
              <a:rPr lang="ru-RU" altLang="ru-RU" dirty="0">
                <a:solidFill>
                  <a:srgbClr val="0D0D11"/>
                </a:solidFill>
              </a:rPr>
              <a:t>), на основании которого создаётся представление, называется </a:t>
            </a:r>
            <a:r>
              <a:rPr lang="ru-RU" altLang="ru-RU" b="1" dirty="0">
                <a:solidFill>
                  <a:srgbClr val="0D0D11"/>
                </a:solidFill>
              </a:rPr>
              <a:t>определяющим запросом</a:t>
            </a:r>
            <a:r>
              <a:rPr lang="ru-RU" altLang="ru-RU" dirty="0">
                <a:solidFill>
                  <a:srgbClr val="0D0D11"/>
                </a:solidFill>
              </a:rPr>
              <a:t>, а таблицы, к которым происходит обращение в определяющем запросе – </a:t>
            </a:r>
            <a:r>
              <a:rPr lang="ru-RU" altLang="ru-RU" b="1" dirty="0">
                <a:solidFill>
                  <a:srgbClr val="0D0D11"/>
                </a:solidFill>
              </a:rPr>
              <a:t>базовыми таблицами</a:t>
            </a:r>
            <a:r>
              <a:rPr lang="ru-RU" altLang="ru-RU" dirty="0">
                <a:solidFill>
                  <a:srgbClr val="0D0D11"/>
                </a:solidFill>
              </a:rPr>
              <a:t>. Определяющий запрос по стандарту </a:t>
            </a:r>
            <a:r>
              <a:rPr lang="en-US" altLang="ru-RU" dirty="0">
                <a:solidFill>
                  <a:srgbClr val="0D0D11"/>
                </a:solidFill>
              </a:rPr>
              <a:t>SQL </a:t>
            </a:r>
            <a:r>
              <a:rPr lang="ru-RU" altLang="ru-RU" dirty="0">
                <a:solidFill>
                  <a:srgbClr val="0D0D11"/>
                </a:solidFill>
              </a:rPr>
              <a:t>не может включать предложение </a:t>
            </a:r>
            <a:r>
              <a:rPr lang="en-US" altLang="ru-RU" dirty="0">
                <a:solidFill>
                  <a:srgbClr val="0D0D11"/>
                </a:solidFill>
              </a:rPr>
              <a:t>ORDER BY</a:t>
            </a:r>
            <a:r>
              <a:rPr lang="ru-RU" altLang="ru-RU" dirty="0">
                <a:solidFill>
                  <a:srgbClr val="0D0D11"/>
                </a:solidFill>
              </a:rPr>
              <a:t>.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51520" y="1125538"/>
            <a:ext cx="864096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rgbClr val="0D0D11"/>
                </a:solidFill>
              </a:rPr>
              <a:t>Представление</a:t>
            </a:r>
            <a:r>
              <a:rPr lang="ru-RU" altLang="ru-RU" dirty="0">
                <a:solidFill>
                  <a:srgbClr val="0D0D11"/>
                </a:solidFill>
              </a:rPr>
              <a:t> (</a:t>
            </a:r>
            <a:r>
              <a:rPr lang="en-US" altLang="ru-RU" dirty="0">
                <a:solidFill>
                  <a:srgbClr val="0D0D11"/>
                </a:solidFill>
              </a:rPr>
              <a:t>view</a:t>
            </a:r>
            <a:r>
              <a:rPr lang="ru-RU" altLang="ru-RU" dirty="0">
                <a:solidFill>
                  <a:srgbClr val="0D0D11"/>
                </a:solidFill>
              </a:rPr>
              <a:t>, обзор) – это хранимый запрос, создаваемый на основе команды </a:t>
            </a:r>
            <a:r>
              <a:rPr lang="en-US" altLang="ru-RU" i="1" dirty="0">
                <a:solidFill>
                  <a:srgbClr val="0D0D11"/>
                </a:solidFill>
              </a:rPr>
              <a:t>SELECT</a:t>
            </a:r>
            <a:r>
              <a:rPr lang="ru-RU" altLang="ru-RU" dirty="0">
                <a:solidFill>
                  <a:srgbClr val="0D0D11"/>
                </a:solidFill>
              </a:rPr>
              <a:t>. Представление реально не содержит данных. Запрос, определяющий представление, выполняется тогда, когда к представлению происходит обращение с другим запросом, например, </a:t>
            </a:r>
            <a:r>
              <a:rPr lang="en-US" altLang="ru-RU" dirty="0">
                <a:solidFill>
                  <a:srgbClr val="0D0D11"/>
                </a:solidFill>
              </a:rPr>
              <a:t>SELECT</a:t>
            </a:r>
            <a:r>
              <a:rPr lang="ru-RU" altLang="ru-RU" dirty="0">
                <a:solidFill>
                  <a:srgbClr val="0D0D11"/>
                </a:solidFill>
              </a:rPr>
              <a:t>, </a:t>
            </a:r>
            <a:r>
              <a:rPr lang="en-US" altLang="ru-RU" dirty="0">
                <a:solidFill>
                  <a:srgbClr val="0D0D11"/>
                </a:solidFill>
              </a:rPr>
              <a:t>UPDATE</a:t>
            </a:r>
            <a:r>
              <a:rPr lang="ru-RU" altLang="ru-RU" dirty="0">
                <a:solidFill>
                  <a:srgbClr val="0D0D11"/>
                </a:solidFill>
              </a:rPr>
              <a:t> и т.д.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04877C-9450-4CC5-8B6C-22906B637EB0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8" y="2060848"/>
            <a:ext cx="1372388" cy="177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69" y="3649736"/>
            <a:ext cx="1623830" cy="157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25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4077</TotalTime>
  <Words>1522</Words>
  <Application>Microsoft Office PowerPoint</Application>
  <PresentationFormat>Экран (4:3)</PresentationFormat>
  <Paragraphs>408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Пиксел</vt:lpstr>
      <vt:lpstr>Picture</vt:lpstr>
      <vt:lpstr>Базы данных</vt:lpstr>
      <vt:lpstr>Подзапросы</vt:lpstr>
      <vt:lpstr>Расположение подзапросов в командах DML</vt:lpstr>
      <vt:lpstr>Расположение подзапросов в команде select</vt:lpstr>
      <vt:lpstr>Примеры использования подзапросов в части WHERE</vt:lpstr>
      <vt:lpstr>Расположение подзапросов в команде select</vt:lpstr>
      <vt:lpstr>Расположение подзапросов в команде select</vt:lpstr>
      <vt:lpstr>Расположение подзапросов в команде select</vt:lpstr>
      <vt:lpstr>Представления</vt:lpstr>
      <vt:lpstr>Представления: пример</vt:lpstr>
      <vt:lpstr>Представления: пример</vt:lpstr>
      <vt:lpstr>Представления: примеры</vt:lpstr>
      <vt:lpstr>Обновляемые представления</vt:lpstr>
      <vt:lpstr>Обновляемые представления</vt:lpstr>
      <vt:lpstr>Обновляемые представления?</vt:lpstr>
      <vt:lpstr>Оператор CASE</vt:lpstr>
      <vt:lpstr>Особенности использования CASE</vt:lpstr>
      <vt:lpstr>Примеры использования CASE</vt:lpstr>
      <vt:lpstr>Примеры использования CASE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</dc:title>
  <dc:creator>karpov</dc:creator>
  <cp:lastModifiedBy>Карпова Ирина Петровна</cp:lastModifiedBy>
  <cp:revision>335</cp:revision>
  <dcterms:created xsi:type="dcterms:W3CDTF">2008-03-16T13:54:14Z</dcterms:created>
  <dcterms:modified xsi:type="dcterms:W3CDTF">2023-11-24T07:21:37Z</dcterms:modified>
</cp:coreProperties>
</file>