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1"/>
  </p:sldMasterIdLst>
  <p:notesMasterIdLst>
    <p:notesMasterId r:id="rId20"/>
  </p:notesMasterIdLst>
  <p:sldIdLst>
    <p:sldId id="256" r:id="rId2"/>
    <p:sldId id="310" r:id="rId3"/>
    <p:sldId id="340" r:id="rId4"/>
    <p:sldId id="341" r:id="rId5"/>
    <p:sldId id="335" r:id="rId6"/>
    <p:sldId id="342" r:id="rId7"/>
    <p:sldId id="343" r:id="rId8"/>
    <p:sldId id="344" r:id="rId9"/>
    <p:sldId id="313" r:id="rId10"/>
    <p:sldId id="309" r:id="rId11"/>
    <p:sldId id="314" r:id="rId12"/>
    <p:sldId id="347" r:id="rId13"/>
    <p:sldId id="315" r:id="rId14"/>
    <p:sldId id="337" r:id="rId15"/>
    <p:sldId id="338" r:id="rId16"/>
    <p:sldId id="345" r:id="rId17"/>
    <p:sldId id="346" r:id="rId18"/>
    <p:sldId id="33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0601"/>
    <a:srgbClr val="FF0000"/>
    <a:srgbClr val="1D0201"/>
    <a:srgbClr val="0D0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711" autoAdjust="0"/>
  </p:normalViewPr>
  <p:slideViewPr>
    <p:cSldViewPr>
      <p:cViewPr>
        <p:scale>
          <a:sx n="60" d="100"/>
          <a:sy n="60" d="100"/>
        </p:scale>
        <p:origin x="-1256" y="-1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2.xml"/><Relationship Id="rId2" Type="http://schemas.openxmlformats.org/officeDocument/2006/relationships/slide" Target="slides/slide11.xml"/><Relationship Id="rId1" Type="http://schemas.openxmlformats.org/officeDocument/2006/relationships/slide" Target="slides/slide1.xml"/><Relationship Id="rId6" Type="http://schemas.openxmlformats.org/officeDocument/2006/relationships/slide" Target="slides/slide15.xml"/><Relationship Id="rId5" Type="http://schemas.openxmlformats.org/officeDocument/2006/relationships/slide" Target="slides/slide14.xml"/><Relationship Id="rId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A7769A0-2C6E-4979-B473-9E0B016C3BB6}" type="datetimeFigureOut">
              <a:rPr lang="ru-RU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AC6389D-65C2-4656-B781-918734A44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092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0" lang="ru-RU" altLang="ru-RU" sz="2400" smtClean="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kumimoji="0" lang="ru-RU" altLang="ru-RU" sz="2400" smtClean="0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kumimoji="0" lang="ru-RU" altLang="ru-RU" sz="2400" smtClean="0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kumimoji="0" lang="ru-RU" altLang="ru-RU" sz="2400" smtClean="0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kumimoji="0" lang="ru-RU" altLang="ru-RU" sz="2400" smtClean="0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kumimoji="0" lang="ru-RU" altLang="ru-RU" sz="2400" smtClean="0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kumimoji="0" lang="ru-RU" altLang="ru-RU" sz="2400" smtClean="0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kumimoji="0" lang="ru-RU" altLang="ru-RU" sz="2400" smtClean="0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kumimoji="0" lang="ru-RU" altLang="ru-RU" sz="2400" smtClean="0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kumimoji="0" lang="ru-RU" altLang="ru-RU" sz="2400" smtClean="0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kumimoji="0" lang="ru-RU" altLang="ru-RU" sz="2400" smtClean="0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kumimoji="0" lang="ru-RU" altLang="ru-RU" sz="2400" smtClean="0"/>
              </a:p>
            </p:txBody>
          </p:sp>
        </p:grpSp>
      </p:grpSp>
      <p:sp>
        <p:nvSpPr>
          <p:cNvPr id="430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4302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DB519-BC42-4503-9E14-71EB080EB155}" type="datetime1">
              <a:rPr lang="ru-RU" altLang="ru-RU" smtClean="0"/>
              <a:t>24.11.2023</a:t>
            </a:fld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0CEBD-EAD9-4469-9503-561268295A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938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056AE-5E98-4B17-BBED-41D65776A9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4C460-A924-4724-BE13-7C6AC2F53C8A}" type="datetime1">
              <a:rPr lang="ru-RU" altLang="ru-RU" smtClean="0"/>
              <a:t>24.11.2023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4782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48DE1-9E8B-4D23-9702-8B4DD02CDC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923F7-0623-430B-AF2D-EFA6360F25C1}" type="datetime1">
              <a:rPr lang="ru-RU" altLang="ru-RU" smtClean="0"/>
              <a:t>24.11.2023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354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4877C-9450-4CC5-8B6C-22906B637E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6BB7A-50F5-4D31-A6F7-D74B8A08E33F}" type="datetime1">
              <a:rPr lang="ru-RU" altLang="ru-RU" smtClean="0"/>
              <a:t>24.11.2023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935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5D6D8-83EB-4016-B08A-5C91104B14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BA1AB-5C5A-4A6F-ADD9-40AAC4F4C30F}" type="datetime1">
              <a:rPr lang="ru-RU" altLang="ru-RU" smtClean="0"/>
              <a:t>24.11.2023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1870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C239E-3F0E-4665-B5A1-8260EF5F80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6A263-37C7-46CD-8451-0739A305C17E}" type="datetime1">
              <a:rPr lang="ru-RU" altLang="ru-RU" smtClean="0"/>
              <a:t>24.11.2023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659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C328C-B995-4D80-8044-2F8B44FE22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32EBC-E091-42E8-8433-57602282B084}" type="datetime1">
              <a:rPr lang="ru-RU" altLang="ru-RU" smtClean="0"/>
              <a:t>24.11.2023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272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2759A-211B-4C64-8A48-D802F436B6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FB219-3BA8-4881-B0EC-20A27D2EFBD7}" type="datetime1">
              <a:rPr lang="ru-RU" altLang="ru-RU" smtClean="0"/>
              <a:t>24.11.2023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175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895A7-BFAA-455A-9DC0-3AD3A8192D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F1C1E-9291-45B0-A97F-934C1C0E6252}" type="datetime1">
              <a:rPr lang="ru-RU" altLang="ru-RU" smtClean="0"/>
              <a:t>24.11.2023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240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8B4C3-8BFF-45ED-B289-0D49B71F1A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2BED1-6F1D-4EEF-9D30-9718D8C0A595}" type="datetime1">
              <a:rPr lang="ru-RU" altLang="ru-RU" smtClean="0"/>
              <a:t>24.11.2023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541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2FCC1-5D5C-4F32-A764-7F795B3FBC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1DCDE-55B0-4E23-B6FE-5E245AA38469}" type="datetime1">
              <a:rPr lang="ru-RU" altLang="ru-RU" smtClean="0"/>
              <a:t>24.11.2023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6628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958E4192-20D8-408B-9C1A-012733CCF2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0" lang="ru-RU" altLang="ru-RU" sz="2400" smtClean="0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kumimoji="0" lang="ru-RU" altLang="ru-RU" sz="2400" smtClean="0"/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kumimoji="0" lang="ru-RU" altLang="ru-RU" smtClean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kumimoji="0" lang="ru-RU" altLang="ru-RU" smtClean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kumimoji="0" lang="ru-RU" altLang="ru-RU" smtClean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kumimoji="0" lang="ru-RU" altLang="ru-RU" smtClean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kumimoji="0" lang="ru-RU" altLang="ru-RU" sz="2400" smtClean="0"/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kumimoji="0" lang="ru-RU" altLang="ru-RU" smtClean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kumimoji="0" lang="ru-RU" altLang="ru-RU" smtClean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200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8B1B83-44D6-416E-8FC9-A615DFA1F353}" type="datetime1">
              <a:rPr lang="ru-RU" altLang="ru-RU" smtClean="0"/>
              <a:t>24.11.2023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itforum.ru/database/osbd/glava_55.shtml#_5" TargetMode="External"/><Relationship Id="rId2" Type="http://schemas.openxmlformats.org/officeDocument/2006/relationships/hyperlink" Target="https://publications.hse.ru/mirror/pubs/share/direct/259052819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ema44.ru/resurs/study/dblab/lab2012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00" y="2133600"/>
            <a:ext cx="4964113" cy="747713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Tahoma" pitchFamily="34" charset="0"/>
              </a:rPr>
              <a:t>Базы данных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3688" y="4437062"/>
            <a:ext cx="7129487" cy="1728241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endParaRPr lang="ru-RU" altLang="ru-RU" sz="2800" dirty="0" smtClean="0">
              <a:latin typeface="Tahoma" pitchFamily="34" charset="0"/>
            </a:endParaRPr>
          </a:p>
          <a:p>
            <a:pPr algn="r" eaLnBrk="1" hangingPunct="1">
              <a:lnSpc>
                <a:spcPct val="80000"/>
              </a:lnSpc>
            </a:pPr>
            <a:r>
              <a:rPr lang="ru-RU" altLang="ru-RU" sz="2800" dirty="0" smtClean="0">
                <a:latin typeface="Tahoma" pitchFamily="34" charset="0"/>
              </a:rPr>
              <a:t>Язык запросов </a:t>
            </a:r>
            <a:r>
              <a:rPr lang="en-US" altLang="ru-RU" sz="2800" dirty="0" smtClean="0">
                <a:latin typeface="Tahoma" pitchFamily="34" charset="0"/>
              </a:rPr>
              <a:t>SQL</a:t>
            </a:r>
            <a:r>
              <a:rPr lang="ru-RU" altLang="ru-RU" sz="2800" dirty="0" smtClean="0">
                <a:latin typeface="Tahoma" pitchFamily="34" charset="0"/>
              </a:rPr>
              <a:t>. Декартово произведение и соединение таблиц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2627313" y="261938"/>
            <a:ext cx="63373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i="1"/>
              <a:t>"Границы моего языка означают границы моего мира".</a:t>
            </a:r>
            <a:br>
              <a:rPr lang="ru-RU" altLang="ru-RU" i="1"/>
            </a:br>
            <a:r>
              <a:rPr lang="ru-RU" altLang="ru-RU" sz="1600"/>
              <a:t>Людвиг Витгенштейн, англо-австрийский философ, логик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549275"/>
            <a:ext cx="8424862" cy="575469"/>
          </a:xfrm>
        </p:spPr>
        <p:txBody>
          <a:bodyPr anchor="b"/>
          <a:lstStyle/>
          <a:p>
            <a:pPr algn="ctr" eaLnBrk="1" hangingPunct="1"/>
            <a:r>
              <a:rPr lang="ru-RU" altLang="ru-RU" sz="3200" dirty="0" smtClean="0">
                <a:latin typeface="Times New Roman" pitchFamily="18" charset="0"/>
              </a:rPr>
              <a:t>Общий алгоритм выполнения операции</a:t>
            </a:r>
            <a:r>
              <a:rPr lang="ru-RU" altLang="ru-RU" sz="3600" dirty="0" smtClean="0">
                <a:latin typeface="Times New Roman" pitchFamily="18" charset="0"/>
              </a:rPr>
              <a:t> </a:t>
            </a:r>
            <a:r>
              <a:rPr lang="ru-RU" altLang="ru-RU" sz="2400" b="1" i="1" dirty="0" smtClean="0">
                <a:latin typeface="Times New Roman" pitchFamily="18" charset="0"/>
              </a:rPr>
              <a:t>SELECT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1" y="1341438"/>
            <a:ext cx="8064698" cy="5040312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400" dirty="0" smtClean="0">
                <a:solidFill>
                  <a:srgbClr val="0D0D11"/>
                </a:solidFill>
                <a:latin typeface="Times New Roman" pitchFamily="18" charset="0"/>
              </a:rPr>
              <a:t>Выбор записей из указанной таблицы (</a:t>
            </a:r>
            <a:r>
              <a:rPr lang="ru-RU" altLang="ru-RU" sz="2400" b="1" i="1" dirty="0" err="1" smtClean="0">
                <a:solidFill>
                  <a:srgbClr val="0D0D11"/>
                </a:solidFill>
                <a:latin typeface="Times New Roman" pitchFamily="18" charset="0"/>
              </a:rPr>
              <a:t>from</a:t>
            </a:r>
            <a:r>
              <a:rPr lang="ru-RU" altLang="ru-RU" sz="2400" dirty="0" smtClean="0">
                <a:solidFill>
                  <a:srgbClr val="0D0D11"/>
                </a:solidFill>
                <a:latin typeface="Times New Roman" pitchFamily="18" charset="0"/>
              </a:rPr>
              <a:t>).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400" dirty="0" smtClean="0">
                <a:solidFill>
                  <a:srgbClr val="0D0D11"/>
                </a:solidFill>
                <a:latin typeface="Times New Roman" pitchFamily="18" charset="0"/>
              </a:rPr>
              <a:t>Проверка для каждой записи условия отбора (</a:t>
            </a:r>
            <a:r>
              <a:rPr lang="ru-RU" altLang="ru-RU" sz="2400" b="1" i="1" dirty="0" err="1" smtClean="0">
                <a:solidFill>
                  <a:srgbClr val="0D0D11"/>
                </a:solidFill>
                <a:latin typeface="Times New Roman" pitchFamily="18" charset="0"/>
              </a:rPr>
              <a:t>where</a:t>
            </a:r>
            <a:r>
              <a:rPr lang="ru-RU" altLang="ru-RU" sz="2400" dirty="0" smtClean="0">
                <a:solidFill>
                  <a:srgbClr val="0D0D11"/>
                </a:solidFill>
                <a:latin typeface="Times New Roman" pitchFamily="18" charset="0"/>
              </a:rPr>
              <a:t>).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400" dirty="0" smtClean="0">
                <a:solidFill>
                  <a:srgbClr val="0D0D11"/>
                </a:solidFill>
                <a:latin typeface="Times New Roman" pitchFamily="18" charset="0"/>
              </a:rPr>
              <a:t>Группировка полученных в результате отбора записей (</a:t>
            </a:r>
            <a:r>
              <a:rPr lang="ru-RU" altLang="ru-RU" sz="2400" b="1" i="1" dirty="0" err="1" smtClean="0">
                <a:solidFill>
                  <a:srgbClr val="0D0D11"/>
                </a:solidFill>
                <a:latin typeface="Times New Roman" pitchFamily="18" charset="0"/>
              </a:rPr>
              <a:t>group</a:t>
            </a:r>
            <a:r>
              <a:rPr lang="ru-RU" altLang="ru-RU" sz="2400" b="1" i="1" dirty="0" smtClean="0">
                <a:solidFill>
                  <a:srgbClr val="0D0D11"/>
                </a:solidFill>
                <a:latin typeface="Times New Roman" pitchFamily="18" charset="0"/>
              </a:rPr>
              <a:t> </a:t>
            </a:r>
            <a:r>
              <a:rPr lang="ru-RU" altLang="ru-RU" sz="2400" b="1" i="1" dirty="0" err="1" smtClean="0">
                <a:solidFill>
                  <a:srgbClr val="0D0D11"/>
                </a:solidFill>
                <a:latin typeface="Times New Roman" pitchFamily="18" charset="0"/>
              </a:rPr>
              <a:t>by</a:t>
            </a:r>
            <a:r>
              <a:rPr lang="ru-RU" altLang="ru-RU" sz="2400" dirty="0" smtClean="0">
                <a:solidFill>
                  <a:srgbClr val="0D0D11"/>
                </a:solidFill>
                <a:latin typeface="Times New Roman" pitchFamily="18" charset="0"/>
              </a:rPr>
              <a:t>) и вычисление для этих групп значений агрегирующих функций.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400" dirty="0" smtClean="0">
                <a:solidFill>
                  <a:srgbClr val="0D0D11"/>
                </a:solidFill>
                <a:latin typeface="Times New Roman" pitchFamily="18" charset="0"/>
              </a:rPr>
              <a:t>Выбор тех групп, которые удовлетворяют условию отбора групп (</a:t>
            </a:r>
            <a:r>
              <a:rPr lang="ru-RU" altLang="ru-RU" sz="2400" b="1" i="1" dirty="0" err="1" smtClean="0">
                <a:solidFill>
                  <a:srgbClr val="0D0D11"/>
                </a:solidFill>
                <a:latin typeface="Times New Roman" pitchFamily="18" charset="0"/>
              </a:rPr>
              <a:t>having</a:t>
            </a:r>
            <a:r>
              <a:rPr lang="ru-RU" altLang="ru-RU" sz="2400" dirty="0" smtClean="0">
                <a:solidFill>
                  <a:srgbClr val="0D0D11"/>
                </a:solidFill>
                <a:latin typeface="Times New Roman" pitchFamily="18" charset="0"/>
              </a:rPr>
              <a:t>).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400" dirty="0" smtClean="0">
                <a:solidFill>
                  <a:srgbClr val="0D0D11"/>
                </a:solidFill>
                <a:latin typeface="Times New Roman" pitchFamily="18" charset="0"/>
              </a:rPr>
              <a:t>Сортировка полученных записей в указанном порядке (</a:t>
            </a:r>
            <a:r>
              <a:rPr lang="ru-RU" altLang="ru-RU" sz="2400" b="1" i="1" dirty="0" err="1" smtClean="0">
                <a:solidFill>
                  <a:srgbClr val="0D0D11"/>
                </a:solidFill>
                <a:latin typeface="Times New Roman" pitchFamily="18" charset="0"/>
              </a:rPr>
              <a:t>order</a:t>
            </a:r>
            <a:r>
              <a:rPr lang="ru-RU" altLang="ru-RU" sz="2400" b="1" i="1" dirty="0" smtClean="0">
                <a:solidFill>
                  <a:srgbClr val="0D0D11"/>
                </a:solidFill>
                <a:latin typeface="Times New Roman" pitchFamily="18" charset="0"/>
              </a:rPr>
              <a:t> </a:t>
            </a:r>
            <a:r>
              <a:rPr lang="ru-RU" altLang="ru-RU" sz="2400" b="1" i="1" dirty="0" err="1" smtClean="0">
                <a:solidFill>
                  <a:srgbClr val="0D0D11"/>
                </a:solidFill>
                <a:latin typeface="Times New Roman" pitchFamily="18" charset="0"/>
              </a:rPr>
              <a:t>by</a:t>
            </a:r>
            <a:r>
              <a:rPr lang="ru-RU" altLang="ru-RU" sz="2400" dirty="0" smtClean="0">
                <a:solidFill>
                  <a:srgbClr val="0D0D11"/>
                </a:solidFill>
                <a:latin typeface="Times New Roman" pitchFamily="18" charset="0"/>
              </a:rPr>
              <a:t>).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400" dirty="0" smtClean="0">
                <a:solidFill>
                  <a:srgbClr val="0D0D11"/>
                </a:solidFill>
                <a:latin typeface="Times New Roman" pitchFamily="18" charset="0"/>
              </a:rPr>
              <a:t>Извлечение из полученных записей тех полей, которые заданы в списке вывода, и формирование результирующего отношения</a:t>
            </a:r>
            <a:r>
              <a:rPr lang="en-US" altLang="ru-RU" sz="2400" dirty="0" smtClean="0">
                <a:solidFill>
                  <a:srgbClr val="0D0D11"/>
                </a:solidFill>
                <a:latin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srgbClr val="0D0D11"/>
                </a:solidFill>
                <a:latin typeface="Times New Roman" pitchFamily="18" charset="0"/>
              </a:rPr>
              <a:t>(</a:t>
            </a:r>
            <a:r>
              <a:rPr lang="en-US" altLang="ru-RU" sz="2400" b="1" i="1" dirty="0" smtClean="0">
                <a:solidFill>
                  <a:srgbClr val="0D0D11"/>
                </a:solidFill>
                <a:latin typeface="Times New Roman" pitchFamily="18" charset="0"/>
              </a:rPr>
              <a:t>select</a:t>
            </a:r>
            <a:r>
              <a:rPr lang="ru-RU" altLang="ru-RU" sz="2400" dirty="0" smtClean="0">
                <a:solidFill>
                  <a:srgbClr val="0D0D11"/>
                </a:solidFill>
                <a:latin typeface="Times New Roman" pitchFamily="18" charset="0"/>
              </a:rPr>
              <a:t>).</a:t>
            </a:r>
            <a:endParaRPr lang="en-US" altLang="ru-RU" sz="2400" dirty="0" smtClean="0">
              <a:solidFill>
                <a:srgbClr val="0D0D11"/>
              </a:solidFill>
              <a:latin typeface="Times New Roman" pitchFamily="18" charset="0"/>
            </a:endParaRP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ru-RU" altLang="ru-RU" sz="2400" dirty="0" smtClean="0">
                <a:solidFill>
                  <a:srgbClr val="0D0D11"/>
                </a:solidFill>
                <a:latin typeface="Times New Roman" pitchFamily="18" charset="0"/>
              </a:rPr>
              <a:t>		Если в части </a:t>
            </a:r>
            <a:r>
              <a:rPr lang="en-US" altLang="ru-RU" sz="2400" dirty="0" smtClean="0">
                <a:solidFill>
                  <a:srgbClr val="0D0D11"/>
                </a:solidFill>
                <a:latin typeface="Times New Roman" pitchFamily="18" charset="0"/>
              </a:rPr>
              <a:t>FROM</a:t>
            </a:r>
            <a:r>
              <a:rPr lang="ru-RU" altLang="ru-RU" sz="2400" dirty="0" smtClean="0">
                <a:solidFill>
                  <a:srgbClr val="0D0D11"/>
                </a:solidFill>
                <a:latin typeface="Times New Roman" pitchFamily="18" charset="0"/>
              </a:rPr>
              <a:t> указывается 2 и более таблицы, то приведенный алгоритм выполняется </a:t>
            </a:r>
            <a:r>
              <a:rPr lang="ru-RU" altLang="ru-RU" sz="2400" b="1" dirty="0" smtClean="0">
                <a:solidFill>
                  <a:srgbClr val="0D0D11"/>
                </a:solidFill>
                <a:latin typeface="Times New Roman" pitchFamily="18" charset="0"/>
              </a:rPr>
              <a:t>для декартова произведения этих таблиц</a:t>
            </a:r>
            <a:r>
              <a:rPr lang="ru-RU" altLang="ru-RU" sz="2400" dirty="0" smtClean="0">
                <a:solidFill>
                  <a:srgbClr val="0D0D1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0895A7-BFAA-455A-9DC0-3AD3A8192DF8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9632" y="264765"/>
            <a:ext cx="6512768" cy="715963"/>
          </a:xfrm>
        </p:spPr>
        <p:txBody>
          <a:bodyPr/>
          <a:lstStyle/>
          <a:p>
            <a:pPr algn="ctr"/>
            <a:r>
              <a:rPr kumimoji="1" lang="ru-RU" altLang="ru-RU" sz="3600" dirty="0" err="1" smtClean="0">
                <a:latin typeface="Times New Roman" pitchFamily="18" charset="0"/>
              </a:rPr>
              <a:t>Полусоединение</a:t>
            </a:r>
            <a:endParaRPr lang="ru-RU" altLang="ru-RU" sz="3600" dirty="0" smtClean="0">
              <a:latin typeface="Times New Roman" pitchFamily="18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95536" y="908720"/>
            <a:ext cx="84969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dirty="0" smtClean="0">
                <a:solidFill>
                  <a:srgbClr val="0D0D11"/>
                </a:solidFill>
              </a:rPr>
              <a:t>Вывести сотрудников, которые участвуют в проектах:</a:t>
            </a:r>
            <a:endParaRPr lang="en-US" altLang="ru-RU" sz="1600" dirty="0">
              <a:solidFill>
                <a:srgbClr val="0D0D11"/>
              </a:solidFill>
            </a:endParaRPr>
          </a:p>
          <a:p>
            <a:pPr eaLnBrk="1" hangingPunct="1"/>
            <a:r>
              <a:rPr lang="en-US" altLang="ru-RU" sz="1600" dirty="0" smtClean="0">
                <a:solidFill>
                  <a:srgbClr val="0D0D11"/>
                </a:solidFill>
              </a:rPr>
              <a:t>SELECT  </a:t>
            </a:r>
            <a:r>
              <a:rPr lang="en-US" altLang="ru-RU" sz="1600" dirty="0">
                <a:solidFill>
                  <a:srgbClr val="0D0D11"/>
                </a:solidFill>
              </a:rPr>
              <a:t>staff</a:t>
            </a:r>
            <a:r>
              <a:rPr lang="en-US" altLang="ru-RU" sz="1600" dirty="0" smtClean="0">
                <a:solidFill>
                  <a:srgbClr val="0D0D11"/>
                </a:solidFill>
              </a:rPr>
              <a:t>.</a:t>
            </a:r>
            <a:r>
              <a:rPr lang="ru-RU" altLang="ru-RU" sz="1600" dirty="0" smtClean="0">
                <a:solidFill>
                  <a:srgbClr val="0D0D11"/>
                </a:solidFill>
              </a:rPr>
              <a:t>*</a:t>
            </a:r>
            <a:endParaRPr lang="en-US" altLang="ru-RU" sz="1600" dirty="0">
              <a:solidFill>
                <a:srgbClr val="0D0D11"/>
              </a:solidFill>
            </a:endParaRPr>
          </a:p>
          <a:p>
            <a:pPr eaLnBrk="1" hangingPunct="1"/>
            <a:r>
              <a:rPr lang="en-US" altLang="ru-RU" sz="1600" dirty="0">
                <a:solidFill>
                  <a:srgbClr val="0D0D11"/>
                </a:solidFill>
              </a:rPr>
              <a:t>FROM  </a:t>
            </a:r>
            <a:r>
              <a:rPr lang="en-US" altLang="ru-RU" sz="1600" dirty="0" smtClean="0">
                <a:solidFill>
                  <a:srgbClr val="0D0D11"/>
                </a:solidFill>
              </a:rPr>
              <a:t>staff, job</a:t>
            </a:r>
            <a:endParaRPr lang="en-US" altLang="ru-RU" sz="1600" dirty="0">
              <a:solidFill>
                <a:srgbClr val="0D0D11"/>
              </a:solidFill>
            </a:endParaRPr>
          </a:p>
          <a:p>
            <a:pPr eaLnBrk="1" hangingPunct="1"/>
            <a:r>
              <a:rPr lang="en-US" altLang="ru-RU" sz="1600" dirty="0">
                <a:solidFill>
                  <a:srgbClr val="0D0D11"/>
                </a:solidFill>
              </a:rPr>
              <a:t>	WHERE  </a:t>
            </a:r>
            <a:r>
              <a:rPr lang="en-US" altLang="ru-RU" sz="1600" dirty="0" smtClean="0">
                <a:solidFill>
                  <a:srgbClr val="0D0D11"/>
                </a:solidFill>
              </a:rPr>
              <a:t>staff.id </a:t>
            </a:r>
            <a:r>
              <a:rPr lang="en-US" altLang="ru-RU" sz="1600" dirty="0">
                <a:solidFill>
                  <a:srgbClr val="0D0D11"/>
                </a:solidFill>
              </a:rPr>
              <a:t>= </a:t>
            </a:r>
            <a:r>
              <a:rPr lang="en-US" altLang="ru-RU" sz="1600" dirty="0" smtClean="0">
                <a:solidFill>
                  <a:srgbClr val="0D0D11"/>
                </a:solidFill>
              </a:rPr>
              <a:t>job.id;</a:t>
            </a:r>
            <a:endParaRPr lang="ru-RU" altLang="ru-RU" sz="1600" dirty="0">
              <a:solidFill>
                <a:srgbClr val="0D0D1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0895A7-BFAA-455A-9DC0-3AD3A8192DF8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48" y="1937370"/>
            <a:ext cx="7924800" cy="2571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15" y="4546426"/>
            <a:ext cx="7912100" cy="2266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9632" y="332656"/>
            <a:ext cx="6512768" cy="715963"/>
          </a:xfrm>
        </p:spPr>
        <p:txBody>
          <a:bodyPr/>
          <a:lstStyle/>
          <a:p>
            <a:pPr algn="ctr"/>
            <a:r>
              <a:rPr kumimoji="1" lang="ru-RU" altLang="ru-RU" sz="3600" dirty="0" err="1" smtClean="0">
                <a:latin typeface="Times New Roman" pitchFamily="18" charset="0"/>
              </a:rPr>
              <a:t>Самосоединение</a:t>
            </a:r>
            <a:endParaRPr lang="ru-RU" altLang="ru-RU" sz="3600" dirty="0" smtClean="0">
              <a:latin typeface="Times New Roman" pitchFamily="18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95536" y="1052736"/>
            <a:ext cx="8496944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indent="0" eaLnBrk="1" hangingPunct="1"/>
            <a:r>
              <a:rPr lang="ru-RU" altLang="ru-RU" sz="2000" dirty="0">
                <a:solidFill>
                  <a:srgbClr val="0D0D11"/>
                </a:solidFill>
              </a:rPr>
              <a:t>В команде </a:t>
            </a:r>
            <a:r>
              <a:rPr lang="en-US" altLang="ru-RU" sz="2000" dirty="0">
                <a:solidFill>
                  <a:srgbClr val="0D0D11"/>
                </a:solidFill>
              </a:rPr>
              <a:t>SELECT</a:t>
            </a:r>
            <a:r>
              <a:rPr lang="ru-RU" altLang="ru-RU" sz="2000" dirty="0">
                <a:solidFill>
                  <a:srgbClr val="0D0D11"/>
                </a:solidFill>
              </a:rPr>
              <a:t> можно обратиться к одной и той же таблице несколько раз. При этом для каждой таблицы необходимо задать свой </a:t>
            </a:r>
            <a:r>
              <a:rPr lang="ru-RU" altLang="ru-RU" sz="2000" b="1" dirty="0" err="1">
                <a:solidFill>
                  <a:srgbClr val="0D0D11"/>
                </a:solidFill>
              </a:rPr>
              <a:t>алиас</a:t>
            </a:r>
            <a:r>
              <a:rPr lang="ru-RU" altLang="ru-RU" sz="2000" dirty="0">
                <a:solidFill>
                  <a:srgbClr val="0D0D11"/>
                </a:solidFill>
              </a:rPr>
              <a:t>, чтобы можно было обращаться к полям этих таблиц. Система будет выполнять такой запрос на основе декартова произведения таблиц, поэтому необходимо указывать условие соединения. А для того чтобы исключить соединение записи таблицы с самой собой в запросе на </a:t>
            </a:r>
            <a:r>
              <a:rPr lang="ru-RU" altLang="ru-RU" sz="2000" dirty="0" err="1">
                <a:solidFill>
                  <a:srgbClr val="0D0D11"/>
                </a:solidFill>
              </a:rPr>
              <a:t>самосоединение</a:t>
            </a:r>
            <a:r>
              <a:rPr lang="ru-RU" altLang="ru-RU" sz="2000" dirty="0">
                <a:solidFill>
                  <a:srgbClr val="0D0D11"/>
                </a:solidFill>
              </a:rPr>
              <a:t> обычно необходимо также указывать условие типа "не равно" (&lt;&gt;,  &gt;,  &lt;). </a:t>
            </a:r>
            <a:endParaRPr lang="ru-RU" altLang="ru-RU" sz="2000" u="sng" dirty="0">
              <a:solidFill>
                <a:srgbClr val="0D0D11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sz="2000" u="sng" dirty="0" smtClean="0">
                <a:solidFill>
                  <a:srgbClr val="0D0D11"/>
                </a:solidFill>
              </a:rPr>
              <a:t>Пример </a:t>
            </a:r>
            <a:r>
              <a:rPr lang="ru-RU" altLang="ru-RU" sz="2000" u="sng" dirty="0">
                <a:solidFill>
                  <a:srgbClr val="0D0D11"/>
                </a:solidFill>
              </a:rPr>
              <a:t>использования </a:t>
            </a:r>
            <a:r>
              <a:rPr lang="ru-RU" altLang="ru-RU" sz="2000" u="sng" dirty="0" err="1">
                <a:solidFill>
                  <a:srgbClr val="0D0D11"/>
                </a:solidFill>
              </a:rPr>
              <a:t>самосоединения</a:t>
            </a:r>
            <a:r>
              <a:rPr lang="ru-RU" altLang="ru-RU" sz="2000" u="sng" dirty="0">
                <a:solidFill>
                  <a:srgbClr val="0D0D11"/>
                </a:solidFill>
              </a:rPr>
              <a:t>:</a:t>
            </a:r>
            <a:endParaRPr lang="ru-RU" altLang="ru-RU" sz="2000" dirty="0">
              <a:solidFill>
                <a:srgbClr val="0D0D11"/>
              </a:solidFill>
            </a:endParaRPr>
          </a:p>
          <a:p>
            <a:pPr eaLnBrk="1" hangingPunct="1"/>
            <a:r>
              <a:rPr lang="ru-RU" altLang="ru-RU" sz="2000" dirty="0" smtClean="0">
                <a:solidFill>
                  <a:srgbClr val="0D0D11"/>
                </a:solidFill>
              </a:rPr>
              <a:t>Вывести </a:t>
            </a:r>
            <a:r>
              <a:rPr lang="ru-RU" altLang="ru-RU" sz="2000" dirty="0">
                <a:solidFill>
                  <a:srgbClr val="0D0D11"/>
                </a:solidFill>
              </a:rPr>
              <a:t>список сотрудников</a:t>
            </a:r>
            <a:r>
              <a:rPr lang="en-US" altLang="ru-RU" sz="2000" dirty="0">
                <a:solidFill>
                  <a:srgbClr val="0D0D11"/>
                </a:solidFill>
              </a:rPr>
              <a:t> </a:t>
            </a:r>
            <a:r>
              <a:rPr lang="ru-RU" altLang="ru-RU" sz="2000" dirty="0">
                <a:solidFill>
                  <a:srgbClr val="0D0D11"/>
                </a:solidFill>
              </a:rPr>
              <a:t>и их непосредственных начальников:</a:t>
            </a:r>
            <a:endParaRPr lang="en-US" altLang="ru-RU" sz="2000" dirty="0">
              <a:solidFill>
                <a:srgbClr val="0D0D11"/>
              </a:solidFill>
            </a:endParaRPr>
          </a:p>
          <a:p>
            <a:pPr eaLnBrk="1" hangingPunct="1"/>
            <a:r>
              <a:rPr lang="en-US" altLang="ru-RU" sz="2000" dirty="0" smtClean="0">
                <a:solidFill>
                  <a:srgbClr val="0D0D11"/>
                </a:solidFill>
              </a:rPr>
              <a:t>SELECT  </a:t>
            </a:r>
            <a:r>
              <a:rPr lang="en-US" altLang="ru-RU" sz="2000" dirty="0">
                <a:solidFill>
                  <a:srgbClr val="0D0D11"/>
                </a:solidFill>
              </a:rPr>
              <a:t>staff.id, staff.name, </a:t>
            </a:r>
            <a:r>
              <a:rPr lang="en-US" altLang="ru-RU" sz="2000" dirty="0" err="1">
                <a:solidFill>
                  <a:srgbClr val="0D0D11"/>
                </a:solidFill>
              </a:rPr>
              <a:t>staff.post</a:t>
            </a:r>
            <a:r>
              <a:rPr lang="en-US" altLang="ru-RU" sz="2000" dirty="0">
                <a:solidFill>
                  <a:srgbClr val="0D0D11"/>
                </a:solidFill>
              </a:rPr>
              <a:t>, boss.name </a:t>
            </a:r>
            <a:r>
              <a:rPr lang="en-US" altLang="ru-RU" sz="2000" dirty="0" err="1">
                <a:solidFill>
                  <a:srgbClr val="0D0D11"/>
                </a:solidFill>
              </a:rPr>
              <a:t>boss_name</a:t>
            </a:r>
            <a:endParaRPr lang="en-US" altLang="ru-RU" sz="2000" dirty="0">
              <a:solidFill>
                <a:srgbClr val="0D0D11"/>
              </a:solidFill>
            </a:endParaRPr>
          </a:p>
          <a:p>
            <a:pPr eaLnBrk="1" hangingPunct="1"/>
            <a:r>
              <a:rPr lang="en-US" altLang="ru-RU" sz="2000" dirty="0">
                <a:solidFill>
                  <a:srgbClr val="0D0D11"/>
                </a:solidFill>
              </a:rPr>
              <a:t>FROM  staff as  staff, staff as  boss</a:t>
            </a:r>
          </a:p>
          <a:p>
            <a:pPr eaLnBrk="1" hangingPunct="1"/>
            <a:r>
              <a:rPr lang="en-US" altLang="ru-RU" sz="2000" dirty="0">
                <a:solidFill>
                  <a:srgbClr val="0D0D11"/>
                </a:solidFill>
              </a:rPr>
              <a:t>	WHERE  </a:t>
            </a:r>
            <a:r>
              <a:rPr lang="en-US" altLang="ru-RU" sz="2000" dirty="0" err="1">
                <a:solidFill>
                  <a:srgbClr val="0D0D11"/>
                </a:solidFill>
              </a:rPr>
              <a:t>staff.chief</a:t>
            </a:r>
            <a:r>
              <a:rPr lang="en-US" altLang="ru-RU" sz="2000" dirty="0">
                <a:solidFill>
                  <a:srgbClr val="0D0D11"/>
                </a:solidFill>
              </a:rPr>
              <a:t> = </a:t>
            </a:r>
            <a:r>
              <a:rPr lang="en-US" altLang="ru-RU" sz="2000" dirty="0" smtClean="0">
                <a:solidFill>
                  <a:srgbClr val="0D0D11"/>
                </a:solidFill>
              </a:rPr>
              <a:t>boss.id;</a:t>
            </a:r>
            <a:r>
              <a:rPr lang="en-US" altLang="ru-RU" sz="2000" dirty="0">
                <a:solidFill>
                  <a:srgbClr val="0D0D11"/>
                </a:solidFill>
              </a:rPr>
              <a:t>	-- </a:t>
            </a:r>
            <a:r>
              <a:rPr lang="en-US" altLang="ru-RU" sz="2000" dirty="0" err="1">
                <a:solidFill>
                  <a:srgbClr val="0D0D11"/>
                </a:solidFill>
              </a:rPr>
              <a:t>условие</a:t>
            </a:r>
            <a:r>
              <a:rPr lang="en-US" altLang="ru-RU" sz="2000" dirty="0">
                <a:solidFill>
                  <a:srgbClr val="0D0D11"/>
                </a:solidFill>
              </a:rPr>
              <a:t> </a:t>
            </a:r>
            <a:r>
              <a:rPr lang="en-US" altLang="ru-RU" sz="2000" dirty="0" err="1" smtClean="0">
                <a:solidFill>
                  <a:srgbClr val="0D0D11"/>
                </a:solidFill>
              </a:rPr>
              <a:t>соединения</a:t>
            </a:r>
            <a:r>
              <a:rPr lang="en-US" altLang="ru-RU" sz="2000" dirty="0" smtClean="0">
                <a:solidFill>
                  <a:srgbClr val="0D0D11"/>
                </a:solidFill>
              </a:rPr>
              <a:t> </a:t>
            </a:r>
            <a:endParaRPr lang="ru-RU" altLang="ru-RU" sz="2000" dirty="0">
              <a:solidFill>
                <a:srgbClr val="0D0D1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0895A7-BFAA-455A-9DC0-3AD3A8192DF8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13176"/>
            <a:ext cx="7488832" cy="17877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79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65113"/>
            <a:ext cx="6296744" cy="715962"/>
          </a:xfrm>
        </p:spPr>
        <p:txBody>
          <a:bodyPr/>
          <a:lstStyle/>
          <a:p>
            <a:pPr algn="ctr"/>
            <a:r>
              <a:rPr kumimoji="1" lang="ru-RU" altLang="ru-RU" sz="3600" dirty="0" smtClean="0">
                <a:latin typeface="Times New Roman" pitchFamily="18" charset="0"/>
              </a:rPr>
              <a:t>Пример </a:t>
            </a:r>
            <a:r>
              <a:rPr kumimoji="1" lang="ru-RU" altLang="ru-RU" sz="3600" dirty="0" err="1" smtClean="0">
                <a:latin typeface="Times New Roman" pitchFamily="18" charset="0"/>
              </a:rPr>
              <a:t>самосоединения</a:t>
            </a:r>
            <a:endParaRPr lang="ru-RU" altLang="ru-RU" sz="3600" dirty="0" smtClean="0">
              <a:latin typeface="Times New Roman" pitchFamily="18" charset="0"/>
            </a:endParaRPr>
          </a:p>
        </p:txBody>
      </p:sp>
      <p:sp>
        <p:nvSpPr>
          <p:cNvPr id="11352" name="TextBox 1"/>
          <p:cNvSpPr txBox="1">
            <a:spLocks noChangeArrowheads="1"/>
          </p:cNvSpPr>
          <p:nvPr/>
        </p:nvSpPr>
        <p:spPr bwMode="auto">
          <a:xfrm>
            <a:off x="323850" y="833438"/>
            <a:ext cx="8712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D0D11"/>
                </a:solidFill>
              </a:rPr>
              <a:t>Вывести список детей сотрудников, у которых есть младшие братья или сёстры:</a:t>
            </a:r>
            <a:endParaRPr lang="en-US" altLang="ru-RU" dirty="0">
              <a:solidFill>
                <a:srgbClr val="0D0D11"/>
              </a:solidFill>
            </a:endParaRPr>
          </a:p>
          <a:p>
            <a:pPr eaLnBrk="1" hangingPunct="1"/>
            <a:r>
              <a:rPr lang="en-US" altLang="ru-RU" dirty="0">
                <a:solidFill>
                  <a:srgbClr val="0D0D11"/>
                </a:solidFill>
              </a:rPr>
              <a:t>SELECT s.name, c1.name child1, c1.birth born1, c2.name child2, c2.birth born2</a:t>
            </a:r>
          </a:p>
          <a:p>
            <a:pPr eaLnBrk="1" hangingPunct="1"/>
            <a:r>
              <a:rPr lang="en-US" altLang="ru-RU" dirty="0">
                <a:solidFill>
                  <a:srgbClr val="0D0D11"/>
                </a:solidFill>
              </a:rPr>
              <a:t>FROM staff  </a:t>
            </a:r>
            <a:r>
              <a:rPr lang="en-US" altLang="ru-RU" dirty="0" smtClean="0">
                <a:solidFill>
                  <a:srgbClr val="0D0D11"/>
                </a:solidFill>
              </a:rPr>
              <a:t>s  JOIN  </a:t>
            </a:r>
            <a:r>
              <a:rPr lang="en-US" altLang="ru-RU" dirty="0">
                <a:solidFill>
                  <a:srgbClr val="0D0D11"/>
                </a:solidFill>
              </a:rPr>
              <a:t>children  </a:t>
            </a:r>
            <a:r>
              <a:rPr lang="en-US" altLang="ru-RU" dirty="0" smtClean="0">
                <a:solidFill>
                  <a:srgbClr val="0D0D11"/>
                </a:solidFill>
              </a:rPr>
              <a:t>c1  </a:t>
            </a:r>
            <a:r>
              <a:rPr lang="en-US" altLang="ru-RU" dirty="0">
                <a:solidFill>
                  <a:srgbClr val="0D0D11"/>
                </a:solidFill>
              </a:rPr>
              <a:t>ON  c1.id = </a:t>
            </a:r>
            <a:r>
              <a:rPr lang="en-US" altLang="ru-RU" dirty="0" smtClean="0">
                <a:solidFill>
                  <a:srgbClr val="0D0D11"/>
                </a:solidFill>
              </a:rPr>
              <a:t>s.id</a:t>
            </a:r>
            <a:endParaRPr lang="ru-RU" altLang="ru-RU" dirty="0">
              <a:solidFill>
                <a:srgbClr val="0D0D11"/>
              </a:solidFill>
            </a:endParaRPr>
          </a:p>
          <a:p>
            <a:pPr eaLnBrk="1" hangingPunct="1"/>
            <a:r>
              <a:rPr lang="ru-RU" altLang="ru-RU" dirty="0">
                <a:solidFill>
                  <a:srgbClr val="0D0D11"/>
                </a:solidFill>
              </a:rPr>
              <a:t>	</a:t>
            </a:r>
            <a:r>
              <a:rPr lang="en-US" altLang="ru-RU" dirty="0">
                <a:solidFill>
                  <a:srgbClr val="0D0D11"/>
                </a:solidFill>
              </a:rPr>
              <a:t>JOIN   children </a:t>
            </a:r>
            <a:r>
              <a:rPr lang="en-US" altLang="ru-RU" dirty="0" smtClean="0">
                <a:solidFill>
                  <a:srgbClr val="0D0D11"/>
                </a:solidFill>
              </a:rPr>
              <a:t> c2  </a:t>
            </a:r>
            <a:r>
              <a:rPr lang="en-US" altLang="ru-RU" dirty="0">
                <a:solidFill>
                  <a:srgbClr val="0D0D11"/>
                </a:solidFill>
              </a:rPr>
              <a:t>ON  c1.id = </a:t>
            </a:r>
            <a:r>
              <a:rPr lang="en-US" altLang="ru-RU" dirty="0" smtClean="0">
                <a:solidFill>
                  <a:srgbClr val="0D0D11"/>
                </a:solidFill>
              </a:rPr>
              <a:t>c2.id</a:t>
            </a:r>
            <a:endParaRPr lang="ru-RU" altLang="ru-RU" dirty="0">
              <a:solidFill>
                <a:srgbClr val="0D0D11"/>
              </a:solidFill>
            </a:endParaRPr>
          </a:p>
          <a:p>
            <a:pPr eaLnBrk="1" hangingPunct="1"/>
            <a:r>
              <a:rPr lang="en-US" altLang="ru-RU" dirty="0" smtClean="0">
                <a:solidFill>
                  <a:srgbClr val="0D0D11"/>
                </a:solidFill>
              </a:rPr>
              <a:t>WHERE  c1.birth&lt;c2.birth  -- </a:t>
            </a:r>
            <a:r>
              <a:rPr lang="ru-RU" altLang="ru-RU" dirty="0">
                <a:solidFill>
                  <a:srgbClr val="0D0D11"/>
                </a:solidFill>
              </a:rPr>
              <a:t>условие исключения</a:t>
            </a:r>
          </a:p>
          <a:p>
            <a:pPr eaLnBrk="1" hangingPunct="1"/>
            <a:r>
              <a:rPr lang="en-US" altLang="ru-RU" dirty="0">
                <a:solidFill>
                  <a:srgbClr val="0D0D11"/>
                </a:solidFill>
              </a:rPr>
              <a:t>ORDER BY  1,  3;</a:t>
            </a:r>
            <a:r>
              <a:rPr lang="ru-RU" altLang="ru-RU" dirty="0" smtClean="0">
                <a:solidFill>
                  <a:srgbClr val="0D0D11"/>
                </a:solidFill>
              </a:rPr>
              <a:t> </a:t>
            </a:r>
            <a:endParaRPr lang="ru-RU" alt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0895A7-BFAA-455A-9DC0-3AD3A8192DF8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3671999" y="2587764"/>
            <a:ext cx="2015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Исходные данные: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4940" y="4509120"/>
            <a:ext cx="181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Результат:</a:t>
            </a:r>
            <a:endParaRPr lang="ru-RU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6792"/>
            <a:ext cx="3210998" cy="31297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52868"/>
            <a:ext cx="7823538" cy="19605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9632" y="260648"/>
            <a:ext cx="6512768" cy="715963"/>
          </a:xfrm>
        </p:spPr>
        <p:txBody>
          <a:bodyPr/>
          <a:lstStyle/>
          <a:p>
            <a:pPr algn="ctr"/>
            <a:r>
              <a:rPr kumimoji="1" lang="ru-RU" altLang="ru-RU" sz="3600" dirty="0" smtClean="0">
                <a:latin typeface="Times New Roman" pitchFamily="18" charset="0"/>
              </a:rPr>
              <a:t>Открытые соединения: </a:t>
            </a:r>
            <a:r>
              <a:rPr kumimoji="1" lang="en-US" altLang="ru-RU" sz="3600" dirty="0" smtClean="0">
                <a:latin typeface="Times New Roman" pitchFamily="18" charset="0"/>
              </a:rPr>
              <a:t>left join</a:t>
            </a:r>
            <a:endParaRPr lang="ru-RU" altLang="ru-RU" sz="3600" dirty="0" smtClean="0"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0895A7-BFAA-455A-9DC0-3AD3A8192DF8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323528" y="90872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Данные: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8009" y="4338970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Левое</a:t>
            </a:r>
            <a:r>
              <a:rPr lang="ru-RU" dirty="0" smtClean="0"/>
              <a:t> открытое соединение:</a:t>
            </a:r>
          </a:p>
          <a:p>
            <a:r>
              <a:rPr lang="en-US" dirty="0" smtClean="0"/>
              <a:t>select  * </a:t>
            </a:r>
          </a:p>
          <a:p>
            <a:r>
              <a:rPr lang="en-US" dirty="0"/>
              <a:t>   </a:t>
            </a:r>
            <a:r>
              <a:rPr lang="en-US" dirty="0" smtClean="0"/>
              <a:t>from </a:t>
            </a:r>
            <a:r>
              <a:rPr lang="en-US" dirty="0"/>
              <a:t>departs </a:t>
            </a:r>
            <a:r>
              <a:rPr lang="en-US" dirty="0" smtClean="0"/>
              <a:t> d </a:t>
            </a:r>
          </a:p>
          <a:p>
            <a:r>
              <a:rPr lang="en-US" dirty="0" smtClean="0"/>
              <a:t>     left </a:t>
            </a:r>
            <a:r>
              <a:rPr lang="en-US" dirty="0"/>
              <a:t>join objects </a:t>
            </a:r>
            <a:r>
              <a:rPr lang="en-US" dirty="0" smtClean="0"/>
              <a:t> o </a:t>
            </a:r>
          </a:p>
          <a:p>
            <a:r>
              <a:rPr lang="en-US" dirty="0" smtClean="0"/>
              <a:t>      on </a:t>
            </a:r>
            <a:r>
              <a:rPr lang="en-US" dirty="0" err="1"/>
              <a:t>d.city</a:t>
            </a:r>
            <a:r>
              <a:rPr lang="en-US" dirty="0"/>
              <a:t> = </a:t>
            </a:r>
            <a:r>
              <a:rPr lang="en-US" dirty="0" err="1"/>
              <a:t>o.city</a:t>
            </a:r>
            <a:r>
              <a:rPr lang="en-US" dirty="0"/>
              <a:t>;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12160" y="908720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Закрытое соединение:</a:t>
            </a:r>
          </a:p>
          <a:p>
            <a:r>
              <a:rPr lang="en-US" dirty="0" smtClean="0"/>
              <a:t>select  * </a:t>
            </a:r>
          </a:p>
          <a:p>
            <a:r>
              <a:rPr lang="en-US" dirty="0"/>
              <a:t>   </a:t>
            </a:r>
            <a:r>
              <a:rPr lang="en-US" dirty="0" smtClean="0"/>
              <a:t>  from </a:t>
            </a:r>
            <a:r>
              <a:rPr lang="en-US" dirty="0"/>
              <a:t>departs </a:t>
            </a:r>
            <a:r>
              <a:rPr lang="en-US" dirty="0" smtClean="0"/>
              <a:t> d </a:t>
            </a:r>
          </a:p>
          <a:p>
            <a:r>
              <a:rPr lang="en-US" dirty="0" smtClean="0"/>
              <a:t>          join </a:t>
            </a:r>
            <a:r>
              <a:rPr lang="en-US" dirty="0"/>
              <a:t>objects </a:t>
            </a:r>
            <a:r>
              <a:rPr lang="en-US" dirty="0" smtClean="0"/>
              <a:t> o </a:t>
            </a:r>
          </a:p>
          <a:p>
            <a:r>
              <a:rPr lang="en-US" dirty="0"/>
              <a:t>	</a:t>
            </a:r>
            <a:r>
              <a:rPr lang="en-US" dirty="0" smtClean="0"/>
              <a:t>on </a:t>
            </a:r>
            <a:r>
              <a:rPr lang="en-US" dirty="0" err="1"/>
              <a:t>d.city</a:t>
            </a:r>
            <a:r>
              <a:rPr lang="en-US" dirty="0"/>
              <a:t> = </a:t>
            </a:r>
            <a:r>
              <a:rPr lang="en-US" dirty="0" err="1"/>
              <a:t>o.city</a:t>
            </a:r>
            <a:r>
              <a:rPr lang="en-US" dirty="0"/>
              <a:t>;</a:t>
            </a:r>
            <a:endParaRPr lang="ru-RU" dirty="0"/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1" y="1340768"/>
            <a:ext cx="2486025" cy="2571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24744"/>
            <a:ext cx="2352675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114" y="2452489"/>
            <a:ext cx="39528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369" y="4402410"/>
            <a:ext cx="47529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6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961" y="4642503"/>
            <a:ext cx="269511" cy="206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621237"/>
            <a:ext cx="276691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199" y="5013177"/>
            <a:ext cx="284609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260648"/>
            <a:ext cx="7776864" cy="715963"/>
          </a:xfrm>
        </p:spPr>
        <p:txBody>
          <a:bodyPr/>
          <a:lstStyle/>
          <a:p>
            <a:pPr algn="ctr"/>
            <a:r>
              <a:rPr kumimoji="1" lang="ru-RU" altLang="ru-RU" sz="3600" dirty="0" smtClean="0">
                <a:latin typeface="Times New Roman" pitchFamily="18" charset="0"/>
              </a:rPr>
              <a:t>Открытые соединения: </a:t>
            </a:r>
            <a:r>
              <a:rPr kumimoji="1" lang="en-US" altLang="ru-RU" sz="3600" dirty="0" smtClean="0">
                <a:latin typeface="Times New Roman" pitchFamily="18" charset="0"/>
              </a:rPr>
              <a:t>right </a:t>
            </a:r>
            <a:r>
              <a:rPr kumimoji="1" lang="ru-RU" altLang="ru-RU" sz="3600" dirty="0" smtClean="0">
                <a:latin typeface="Times New Roman" pitchFamily="18" charset="0"/>
              </a:rPr>
              <a:t>и </a:t>
            </a:r>
            <a:r>
              <a:rPr kumimoji="1" lang="en-US" altLang="ru-RU" sz="3600" dirty="0" smtClean="0">
                <a:latin typeface="Times New Roman" pitchFamily="18" charset="0"/>
              </a:rPr>
              <a:t>full join</a:t>
            </a:r>
            <a:endParaRPr lang="ru-RU" altLang="ru-RU" sz="3600" dirty="0" smtClean="0"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6902896" y="6248400"/>
            <a:ext cx="2133600" cy="457200"/>
          </a:xfrm>
        </p:spPr>
        <p:txBody>
          <a:bodyPr/>
          <a:lstStyle/>
          <a:p>
            <a:pPr>
              <a:defRPr/>
            </a:pPr>
            <a:fld id="{600895A7-BFAA-455A-9DC0-3AD3A8192DF8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sp>
        <p:nvSpPr>
          <p:cNvPr id="9" name="TextBox 8"/>
          <p:cNvSpPr txBox="1"/>
          <p:nvPr/>
        </p:nvSpPr>
        <p:spPr>
          <a:xfrm>
            <a:off x="539552" y="1052736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Правое</a:t>
            </a:r>
            <a:r>
              <a:rPr lang="ru-RU" dirty="0" smtClean="0"/>
              <a:t> открытое соединение:</a:t>
            </a:r>
          </a:p>
          <a:p>
            <a:r>
              <a:rPr lang="en-US" dirty="0" smtClean="0"/>
              <a:t>select  * </a:t>
            </a:r>
          </a:p>
          <a:p>
            <a:r>
              <a:rPr lang="en-US" dirty="0"/>
              <a:t>   </a:t>
            </a:r>
            <a:r>
              <a:rPr lang="en-US" dirty="0" smtClean="0"/>
              <a:t>from departs  d </a:t>
            </a:r>
          </a:p>
          <a:p>
            <a:r>
              <a:rPr lang="en-US" dirty="0" smtClean="0"/>
              <a:t>     right join </a:t>
            </a:r>
            <a:r>
              <a:rPr lang="en-US" dirty="0"/>
              <a:t>objects </a:t>
            </a:r>
            <a:r>
              <a:rPr lang="en-US" dirty="0" smtClean="0"/>
              <a:t> o </a:t>
            </a:r>
          </a:p>
          <a:p>
            <a:r>
              <a:rPr lang="en-US" dirty="0" smtClean="0"/>
              <a:t>      on </a:t>
            </a:r>
            <a:r>
              <a:rPr lang="en-US" dirty="0" err="1"/>
              <a:t>d.city</a:t>
            </a:r>
            <a:r>
              <a:rPr lang="en-US" dirty="0"/>
              <a:t> = </a:t>
            </a:r>
            <a:r>
              <a:rPr lang="en-US" dirty="0" err="1"/>
              <a:t>o.city</a:t>
            </a:r>
            <a:r>
              <a:rPr lang="en-US" dirty="0"/>
              <a:t>;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3933056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Полное</a:t>
            </a:r>
            <a:r>
              <a:rPr lang="ru-RU" dirty="0" smtClean="0"/>
              <a:t> открытое соединение:</a:t>
            </a:r>
          </a:p>
          <a:p>
            <a:r>
              <a:rPr lang="en-US" dirty="0" smtClean="0"/>
              <a:t>select  * </a:t>
            </a:r>
          </a:p>
          <a:p>
            <a:r>
              <a:rPr lang="en-US" dirty="0"/>
              <a:t>   </a:t>
            </a:r>
            <a:r>
              <a:rPr lang="en-US" dirty="0" smtClean="0"/>
              <a:t>from </a:t>
            </a:r>
            <a:r>
              <a:rPr lang="en-US" dirty="0"/>
              <a:t>departs </a:t>
            </a:r>
            <a:r>
              <a:rPr lang="en-US" dirty="0" smtClean="0"/>
              <a:t> d </a:t>
            </a:r>
          </a:p>
          <a:p>
            <a:r>
              <a:rPr lang="en-US" dirty="0" smtClean="0"/>
              <a:t>     full join </a:t>
            </a:r>
            <a:r>
              <a:rPr lang="en-US" dirty="0"/>
              <a:t>objects </a:t>
            </a:r>
            <a:r>
              <a:rPr lang="en-US" dirty="0" smtClean="0"/>
              <a:t> o </a:t>
            </a:r>
          </a:p>
          <a:p>
            <a:r>
              <a:rPr lang="en-US" dirty="0" smtClean="0"/>
              <a:t>      on </a:t>
            </a:r>
            <a:r>
              <a:rPr lang="en-US" dirty="0" err="1"/>
              <a:t>d.city</a:t>
            </a:r>
            <a:r>
              <a:rPr lang="en-US" dirty="0"/>
              <a:t> = </a:t>
            </a:r>
            <a:r>
              <a:rPr lang="en-US" dirty="0" err="1"/>
              <a:t>o.city</a:t>
            </a:r>
            <a:r>
              <a:rPr lang="en-US" dirty="0" smtClean="0"/>
              <a:t>;</a:t>
            </a:r>
            <a:endParaRPr lang="ru-RU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19" y="1052736"/>
            <a:ext cx="4581525" cy="240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46562"/>
            <a:ext cx="5495925" cy="280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366" y="4941168"/>
            <a:ext cx="257175" cy="187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71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88640"/>
            <a:ext cx="8568951" cy="715963"/>
          </a:xfrm>
        </p:spPr>
        <p:txBody>
          <a:bodyPr anchor="b"/>
          <a:lstStyle/>
          <a:p>
            <a:pPr algn="ctr" eaLnBrk="1" hangingPunct="1"/>
            <a:r>
              <a:rPr lang="ru-RU" altLang="ru-RU" sz="3200" dirty="0" smtClean="0">
                <a:latin typeface="Times New Roman" pitchFamily="18" charset="0"/>
              </a:rPr>
              <a:t>Сравнение открытых и закрытых соединений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0895A7-BFAA-455A-9DC0-3AD3A8192DF8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016959" y="6033482"/>
            <a:ext cx="7062167" cy="7078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dirty="0" smtClean="0">
                <a:solidFill>
                  <a:srgbClr val="0D0D11"/>
                </a:solidFill>
              </a:rPr>
              <a:t>С точки зрения выполнения</a:t>
            </a:r>
            <a:r>
              <a:rPr lang="en-US" altLang="ru-RU" sz="2000" dirty="0" smtClean="0">
                <a:solidFill>
                  <a:srgbClr val="0D0D11"/>
                </a:solidFill>
              </a:rPr>
              <a:t> </a:t>
            </a:r>
            <a:r>
              <a:rPr lang="ru-RU" altLang="ru-RU" sz="2000" dirty="0" smtClean="0">
                <a:solidFill>
                  <a:srgbClr val="0D0D11"/>
                </a:solidFill>
              </a:rPr>
              <a:t>запроса </a:t>
            </a:r>
            <a:r>
              <a:rPr lang="ru-RU" altLang="ru-RU" sz="2000" b="1" dirty="0" smtClean="0">
                <a:solidFill>
                  <a:srgbClr val="0D0D11"/>
                </a:solidFill>
              </a:rPr>
              <a:t>ЕСТЬ РАЗНИЦА </a:t>
            </a:r>
            <a:r>
              <a:rPr lang="ru-RU" altLang="ru-RU" sz="2000" dirty="0" smtClean="0">
                <a:solidFill>
                  <a:srgbClr val="0D0D11"/>
                </a:solidFill>
              </a:rPr>
              <a:t>между использованием </a:t>
            </a:r>
            <a:r>
              <a:rPr lang="en-US" altLang="ru-RU" sz="2000" dirty="0" smtClean="0">
                <a:solidFill>
                  <a:srgbClr val="0D0D11"/>
                </a:solidFill>
              </a:rPr>
              <a:t>INNER JOIN </a:t>
            </a:r>
            <a:r>
              <a:rPr lang="ru-RU" altLang="ru-RU" sz="2000" dirty="0" smtClean="0">
                <a:solidFill>
                  <a:srgbClr val="0D0D11"/>
                </a:solidFill>
              </a:rPr>
              <a:t>и </a:t>
            </a:r>
            <a:r>
              <a:rPr lang="en-US" altLang="ru-RU" sz="2000" dirty="0" smtClean="0">
                <a:solidFill>
                  <a:srgbClr val="0D0D11"/>
                </a:solidFill>
              </a:rPr>
              <a:t>LEFT (RIGHT) JOIN</a:t>
            </a:r>
            <a:r>
              <a:rPr lang="ru-RU" altLang="ru-RU" sz="2000" dirty="0" smtClean="0">
                <a:solidFill>
                  <a:srgbClr val="0D0D11"/>
                </a:solidFill>
              </a:rPr>
              <a:t>!</a:t>
            </a:r>
            <a:endParaRPr lang="ru-RU" altLang="ru-RU" sz="2000" dirty="0">
              <a:solidFill>
                <a:srgbClr val="0D0D1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83671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Вывести данные о сотрудниках и отделах, в которых они работают:</a:t>
            </a:r>
            <a:endParaRPr lang="en-US" dirty="0" smtClean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82981"/>
            <a:ext cx="7026275" cy="2344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21147"/>
            <a:ext cx="7041183" cy="23281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92163"/>
            <a:ext cx="1594254" cy="216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78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88640"/>
            <a:ext cx="8568951" cy="715963"/>
          </a:xfrm>
        </p:spPr>
        <p:txBody>
          <a:bodyPr anchor="b"/>
          <a:lstStyle/>
          <a:p>
            <a:pPr algn="ctr" eaLnBrk="1" hangingPunct="1"/>
            <a:r>
              <a:rPr lang="ru-RU" altLang="ru-RU" sz="3200" dirty="0" smtClean="0">
                <a:latin typeface="Times New Roman" pitchFamily="18" charset="0"/>
              </a:rPr>
              <a:t>Сравнение открытых и закрытых соединений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0895A7-BFAA-455A-9DC0-3AD3A8192DF8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51520" y="5745450"/>
            <a:ext cx="8640960" cy="7078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dirty="0" smtClean="0">
                <a:solidFill>
                  <a:srgbClr val="0D0D11"/>
                </a:solidFill>
              </a:rPr>
              <a:t>С точки зрения </a:t>
            </a:r>
            <a:r>
              <a:rPr lang="ru-RU" altLang="ru-RU" sz="2000" b="1" dirty="0" smtClean="0">
                <a:solidFill>
                  <a:srgbClr val="0D0D11"/>
                </a:solidFill>
              </a:rPr>
              <a:t>РЕЗУЛЬТАТА</a:t>
            </a:r>
            <a:r>
              <a:rPr lang="ru-RU" altLang="ru-RU" sz="2000" dirty="0" smtClean="0">
                <a:solidFill>
                  <a:srgbClr val="0D0D11"/>
                </a:solidFill>
              </a:rPr>
              <a:t> выполнения</a:t>
            </a:r>
            <a:r>
              <a:rPr lang="en-US" altLang="ru-RU" sz="2000" dirty="0" smtClean="0">
                <a:solidFill>
                  <a:srgbClr val="0D0D11"/>
                </a:solidFill>
              </a:rPr>
              <a:t> </a:t>
            </a:r>
            <a:r>
              <a:rPr lang="ru-RU" altLang="ru-RU" sz="2000" dirty="0" smtClean="0">
                <a:solidFill>
                  <a:srgbClr val="0D0D11"/>
                </a:solidFill>
              </a:rPr>
              <a:t>запроса </a:t>
            </a:r>
            <a:r>
              <a:rPr lang="ru-RU" altLang="ru-RU" sz="2000" dirty="0">
                <a:solidFill>
                  <a:srgbClr val="0D0D11"/>
                </a:solidFill>
              </a:rPr>
              <a:t>между использованием </a:t>
            </a:r>
            <a:r>
              <a:rPr lang="en-US" altLang="ru-RU" sz="2000" dirty="0">
                <a:solidFill>
                  <a:srgbClr val="0D0D11"/>
                </a:solidFill>
              </a:rPr>
              <a:t>INNER JOIN </a:t>
            </a:r>
            <a:r>
              <a:rPr lang="ru-RU" altLang="ru-RU" sz="2000" dirty="0">
                <a:solidFill>
                  <a:srgbClr val="0D0D11"/>
                </a:solidFill>
              </a:rPr>
              <a:t>и </a:t>
            </a:r>
            <a:r>
              <a:rPr lang="en-US" altLang="ru-RU" sz="2000" dirty="0">
                <a:solidFill>
                  <a:srgbClr val="0D0D11"/>
                </a:solidFill>
              </a:rPr>
              <a:t>LEFT (RIGHT) JOIN </a:t>
            </a:r>
            <a:r>
              <a:rPr lang="ru-RU" altLang="ru-RU" sz="2000" b="1" dirty="0" smtClean="0">
                <a:solidFill>
                  <a:srgbClr val="0D0D11"/>
                </a:solidFill>
              </a:rPr>
              <a:t>ЕСТЬ СУЩЕСТВЕННАЯ РАЗНИЦА</a:t>
            </a:r>
            <a:r>
              <a:rPr lang="ru-RU" altLang="ru-RU" sz="2000" dirty="0" smtClean="0">
                <a:solidFill>
                  <a:srgbClr val="0D0D11"/>
                </a:solidFill>
              </a:rPr>
              <a:t>!</a:t>
            </a:r>
            <a:endParaRPr lang="ru-RU" altLang="ru-RU" sz="2000" dirty="0">
              <a:solidFill>
                <a:srgbClr val="0D0D1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83671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Вывести данные об отделах и сотрудниках, которые в них работают:</a:t>
            </a:r>
            <a:endParaRPr lang="en-US" dirty="0" smtClean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429000"/>
            <a:ext cx="8445500" cy="218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1" y="1268760"/>
            <a:ext cx="8416925" cy="2032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90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549275"/>
            <a:ext cx="8424862" cy="719138"/>
          </a:xfrm>
        </p:spPr>
        <p:txBody>
          <a:bodyPr anchor="b"/>
          <a:lstStyle/>
          <a:p>
            <a:pPr algn="ctr" eaLnBrk="1" hangingPunct="1"/>
            <a:r>
              <a:rPr lang="ru-RU" altLang="ru-RU" sz="3600" smtClean="0">
                <a:latin typeface="Times New Roman" pitchFamily="18" charset="0"/>
              </a:rPr>
              <a:t>Список литературы</a:t>
            </a:r>
            <a:endParaRPr lang="ru-RU" altLang="ru-RU" sz="2800" i="1" smtClean="0">
              <a:latin typeface="Times New Roman" pitchFamily="18" charset="0"/>
            </a:endParaRPr>
          </a:p>
        </p:txBody>
      </p:sp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611188" y="1412875"/>
            <a:ext cx="7921625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AutoNum type="arabicPeriod"/>
            </a:pPr>
            <a:r>
              <a:rPr lang="ru-RU" altLang="ru-RU"/>
              <a:t>Карпова И.П. Базы данных. Курс лекций и материалы для практических занятий: Учеб. пособие. – СПб., "Питер", 2013. – 240 с. – глава 3."Введение в язык SQL". – </a:t>
            </a:r>
            <a:r>
              <a:rPr lang="en-US" altLang="ru-RU">
                <a:hlinkClick r:id="rId2"/>
              </a:rPr>
              <a:t>https://publications.hse.ru/mirror/pubs/share/direct/259052819</a:t>
            </a:r>
            <a:endParaRPr lang="ru-RU" altLang="ru-RU"/>
          </a:p>
          <a:p>
            <a:pPr eaLnBrk="1" hangingPunct="1">
              <a:buFont typeface="Arial" charset="0"/>
              <a:buAutoNum type="arabicPeriod"/>
            </a:pPr>
            <a:r>
              <a:rPr lang="ru-RU" altLang="ru-RU"/>
              <a:t>Коннолли Т., Бегг К. Базы данных. Проектирование, реализация и сопровождение. Теория и практика: учебник / пер. с англ. – М. и др.: Вильямс, 2017. – 1439 с. – глава 5."Язык </a:t>
            </a:r>
            <a:r>
              <a:rPr lang="en-US" altLang="ru-RU"/>
              <a:t>SQL</a:t>
            </a:r>
            <a:r>
              <a:rPr lang="ru-RU" altLang="ru-RU"/>
              <a:t>: манипулирование данными", глава 6."Язык S</a:t>
            </a:r>
            <a:r>
              <a:rPr lang="en-US" altLang="ru-RU"/>
              <a:t>QL</a:t>
            </a:r>
            <a:r>
              <a:rPr lang="ru-RU" altLang="ru-RU"/>
              <a:t>: определение данных". </a:t>
            </a:r>
          </a:p>
          <a:p>
            <a:pPr eaLnBrk="1" hangingPunct="1">
              <a:buFont typeface="Arial" charset="0"/>
              <a:buAutoNum type="arabicPeriod"/>
            </a:pPr>
            <a:r>
              <a:rPr lang="ru-RU" altLang="ru-RU"/>
              <a:t>Кузнецов С.Д. Основы баз данных. – "Издательство Интернет-университет информационных технологий – ИНТУИТ.ру", 2005. – 488 с. – </a:t>
            </a:r>
            <a:r>
              <a:rPr lang="en-US" altLang="ru-RU">
                <a:hlinkClick r:id="rId3"/>
              </a:rPr>
              <a:t>http://citforum.ru/database/osbd/glava_55.shtml#_5</a:t>
            </a:r>
            <a:r>
              <a:rPr lang="ru-RU" altLang="ru-RU"/>
              <a:t> – глава 5. Язык реляционных баз данных SQL.</a:t>
            </a:r>
          </a:p>
          <a:p>
            <a:pPr eaLnBrk="1" hangingPunct="1">
              <a:buFont typeface="Arial" charset="0"/>
              <a:buAutoNum type="arabicPeriod"/>
            </a:pPr>
            <a:r>
              <a:rPr lang="ru-RU" altLang="ru-RU"/>
              <a:t>Грабер М. </a:t>
            </a:r>
            <a:r>
              <a:rPr lang="en-US" altLang="ru-RU"/>
              <a:t>SQL</a:t>
            </a:r>
            <a:r>
              <a:rPr lang="ru-RU" altLang="ru-RU"/>
              <a:t>. – Издательство: Лори, 2007. – 672 с.</a:t>
            </a:r>
          </a:p>
          <a:p>
            <a:pPr eaLnBrk="1" hangingPunct="1">
              <a:buFont typeface="Arial" charset="0"/>
              <a:buAutoNum type="arabicPeriod"/>
            </a:pPr>
            <a:r>
              <a:rPr lang="ru-RU" altLang="ru-RU"/>
              <a:t>Изучение основ языка SQL: Метод. указания к лабораторным работам №№1-4 по курсу "Базы данных" [электронное издание] / Московский институт электроники и математики НИУ ВШЭ. – Сост.: И.П. Карпова. – М., 2012. – 39</a:t>
            </a:r>
            <a:r>
              <a:rPr lang="en-US" altLang="ru-RU"/>
              <a:t> </a:t>
            </a:r>
            <a:r>
              <a:rPr lang="ru-RU" altLang="ru-RU"/>
              <a:t>с. – </a:t>
            </a:r>
            <a:r>
              <a:rPr lang="ru-RU" altLang="ru-RU">
                <a:hlinkClick r:id="rId4"/>
              </a:rPr>
              <a:t>http://rema44.ru/resurs/study/db</a:t>
            </a:r>
            <a:r>
              <a:rPr lang="en-US" altLang="ru-RU">
                <a:hlinkClick r:id="rId4"/>
              </a:rPr>
              <a:t>lab</a:t>
            </a:r>
            <a:r>
              <a:rPr lang="ru-RU" altLang="ru-RU">
                <a:hlinkClick r:id="rId4"/>
              </a:rPr>
              <a:t>/</a:t>
            </a:r>
            <a:r>
              <a:rPr lang="en-US" altLang="ru-RU">
                <a:hlinkClick r:id="rId4"/>
              </a:rPr>
              <a:t>lab1_4.pdf</a:t>
            </a:r>
            <a:r>
              <a:rPr lang="ru-RU" altLang="ru-RU"/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0895A7-BFAA-455A-9DC0-3AD3A8192DF8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332656"/>
            <a:ext cx="8496300" cy="715963"/>
          </a:xfrm>
        </p:spPr>
        <p:txBody>
          <a:bodyPr anchor="b"/>
          <a:lstStyle/>
          <a:p>
            <a:pPr algn="ctr" eaLnBrk="1" hangingPunct="1"/>
            <a:r>
              <a:rPr lang="ru-RU" altLang="ru-RU" sz="3200" dirty="0" err="1" smtClean="0">
                <a:latin typeface="Times New Roman" pitchFamily="18" charset="0"/>
              </a:rPr>
              <a:t>Разносхемные</a:t>
            </a:r>
            <a:r>
              <a:rPr lang="ru-RU" altLang="ru-RU" sz="3200" dirty="0" smtClean="0">
                <a:latin typeface="Times New Roman" pitchFamily="18" charset="0"/>
              </a:rPr>
              <a:t> операции реляционной алгебры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611188" y="1052736"/>
            <a:ext cx="79216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dirty="0">
                <a:solidFill>
                  <a:srgbClr val="0D0D11"/>
                </a:solidFill>
              </a:rPr>
              <a:t>Декартово произведение </a:t>
            </a:r>
            <a:r>
              <a:rPr lang="ru-RU" altLang="ru-RU" sz="2000" dirty="0">
                <a:solidFill>
                  <a:srgbClr val="0D0D11"/>
                </a:solidFill>
              </a:rPr>
              <a:t>(ДП): операция над двумя произвольными (возможно, </a:t>
            </a:r>
            <a:r>
              <a:rPr lang="ru-RU" altLang="ru-RU" sz="2000" dirty="0" err="1">
                <a:solidFill>
                  <a:srgbClr val="0D0D11"/>
                </a:solidFill>
              </a:rPr>
              <a:t>разносхемными</a:t>
            </a:r>
            <a:r>
              <a:rPr lang="ru-RU" altLang="ru-RU" sz="2000" dirty="0">
                <a:solidFill>
                  <a:srgbClr val="0D0D11"/>
                </a:solidFill>
              </a:rPr>
              <a:t>) отношениями. Результат ДП – все комбинации строк исходных отношений. </a:t>
            </a:r>
            <a:endParaRPr lang="en-US" altLang="ru-RU" sz="2000" dirty="0" smtClean="0">
              <a:solidFill>
                <a:srgbClr val="0D0D1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2000" dirty="0" smtClean="0">
                <a:solidFill>
                  <a:srgbClr val="0D0D11"/>
                </a:solidFill>
              </a:rPr>
              <a:t>Пример</a:t>
            </a:r>
            <a:r>
              <a:rPr lang="ru-RU" altLang="ru-RU" sz="2000" dirty="0">
                <a:solidFill>
                  <a:srgbClr val="0D0D11"/>
                </a:solidFill>
              </a:rPr>
              <a:t>: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2564904"/>
            <a:ext cx="77819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0895A7-BFAA-455A-9DC0-3AD3A8192DF8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58052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ru-RU" b="1" dirty="0">
                <a:solidFill>
                  <a:srgbClr val="0D0D11"/>
                </a:solidFill>
              </a:rPr>
              <a:t>select  *</a:t>
            </a:r>
          </a:p>
          <a:p>
            <a:pPr eaLnBrk="1" hangingPunct="1"/>
            <a:r>
              <a:rPr lang="ru-RU" altLang="ru-RU" b="1" dirty="0">
                <a:solidFill>
                  <a:srgbClr val="0D0D11"/>
                </a:solidFill>
              </a:rPr>
              <a:t>	</a:t>
            </a:r>
            <a:r>
              <a:rPr lang="en-US" altLang="ru-RU" b="1" dirty="0">
                <a:solidFill>
                  <a:srgbClr val="0D0D11"/>
                </a:solidFill>
              </a:rPr>
              <a:t>from  </a:t>
            </a:r>
            <a:r>
              <a:rPr lang="en-US" altLang="ru-RU" b="1" dirty="0" smtClean="0">
                <a:solidFill>
                  <a:srgbClr val="0D0D11"/>
                </a:solidFill>
              </a:rPr>
              <a:t>films,  seats;</a:t>
            </a:r>
            <a:endParaRPr lang="ru-RU" altLang="ru-RU" b="1" dirty="0">
              <a:solidFill>
                <a:srgbClr val="0D0D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644525"/>
          </a:xfrm>
        </p:spPr>
        <p:txBody>
          <a:bodyPr/>
          <a:lstStyle/>
          <a:p>
            <a:pPr algn="ctr" eaLnBrk="1" hangingPunct="1"/>
            <a:r>
              <a:rPr lang="ru-RU" altLang="ru-RU" sz="3600" dirty="0" err="1" smtClean="0">
                <a:latin typeface="Times New Roman" pitchFamily="18" charset="0"/>
              </a:rPr>
              <a:t>Разносхемные</a:t>
            </a:r>
            <a:r>
              <a:rPr lang="ru-RU" altLang="ru-RU" sz="3600" dirty="0" smtClean="0">
                <a:latin typeface="Times New Roman" pitchFamily="18" charset="0"/>
              </a:rPr>
              <a:t> операции РА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539750" y="1052736"/>
            <a:ext cx="8064500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D0D11"/>
                </a:solidFill>
              </a:rPr>
              <a:t>Пример декартова произведения реальных таблиц:</a:t>
            </a:r>
          </a:p>
          <a:p>
            <a:pPr eaLnBrk="1" hangingPunct="1"/>
            <a:r>
              <a:rPr lang="ru-RU" altLang="ru-RU" b="1" dirty="0">
                <a:solidFill>
                  <a:srgbClr val="0D0D11"/>
                </a:solidFill>
              </a:rPr>
              <a:t>    </a:t>
            </a:r>
            <a:r>
              <a:rPr lang="en-US" altLang="ru-RU" b="1" dirty="0">
                <a:solidFill>
                  <a:srgbClr val="0D0D11"/>
                </a:solidFill>
              </a:rPr>
              <a:t>select  *</a:t>
            </a:r>
          </a:p>
          <a:p>
            <a:pPr eaLnBrk="1" hangingPunct="1"/>
            <a:r>
              <a:rPr lang="ru-RU" altLang="ru-RU" b="1" dirty="0">
                <a:solidFill>
                  <a:srgbClr val="0D0D11"/>
                </a:solidFill>
              </a:rPr>
              <a:t>	</a:t>
            </a:r>
            <a:r>
              <a:rPr lang="en-US" altLang="ru-RU" b="1" dirty="0">
                <a:solidFill>
                  <a:srgbClr val="0D0D11"/>
                </a:solidFill>
              </a:rPr>
              <a:t>from  depart,  </a:t>
            </a:r>
            <a:r>
              <a:rPr lang="en-US" altLang="ru-RU" b="1" dirty="0" smtClean="0">
                <a:solidFill>
                  <a:srgbClr val="0D0D11"/>
                </a:solidFill>
              </a:rPr>
              <a:t>staff;</a:t>
            </a:r>
            <a:endParaRPr lang="ru-RU" altLang="ru-RU" b="1" dirty="0">
              <a:solidFill>
                <a:srgbClr val="0D0D11"/>
              </a:solidFill>
            </a:endParaRPr>
          </a:p>
          <a:p>
            <a:pPr eaLnBrk="1" hangingPunct="1"/>
            <a:r>
              <a:rPr lang="ru-RU" altLang="ru-RU" dirty="0">
                <a:solidFill>
                  <a:srgbClr val="0D0D11"/>
                </a:solidFill>
              </a:rPr>
              <a:t>Если в части </a:t>
            </a:r>
            <a:r>
              <a:rPr lang="en-US" altLang="ru-RU" dirty="0">
                <a:solidFill>
                  <a:srgbClr val="0D0D11"/>
                </a:solidFill>
              </a:rPr>
              <a:t>FROM</a:t>
            </a:r>
            <a:r>
              <a:rPr lang="ru-RU" altLang="ru-RU" dirty="0">
                <a:solidFill>
                  <a:srgbClr val="0D0D11"/>
                </a:solidFill>
              </a:rPr>
              <a:t> указываются 2 и более таблицы, то СУБД </a:t>
            </a:r>
            <a:r>
              <a:rPr lang="ru-RU" altLang="ru-RU" b="1" dirty="0">
                <a:solidFill>
                  <a:srgbClr val="0D0D11"/>
                </a:solidFill>
              </a:rPr>
              <a:t>по умолчанию строит их декартово произведение</a:t>
            </a:r>
            <a:r>
              <a:rPr lang="ru-RU" altLang="ru-RU" dirty="0">
                <a:solidFill>
                  <a:srgbClr val="0D0D11"/>
                </a:solidFill>
              </a:rPr>
              <a:t>.</a:t>
            </a:r>
            <a:endParaRPr lang="en-US" altLang="ru-RU" dirty="0">
              <a:solidFill>
                <a:srgbClr val="0D0D1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0D0D11"/>
                </a:solidFill>
              </a:rPr>
              <a:t>Другая </a:t>
            </a:r>
            <a:r>
              <a:rPr lang="ru-RU" altLang="ru-RU" dirty="0" err="1">
                <a:solidFill>
                  <a:srgbClr val="0D0D11"/>
                </a:solidFill>
              </a:rPr>
              <a:t>разносхемная</a:t>
            </a:r>
            <a:r>
              <a:rPr lang="ru-RU" altLang="ru-RU" dirty="0">
                <a:solidFill>
                  <a:srgbClr val="0D0D11"/>
                </a:solidFill>
              </a:rPr>
              <a:t> операция – </a:t>
            </a:r>
            <a:r>
              <a:rPr lang="ru-RU" altLang="ru-RU" b="1" dirty="0">
                <a:solidFill>
                  <a:srgbClr val="0D0D11"/>
                </a:solidFill>
              </a:rPr>
              <a:t>соединение (</a:t>
            </a:r>
            <a:r>
              <a:rPr lang="en-US" altLang="ru-RU" b="1" dirty="0">
                <a:solidFill>
                  <a:srgbClr val="0D0D11"/>
                </a:solidFill>
              </a:rPr>
              <a:t>join)</a:t>
            </a:r>
            <a:r>
              <a:rPr lang="ru-RU" altLang="ru-RU" dirty="0">
                <a:solidFill>
                  <a:srgbClr val="0D0D11"/>
                </a:solidFill>
              </a:rPr>
              <a:t>:  селекция  от  декартова  произведения. Соединение должно включать </a:t>
            </a:r>
            <a:r>
              <a:rPr lang="ru-RU" altLang="ru-RU" b="1" dirty="0">
                <a:solidFill>
                  <a:srgbClr val="0D0D11"/>
                </a:solidFill>
              </a:rPr>
              <a:t>условие соединения</a:t>
            </a:r>
            <a:r>
              <a:rPr lang="ru-RU" altLang="ru-RU" dirty="0">
                <a:solidFill>
                  <a:srgbClr val="0D0D11"/>
                </a:solidFill>
              </a:rPr>
              <a:t>, задающее соотношение значений полей разных таблиц</a:t>
            </a:r>
            <a:r>
              <a:rPr lang="ru-RU" altLang="ru-RU" dirty="0" smtClean="0">
                <a:solidFill>
                  <a:srgbClr val="0D0D11"/>
                </a:solidFill>
              </a:rPr>
              <a:t>.</a:t>
            </a:r>
            <a:endParaRPr lang="en-US" altLang="ru-RU" dirty="0" smtClean="0">
              <a:solidFill>
                <a:srgbClr val="0D0D11"/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ru-RU" altLang="ru-RU" dirty="0" smtClean="0">
                <a:solidFill>
                  <a:srgbClr val="0D0D11"/>
                </a:solidFill>
              </a:rPr>
              <a:t>Примеры</a:t>
            </a:r>
            <a:r>
              <a:rPr lang="ru-RU" altLang="ru-RU" dirty="0">
                <a:solidFill>
                  <a:srgbClr val="0D0D11"/>
                </a:solidFill>
              </a:rPr>
              <a:t>.</a:t>
            </a:r>
          </a:p>
          <a:p>
            <a:pPr eaLnBrk="1" hangingPunct="1"/>
            <a:r>
              <a:rPr lang="ru-RU" altLang="ru-RU" dirty="0">
                <a:solidFill>
                  <a:srgbClr val="0D0D11"/>
                </a:solidFill>
              </a:rPr>
              <a:t>1. Список отделов и их сотрудников:</a:t>
            </a:r>
          </a:p>
          <a:p>
            <a:pPr eaLnBrk="1" hangingPunct="1"/>
            <a:r>
              <a:rPr lang="ru-RU" altLang="ru-RU" b="1" dirty="0">
                <a:solidFill>
                  <a:srgbClr val="0D0D11"/>
                </a:solidFill>
              </a:rPr>
              <a:t>    </a:t>
            </a:r>
            <a:r>
              <a:rPr lang="en-US" altLang="ru-RU" b="1" dirty="0">
                <a:solidFill>
                  <a:srgbClr val="0D0D11"/>
                </a:solidFill>
              </a:rPr>
              <a:t>select  *</a:t>
            </a:r>
          </a:p>
          <a:p>
            <a:pPr eaLnBrk="1" hangingPunct="1"/>
            <a:r>
              <a:rPr lang="en-US" altLang="ru-RU" b="1" dirty="0">
                <a:solidFill>
                  <a:srgbClr val="0D0D11"/>
                </a:solidFill>
              </a:rPr>
              <a:t>	from  depart, </a:t>
            </a:r>
            <a:r>
              <a:rPr lang="en-US" altLang="ru-RU" b="1" dirty="0" smtClean="0">
                <a:solidFill>
                  <a:srgbClr val="0D0D11"/>
                </a:solidFill>
              </a:rPr>
              <a:t>staff</a:t>
            </a:r>
            <a:endParaRPr lang="ru-RU" altLang="ru-RU" b="1" dirty="0">
              <a:solidFill>
                <a:srgbClr val="0D0D11"/>
              </a:solidFill>
            </a:endParaRPr>
          </a:p>
          <a:p>
            <a:pPr eaLnBrk="1" hangingPunct="1"/>
            <a:r>
              <a:rPr lang="ru-RU" altLang="ru-RU" b="1" dirty="0">
                <a:solidFill>
                  <a:srgbClr val="0D0D11"/>
                </a:solidFill>
              </a:rPr>
              <a:t>	</a:t>
            </a:r>
            <a:r>
              <a:rPr lang="en-US" altLang="ru-RU" b="1" dirty="0">
                <a:solidFill>
                  <a:srgbClr val="0D0D11"/>
                </a:solidFill>
              </a:rPr>
              <a:t>where  </a:t>
            </a:r>
            <a:r>
              <a:rPr lang="en-US" altLang="ru-RU" b="1" dirty="0" err="1" smtClean="0">
                <a:solidFill>
                  <a:srgbClr val="0D0D11"/>
                </a:solidFill>
              </a:rPr>
              <a:t>staff.depno</a:t>
            </a:r>
            <a:r>
              <a:rPr lang="en-US" altLang="ru-RU" b="1" dirty="0" smtClean="0">
                <a:solidFill>
                  <a:srgbClr val="0D0D11"/>
                </a:solidFill>
              </a:rPr>
              <a:t> </a:t>
            </a:r>
            <a:r>
              <a:rPr lang="en-US" altLang="ru-RU" b="1" dirty="0">
                <a:solidFill>
                  <a:srgbClr val="0D0D11"/>
                </a:solidFill>
              </a:rPr>
              <a:t>= </a:t>
            </a:r>
            <a:r>
              <a:rPr lang="en-US" altLang="ru-RU" b="1" dirty="0" err="1">
                <a:solidFill>
                  <a:srgbClr val="0D0D11"/>
                </a:solidFill>
              </a:rPr>
              <a:t>depart.did</a:t>
            </a:r>
            <a:r>
              <a:rPr lang="en-US" altLang="ru-RU" b="1" dirty="0">
                <a:solidFill>
                  <a:srgbClr val="0D0D11"/>
                </a:solidFill>
              </a:rPr>
              <a:t>;</a:t>
            </a:r>
            <a:endParaRPr lang="ru-RU" altLang="ru-RU" b="1" dirty="0">
              <a:solidFill>
                <a:srgbClr val="0D0D11"/>
              </a:solidFill>
            </a:endParaRPr>
          </a:p>
          <a:p>
            <a:pPr eaLnBrk="1" hangingPunct="1"/>
            <a:r>
              <a:rPr lang="ru-RU" altLang="ru-RU" dirty="0">
                <a:solidFill>
                  <a:srgbClr val="0D0D11"/>
                </a:solidFill>
              </a:rPr>
              <a:t>2. Список проектов и их участников:</a:t>
            </a:r>
          </a:p>
          <a:p>
            <a:pPr eaLnBrk="1" hangingPunct="1"/>
            <a:r>
              <a:rPr lang="ru-RU" altLang="ru-RU" b="1" dirty="0">
                <a:solidFill>
                  <a:srgbClr val="0D0D11"/>
                </a:solidFill>
              </a:rPr>
              <a:t>    </a:t>
            </a:r>
            <a:r>
              <a:rPr lang="en-US" altLang="ru-RU" b="1" dirty="0">
                <a:solidFill>
                  <a:srgbClr val="0D0D11"/>
                </a:solidFill>
              </a:rPr>
              <a:t>select  *</a:t>
            </a:r>
          </a:p>
          <a:p>
            <a:pPr eaLnBrk="1" hangingPunct="1"/>
            <a:r>
              <a:rPr lang="en-US" altLang="ru-RU" b="1" dirty="0">
                <a:solidFill>
                  <a:srgbClr val="0D0D11"/>
                </a:solidFill>
              </a:rPr>
              <a:t> </a:t>
            </a:r>
            <a:r>
              <a:rPr lang="en-US" altLang="ru-RU" b="1" dirty="0" smtClean="0">
                <a:solidFill>
                  <a:srgbClr val="0D0D11"/>
                </a:solidFill>
              </a:rPr>
              <a:t>      from  </a:t>
            </a:r>
            <a:r>
              <a:rPr lang="en-US" altLang="ru-RU" b="1" dirty="0">
                <a:solidFill>
                  <a:srgbClr val="0D0D11"/>
                </a:solidFill>
              </a:rPr>
              <a:t>project</a:t>
            </a:r>
            <a:r>
              <a:rPr lang="ru-RU" altLang="ru-RU" b="1" dirty="0">
                <a:solidFill>
                  <a:srgbClr val="0D0D11"/>
                </a:solidFill>
              </a:rPr>
              <a:t>  </a:t>
            </a:r>
            <a:r>
              <a:rPr lang="en-US" altLang="ru-RU" b="1" dirty="0" smtClean="0">
                <a:solidFill>
                  <a:srgbClr val="0D0D11"/>
                </a:solidFill>
              </a:rPr>
              <a:t>p</a:t>
            </a:r>
            <a:r>
              <a:rPr lang="en-US" altLang="ru-RU" b="1" dirty="0">
                <a:solidFill>
                  <a:srgbClr val="0D0D11"/>
                </a:solidFill>
              </a:rPr>
              <a:t>,  </a:t>
            </a:r>
            <a:r>
              <a:rPr lang="en-US" altLang="ru-RU" b="1" dirty="0" smtClean="0">
                <a:solidFill>
                  <a:srgbClr val="0D0D11"/>
                </a:solidFill>
              </a:rPr>
              <a:t>staff  s,  job  j</a:t>
            </a:r>
            <a:endParaRPr lang="ru-RU" altLang="ru-RU" b="1" dirty="0">
              <a:solidFill>
                <a:srgbClr val="0D0D11"/>
              </a:solidFill>
            </a:endParaRPr>
          </a:p>
          <a:p>
            <a:pPr eaLnBrk="1" hangingPunct="1"/>
            <a:r>
              <a:rPr lang="ru-RU" altLang="ru-RU" b="1" dirty="0">
                <a:solidFill>
                  <a:srgbClr val="0D0D11"/>
                </a:solidFill>
              </a:rPr>
              <a:t>	</a:t>
            </a:r>
            <a:r>
              <a:rPr lang="en-US" altLang="ru-RU" b="1" dirty="0">
                <a:solidFill>
                  <a:srgbClr val="0D0D11"/>
                </a:solidFill>
              </a:rPr>
              <a:t>where  </a:t>
            </a:r>
            <a:r>
              <a:rPr lang="en-US" altLang="ru-RU" b="1" dirty="0" smtClean="0">
                <a:solidFill>
                  <a:srgbClr val="0D0D11"/>
                </a:solidFill>
              </a:rPr>
              <a:t>s.id </a:t>
            </a:r>
            <a:r>
              <a:rPr lang="en-US" altLang="ru-RU" b="1" dirty="0">
                <a:solidFill>
                  <a:srgbClr val="0D0D11"/>
                </a:solidFill>
              </a:rPr>
              <a:t>= </a:t>
            </a:r>
            <a:r>
              <a:rPr lang="en-US" altLang="ru-RU" b="1" dirty="0" smtClean="0">
                <a:solidFill>
                  <a:srgbClr val="0D0D11"/>
                </a:solidFill>
              </a:rPr>
              <a:t>j.id</a:t>
            </a:r>
            <a:endParaRPr lang="en-US" altLang="ru-RU" b="1" dirty="0">
              <a:solidFill>
                <a:srgbClr val="0D0D11"/>
              </a:solidFill>
            </a:endParaRPr>
          </a:p>
          <a:p>
            <a:pPr eaLnBrk="1" hangingPunct="1"/>
            <a:r>
              <a:rPr lang="en-US" altLang="ru-RU" b="1" dirty="0">
                <a:solidFill>
                  <a:srgbClr val="0D0D11"/>
                </a:solidFill>
              </a:rPr>
              <a:t>	    and  </a:t>
            </a:r>
            <a:r>
              <a:rPr lang="en-US" altLang="ru-RU" b="1" dirty="0" err="1" smtClean="0">
                <a:solidFill>
                  <a:srgbClr val="0D0D11"/>
                </a:solidFill>
              </a:rPr>
              <a:t>j.pid</a:t>
            </a:r>
            <a:r>
              <a:rPr lang="en-US" altLang="ru-RU" b="1" dirty="0" smtClean="0">
                <a:solidFill>
                  <a:srgbClr val="0D0D11"/>
                </a:solidFill>
              </a:rPr>
              <a:t> </a:t>
            </a:r>
            <a:r>
              <a:rPr lang="en-US" altLang="ru-RU" b="1" dirty="0">
                <a:solidFill>
                  <a:srgbClr val="0D0D11"/>
                </a:solidFill>
              </a:rPr>
              <a:t>= </a:t>
            </a:r>
            <a:r>
              <a:rPr lang="en-US" altLang="ru-RU" b="1" dirty="0" err="1" smtClean="0">
                <a:solidFill>
                  <a:srgbClr val="0D0D11"/>
                </a:solidFill>
              </a:rPr>
              <a:t>p.pid</a:t>
            </a:r>
            <a:r>
              <a:rPr lang="en-US" altLang="ru-RU" b="1" dirty="0" smtClean="0">
                <a:solidFill>
                  <a:srgbClr val="0D0D11"/>
                </a:solidFill>
              </a:rPr>
              <a:t>;</a:t>
            </a:r>
            <a:endParaRPr lang="ru-RU" altLang="ru-RU" b="1" dirty="0">
              <a:solidFill>
                <a:srgbClr val="0D0D1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6974904" y="6428184"/>
            <a:ext cx="2133600" cy="457200"/>
          </a:xfrm>
        </p:spPr>
        <p:txBody>
          <a:bodyPr/>
          <a:lstStyle/>
          <a:p>
            <a:pPr>
              <a:defRPr/>
            </a:pPr>
            <a:fld id="{E204877C-9450-4CC5-8B6C-22906B637EB0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496" y="3933056"/>
            <a:ext cx="38100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637203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Примечание: некоторые СУБД требуют указания частицы </a:t>
            </a:r>
            <a:r>
              <a:rPr lang="en-US" dirty="0" smtClean="0">
                <a:solidFill>
                  <a:srgbClr val="FF0000"/>
                </a:solidFill>
              </a:rPr>
              <a:t>AS </a:t>
            </a:r>
            <a:r>
              <a:rPr lang="ru-RU" dirty="0" smtClean="0">
                <a:solidFill>
                  <a:srgbClr val="FF0000"/>
                </a:solidFill>
              </a:rPr>
              <a:t>перед </a:t>
            </a:r>
            <a:r>
              <a:rPr lang="ru-RU" dirty="0" err="1" smtClean="0">
                <a:solidFill>
                  <a:srgbClr val="FF0000"/>
                </a:solidFill>
              </a:rPr>
              <a:t>алиасом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job AS  j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65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404664"/>
            <a:ext cx="7772400" cy="715963"/>
          </a:xfrm>
        </p:spPr>
        <p:txBody>
          <a:bodyPr anchor="b"/>
          <a:lstStyle/>
          <a:p>
            <a:pPr algn="ctr" eaLnBrk="1" hangingPunct="1"/>
            <a:r>
              <a:rPr lang="ru-RU" altLang="ru-RU" sz="3200" dirty="0" smtClean="0">
                <a:latin typeface="Times New Roman" pitchFamily="18" charset="0"/>
              </a:rPr>
              <a:t>Применение операции соединения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611188" y="1124744"/>
            <a:ext cx="792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dirty="0">
                <a:solidFill>
                  <a:srgbClr val="0D0D11"/>
                </a:solidFill>
              </a:rPr>
              <a:t>Задание 1: вывести сотрудников с указанием ролей, которые они исполняют в проектах.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575692" y="1844824"/>
            <a:ext cx="3924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000" b="1" dirty="0">
                <a:solidFill>
                  <a:srgbClr val="0D0D11"/>
                </a:solidFill>
              </a:rPr>
              <a:t>select </a:t>
            </a:r>
            <a:r>
              <a:rPr lang="en-US" altLang="ru-RU" sz="2000" b="1" dirty="0" smtClean="0">
                <a:solidFill>
                  <a:srgbClr val="0D0D11"/>
                </a:solidFill>
              </a:rPr>
              <a:t> distinct  e.name</a:t>
            </a:r>
            <a:r>
              <a:rPr lang="en-US" altLang="ru-RU" sz="2000" b="1" dirty="0">
                <a:solidFill>
                  <a:srgbClr val="0D0D11"/>
                </a:solidFill>
              </a:rPr>
              <a:t>,  </a:t>
            </a:r>
            <a:r>
              <a:rPr lang="en-US" altLang="ru-RU" sz="2000" b="1" dirty="0" err="1">
                <a:solidFill>
                  <a:srgbClr val="0D0D11"/>
                </a:solidFill>
              </a:rPr>
              <a:t>j.rel</a:t>
            </a:r>
            <a:endParaRPr lang="en-US" altLang="ru-RU" sz="2000" b="1" dirty="0">
              <a:solidFill>
                <a:srgbClr val="0D0D11"/>
              </a:solidFill>
            </a:endParaRPr>
          </a:p>
          <a:p>
            <a:pPr eaLnBrk="1" hangingPunct="1"/>
            <a:r>
              <a:rPr lang="en-US" altLang="ru-RU" sz="2000" b="1" dirty="0">
                <a:solidFill>
                  <a:srgbClr val="0D0D11"/>
                </a:solidFill>
              </a:rPr>
              <a:t>     from  </a:t>
            </a:r>
            <a:r>
              <a:rPr lang="en-US" altLang="ru-RU" sz="2000" b="1" dirty="0" smtClean="0">
                <a:solidFill>
                  <a:srgbClr val="0D0D11"/>
                </a:solidFill>
              </a:rPr>
              <a:t>staff  as  e,  </a:t>
            </a:r>
            <a:r>
              <a:rPr lang="en-US" altLang="ru-RU" sz="2000" b="1" dirty="0">
                <a:solidFill>
                  <a:srgbClr val="0D0D11"/>
                </a:solidFill>
              </a:rPr>
              <a:t>job  </a:t>
            </a:r>
            <a:r>
              <a:rPr lang="en-US" altLang="ru-RU" sz="2000" b="1" dirty="0" smtClean="0">
                <a:solidFill>
                  <a:srgbClr val="0D0D11"/>
                </a:solidFill>
              </a:rPr>
              <a:t>as  j</a:t>
            </a:r>
            <a:endParaRPr lang="en-US" altLang="ru-RU" sz="2000" b="1" dirty="0">
              <a:solidFill>
                <a:srgbClr val="0D0D11"/>
              </a:solidFill>
            </a:endParaRPr>
          </a:p>
          <a:p>
            <a:pPr eaLnBrk="1" hangingPunct="1"/>
            <a:r>
              <a:rPr lang="en-US" altLang="ru-RU" sz="2000" b="1" dirty="0">
                <a:solidFill>
                  <a:srgbClr val="0D0D11"/>
                </a:solidFill>
              </a:rPr>
              <a:t>     where  </a:t>
            </a:r>
            <a:r>
              <a:rPr lang="en-US" altLang="ru-RU" sz="2000" b="1" dirty="0" smtClean="0">
                <a:solidFill>
                  <a:srgbClr val="0D0D11"/>
                </a:solidFill>
              </a:rPr>
              <a:t>e.id </a:t>
            </a:r>
            <a:r>
              <a:rPr lang="en-US" altLang="ru-RU" sz="2000" b="1" dirty="0">
                <a:solidFill>
                  <a:srgbClr val="0D0D11"/>
                </a:solidFill>
              </a:rPr>
              <a:t>= </a:t>
            </a:r>
            <a:r>
              <a:rPr lang="en-US" altLang="ru-RU" sz="2000" b="1" dirty="0" smtClean="0">
                <a:solidFill>
                  <a:srgbClr val="0D0D11"/>
                </a:solidFill>
              </a:rPr>
              <a:t>j.id;</a:t>
            </a:r>
            <a:endParaRPr lang="ru-RU" altLang="ru-RU" sz="2000" b="1" dirty="0">
              <a:solidFill>
                <a:srgbClr val="0D0D11"/>
              </a:solidFill>
            </a:endParaRP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611188" y="4040237"/>
            <a:ext cx="806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dirty="0">
                <a:solidFill>
                  <a:srgbClr val="0D0D11"/>
                </a:solidFill>
              </a:rPr>
              <a:t>Задание 2:  вывести список проектов с указанием их руководителей.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652739" y="4514344"/>
            <a:ext cx="643954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000" b="1" dirty="0">
                <a:solidFill>
                  <a:srgbClr val="0D0D11"/>
                </a:solidFill>
              </a:rPr>
              <a:t>select  </a:t>
            </a:r>
            <a:r>
              <a:rPr lang="en-US" altLang="ru-RU" sz="2000" b="1" dirty="0" err="1">
                <a:solidFill>
                  <a:srgbClr val="0D0D11"/>
                </a:solidFill>
              </a:rPr>
              <a:t>p.title</a:t>
            </a:r>
            <a:r>
              <a:rPr lang="en-US" altLang="ru-RU" sz="2000" b="1" dirty="0">
                <a:solidFill>
                  <a:srgbClr val="0D0D11"/>
                </a:solidFill>
              </a:rPr>
              <a:t>,  s</a:t>
            </a:r>
            <a:r>
              <a:rPr lang="en-US" altLang="ru-RU" sz="2000" b="1" dirty="0" smtClean="0">
                <a:solidFill>
                  <a:srgbClr val="0D0D11"/>
                </a:solidFill>
              </a:rPr>
              <a:t>.name</a:t>
            </a:r>
            <a:endParaRPr lang="ru-RU" altLang="ru-RU" sz="2000" b="1" dirty="0">
              <a:solidFill>
                <a:srgbClr val="0D0D11"/>
              </a:solidFill>
            </a:endParaRPr>
          </a:p>
          <a:p>
            <a:pPr eaLnBrk="1" hangingPunct="1"/>
            <a:r>
              <a:rPr lang="ru-RU" altLang="ru-RU" sz="2000" b="1" dirty="0">
                <a:solidFill>
                  <a:srgbClr val="0D0D11"/>
                </a:solidFill>
              </a:rPr>
              <a:t>    </a:t>
            </a:r>
            <a:r>
              <a:rPr lang="en-US" altLang="ru-RU" sz="2000" b="1" dirty="0">
                <a:solidFill>
                  <a:srgbClr val="0D0D11"/>
                </a:solidFill>
              </a:rPr>
              <a:t>  from  </a:t>
            </a:r>
            <a:r>
              <a:rPr lang="en-US" altLang="ru-RU" sz="2000" b="1" dirty="0" smtClean="0">
                <a:solidFill>
                  <a:srgbClr val="0D0D11"/>
                </a:solidFill>
              </a:rPr>
              <a:t>staff  as  s,   </a:t>
            </a:r>
            <a:r>
              <a:rPr lang="en-US" altLang="ru-RU" sz="2000" b="1" dirty="0">
                <a:solidFill>
                  <a:srgbClr val="0D0D11"/>
                </a:solidFill>
              </a:rPr>
              <a:t>job  </a:t>
            </a:r>
            <a:r>
              <a:rPr lang="en-US" altLang="ru-RU" sz="2000" b="1" dirty="0" smtClean="0">
                <a:solidFill>
                  <a:srgbClr val="0D0D11"/>
                </a:solidFill>
              </a:rPr>
              <a:t>as  j</a:t>
            </a:r>
            <a:r>
              <a:rPr lang="en-US" altLang="ru-RU" sz="2000" b="1" dirty="0">
                <a:solidFill>
                  <a:srgbClr val="0D0D11"/>
                </a:solidFill>
              </a:rPr>
              <a:t>,   project  </a:t>
            </a:r>
            <a:r>
              <a:rPr lang="en-US" altLang="ru-RU" sz="2000" b="1" dirty="0" smtClean="0">
                <a:solidFill>
                  <a:srgbClr val="0D0D11"/>
                </a:solidFill>
              </a:rPr>
              <a:t>as  p</a:t>
            </a:r>
            <a:endParaRPr lang="en-US" altLang="ru-RU" sz="2000" b="1" dirty="0">
              <a:solidFill>
                <a:srgbClr val="0D0D11"/>
              </a:solidFill>
            </a:endParaRPr>
          </a:p>
          <a:p>
            <a:pPr eaLnBrk="1" hangingPunct="1"/>
            <a:r>
              <a:rPr lang="en-US" altLang="ru-RU" sz="2000" b="1" dirty="0">
                <a:solidFill>
                  <a:srgbClr val="0D0D11"/>
                </a:solidFill>
              </a:rPr>
              <a:t>      </a:t>
            </a:r>
            <a:r>
              <a:rPr lang="en-US" altLang="ru-RU" sz="2000" b="1" dirty="0">
                <a:solidFill>
                  <a:srgbClr val="1D0601"/>
                </a:solidFill>
              </a:rPr>
              <a:t>where </a:t>
            </a:r>
            <a:r>
              <a:rPr lang="en-US" altLang="ru-RU" sz="2000" b="1" dirty="0" smtClean="0">
                <a:solidFill>
                  <a:srgbClr val="1D0601"/>
                </a:solidFill>
              </a:rPr>
              <a:t>s.id </a:t>
            </a:r>
            <a:r>
              <a:rPr lang="en-US" altLang="ru-RU" sz="2000" b="1" dirty="0">
                <a:solidFill>
                  <a:srgbClr val="1D0601"/>
                </a:solidFill>
              </a:rPr>
              <a:t>= </a:t>
            </a:r>
            <a:r>
              <a:rPr lang="en-US" altLang="ru-RU" sz="2000" b="1" dirty="0" smtClean="0">
                <a:solidFill>
                  <a:srgbClr val="1D0601"/>
                </a:solidFill>
              </a:rPr>
              <a:t>j.id    -- </a:t>
            </a:r>
            <a:r>
              <a:rPr lang="ru-RU" altLang="ru-RU" sz="2000" b="1" i="1" dirty="0" smtClean="0">
                <a:solidFill>
                  <a:srgbClr val="1D0601"/>
                </a:solidFill>
              </a:rPr>
              <a:t>условие соединения</a:t>
            </a:r>
            <a:endParaRPr lang="ru-RU" altLang="ru-RU" sz="2000" b="1" i="1" dirty="0">
              <a:solidFill>
                <a:srgbClr val="1D0601"/>
              </a:solidFill>
            </a:endParaRPr>
          </a:p>
          <a:p>
            <a:pPr eaLnBrk="1" hangingPunct="1"/>
            <a:r>
              <a:rPr lang="ru-RU" altLang="ru-RU" sz="2000" b="1" i="1" dirty="0">
                <a:solidFill>
                  <a:srgbClr val="1D0601"/>
                </a:solidFill>
              </a:rPr>
              <a:t>	</a:t>
            </a:r>
            <a:r>
              <a:rPr lang="en-US" altLang="ru-RU" sz="2000" b="1" dirty="0" smtClean="0">
                <a:solidFill>
                  <a:srgbClr val="1D0601"/>
                </a:solidFill>
              </a:rPr>
              <a:t>and  </a:t>
            </a:r>
            <a:r>
              <a:rPr lang="en-US" altLang="ru-RU" sz="2000" b="1" dirty="0" err="1" smtClean="0">
                <a:solidFill>
                  <a:srgbClr val="1D0601"/>
                </a:solidFill>
              </a:rPr>
              <a:t>j.pid</a:t>
            </a:r>
            <a:r>
              <a:rPr lang="en-US" altLang="ru-RU" sz="2000" b="1" dirty="0" smtClean="0">
                <a:solidFill>
                  <a:srgbClr val="1D0601"/>
                </a:solidFill>
              </a:rPr>
              <a:t> </a:t>
            </a:r>
            <a:r>
              <a:rPr lang="en-US" altLang="ru-RU" sz="2000" b="1" dirty="0">
                <a:solidFill>
                  <a:srgbClr val="1D0601"/>
                </a:solidFill>
              </a:rPr>
              <a:t>= </a:t>
            </a:r>
            <a:r>
              <a:rPr lang="en-US" altLang="ru-RU" sz="2000" b="1" dirty="0" err="1" smtClean="0">
                <a:solidFill>
                  <a:srgbClr val="1D0601"/>
                </a:solidFill>
              </a:rPr>
              <a:t>p.pid</a:t>
            </a:r>
            <a:r>
              <a:rPr lang="ru-RU" altLang="ru-RU" sz="2000" b="1" dirty="0" smtClean="0">
                <a:solidFill>
                  <a:srgbClr val="1D0601"/>
                </a:solidFill>
              </a:rPr>
              <a:t>   </a:t>
            </a:r>
            <a:r>
              <a:rPr lang="en-US" altLang="ru-RU" sz="2000" b="1" dirty="0" smtClean="0">
                <a:solidFill>
                  <a:srgbClr val="1D0601"/>
                </a:solidFill>
              </a:rPr>
              <a:t>-- </a:t>
            </a:r>
            <a:r>
              <a:rPr lang="ru-RU" altLang="ru-RU" sz="2000" b="1" i="1" dirty="0" smtClean="0">
                <a:solidFill>
                  <a:srgbClr val="1D0601"/>
                </a:solidFill>
              </a:rPr>
              <a:t>условие соединения</a:t>
            </a:r>
            <a:endParaRPr lang="en-US" altLang="ru-RU" sz="2000" b="1" i="1" dirty="0">
              <a:solidFill>
                <a:srgbClr val="1D0601"/>
              </a:solidFill>
            </a:endParaRPr>
          </a:p>
          <a:p>
            <a:pPr eaLnBrk="1" hangingPunct="1"/>
            <a:r>
              <a:rPr lang="en-US" altLang="ru-RU" sz="2000" b="1" dirty="0">
                <a:solidFill>
                  <a:srgbClr val="1D0601"/>
                </a:solidFill>
              </a:rPr>
              <a:t>	</a:t>
            </a:r>
            <a:r>
              <a:rPr lang="en-US" altLang="ru-RU" sz="2000" b="1" dirty="0" smtClean="0">
                <a:solidFill>
                  <a:srgbClr val="1D0601"/>
                </a:solidFill>
              </a:rPr>
              <a:t>and  </a:t>
            </a:r>
            <a:r>
              <a:rPr lang="en-US" altLang="ru-RU" sz="2000" b="1" dirty="0" err="1">
                <a:solidFill>
                  <a:srgbClr val="1D0601"/>
                </a:solidFill>
              </a:rPr>
              <a:t>j.rel</a:t>
            </a:r>
            <a:r>
              <a:rPr lang="en-US" altLang="ru-RU" sz="2000" b="1" dirty="0">
                <a:solidFill>
                  <a:srgbClr val="1D0601"/>
                </a:solidFill>
              </a:rPr>
              <a:t> = '</a:t>
            </a:r>
            <a:r>
              <a:rPr lang="ru-RU" altLang="ru-RU" sz="2000" b="1" dirty="0">
                <a:solidFill>
                  <a:srgbClr val="1D0601"/>
                </a:solidFill>
              </a:rPr>
              <a:t>руководитель</a:t>
            </a:r>
            <a:r>
              <a:rPr lang="en-US" altLang="ru-RU" sz="2000" b="1" dirty="0" smtClean="0">
                <a:solidFill>
                  <a:srgbClr val="1D0601"/>
                </a:solidFill>
              </a:rPr>
              <a:t>'</a:t>
            </a:r>
            <a:r>
              <a:rPr lang="ru-RU" altLang="ru-RU" sz="2000" b="1" dirty="0" smtClean="0">
                <a:solidFill>
                  <a:srgbClr val="1D0601"/>
                </a:solidFill>
              </a:rPr>
              <a:t> </a:t>
            </a:r>
            <a:r>
              <a:rPr lang="en-US" altLang="ru-RU" sz="2000" b="1" dirty="0" smtClean="0">
                <a:solidFill>
                  <a:srgbClr val="1D0601"/>
                </a:solidFill>
              </a:rPr>
              <a:t>-- </a:t>
            </a:r>
            <a:r>
              <a:rPr lang="ru-RU" altLang="ru-RU" sz="2000" b="1" i="1" dirty="0" smtClean="0">
                <a:solidFill>
                  <a:srgbClr val="1D0601"/>
                </a:solidFill>
              </a:rPr>
              <a:t>условие селекции</a:t>
            </a:r>
          </a:p>
          <a:p>
            <a:pPr eaLnBrk="1" hangingPunct="1"/>
            <a:r>
              <a:rPr lang="en-US" altLang="ru-RU" sz="2000" b="1" dirty="0" smtClean="0">
                <a:solidFill>
                  <a:srgbClr val="1D0601"/>
                </a:solidFill>
              </a:rPr>
              <a:t>;</a:t>
            </a:r>
            <a:endParaRPr lang="ru-RU" altLang="ru-RU" sz="2000" b="1" dirty="0">
              <a:solidFill>
                <a:srgbClr val="1D060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0895A7-BFAA-455A-9DC0-3AD3A8192DF8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480" y="1684015"/>
            <a:ext cx="38100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5692" y="2884243"/>
            <a:ext cx="4067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Некоторые СУБД требуют указания частицы </a:t>
            </a:r>
            <a:r>
              <a:rPr lang="en-US" dirty="0" smtClean="0">
                <a:solidFill>
                  <a:srgbClr val="FF0000"/>
                </a:solidFill>
              </a:rPr>
              <a:t>AS </a:t>
            </a:r>
            <a:r>
              <a:rPr lang="ru-RU" dirty="0" smtClean="0">
                <a:solidFill>
                  <a:srgbClr val="FF0000"/>
                </a:solidFill>
              </a:rPr>
              <a:t>перед </a:t>
            </a:r>
            <a:r>
              <a:rPr lang="ru-RU" dirty="0" err="1" smtClean="0">
                <a:solidFill>
                  <a:srgbClr val="FF0000"/>
                </a:solidFill>
              </a:rPr>
              <a:t>алиасом</a:t>
            </a:r>
            <a:r>
              <a:rPr lang="ru-RU" dirty="0" smtClean="0">
                <a:solidFill>
                  <a:srgbClr val="FF0000"/>
                </a:solidFill>
              </a:rPr>
              <a:t>.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Postgres</a:t>
            </a:r>
            <a:r>
              <a:rPr lang="ru-RU" dirty="0" smtClean="0">
                <a:solidFill>
                  <a:srgbClr val="FF0000"/>
                </a:solidFill>
              </a:rPr>
              <a:t> позволяет и с частицей, и без.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3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/>
      <p:bldP spid="10240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404664"/>
            <a:ext cx="7772400" cy="715963"/>
          </a:xfrm>
        </p:spPr>
        <p:txBody>
          <a:bodyPr anchor="b"/>
          <a:lstStyle/>
          <a:p>
            <a:pPr algn="ctr" eaLnBrk="1" hangingPunct="1"/>
            <a:r>
              <a:rPr lang="ru-RU" altLang="ru-RU" sz="3200" dirty="0" smtClean="0">
                <a:latin typeface="Times New Roman" pitchFamily="18" charset="0"/>
              </a:rPr>
              <a:t>Применение операции соединения</a:t>
            </a:r>
            <a:r>
              <a:rPr lang="en-US" altLang="ru-RU" sz="3200" dirty="0" smtClean="0">
                <a:latin typeface="Times New Roman" pitchFamily="18" charset="0"/>
              </a:rPr>
              <a:t>: join</a:t>
            </a:r>
            <a:endParaRPr lang="ru-RU" altLang="ru-RU" sz="3200" dirty="0" smtClean="0">
              <a:latin typeface="Times New Roman" pitchFamily="18" charset="0"/>
            </a:endParaRP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610815" y="1358900"/>
            <a:ext cx="7417569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dirty="0">
                <a:solidFill>
                  <a:srgbClr val="0D0D11"/>
                </a:solidFill>
              </a:rPr>
              <a:t>Задание 1: вывести сотрудников с указанием ролей, которые они исполняют в проектах.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611560" y="2062163"/>
            <a:ext cx="60486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000" b="1" dirty="0">
                <a:solidFill>
                  <a:srgbClr val="0D0D11"/>
                </a:solidFill>
              </a:rPr>
              <a:t>select  </a:t>
            </a:r>
            <a:r>
              <a:rPr lang="en-US" altLang="ru-RU" sz="2000" b="1" dirty="0" smtClean="0">
                <a:solidFill>
                  <a:srgbClr val="0D0D11"/>
                </a:solidFill>
              </a:rPr>
              <a:t>distinct e.name</a:t>
            </a:r>
            <a:r>
              <a:rPr lang="en-US" altLang="ru-RU" sz="2000" b="1" dirty="0">
                <a:solidFill>
                  <a:srgbClr val="0D0D11"/>
                </a:solidFill>
              </a:rPr>
              <a:t>,  </a:t>
            </a:r>
            <a:r>
              <a:rPr lang="en-US" altLang="ru-RU" sz="2000" b="1" dirty="0" err="1">
                <a:solidFill>
                  <a:srgbClr val="0D0D11"/>
                </a:solidFill>
              </a:rPr>
              <a:t>j.rel</a:t>
            </a:r>
            <a:endParaRPr lang="en-US" altLang="ru-RU" sz="2000" b="1" dirty="0">
              <a:solidFill>
                <a:srgbClr val="0D0D11"/>
              </a:solidFill>
            </a:endParaRPr>
          </a:p>
          <a:p>
            <a:pPr eaLnBrk="1" hangingPunct="1"/>
            <a:r>
              <a:rPr lang="en-US" altLang="ru-RU" sz="2000" b="1" dirty="0">
                <a:solidFill>
                  <a:srgbClr val="0D0D11"/>
                </a:solidFill>
              </a:rPr>
              <a:t>     from  </a:t>
            </a:r>
            <a:r>
              <a:rPr lang="en-US" altLang="ru-RU" sz="2000" b="1" dirty="0" smtClean="0">
                <a:solidFill>
                  <a:srgbClr val="0D0D11"/>
                </a:solidFill>
              </a:rPr>
              <a:t>staff  e</a:t>
            </a:r>
            <a:r>
              <a:rPr lang="ru-RU" altLang="ru-RU" sz="2000" b="1" dirty="0" smtClean="0">
                <a:solidFill>
                  <a:srgbClr val="0D0D11"/>
                </a:solidFill>
              </a:rPr>
              <a:t>  </a:t>
            </a:r>
            <a:r>
              <a:rPr lang="en-US" altLang="ru-RU" sz="2000" b="1" dirty="0" smtClean="0">
                <a:solidFill>
                  <a:srgbClr val="0D0D11"/>
                </a:solidFill>
              </a:rPr>
              <a:t>JOIN  </a:t>
            </a:r>
            <a:r>
              <a:rPr lang="en-US" altLang="ru-RU" sz="2000" b="1" dirty="0">
                <a:solidFill>
                  <a:srgbClr val="0D0D11"/>
                </a:solidFill>
              </a:rPr>
              <a:t>job </a:t>
            </a:r>
            <a:r>
              <a:rPr lang="en-US" altLang="ru-RU" sz="2000" b="1" dirty="0" smtClean="0">
                <a:solidFill>
                  <a:srgbClr val="0D0D11"/>
                </a:solidFill>
              </a:rPr>
              <a:t>j  ON  e.id </a:t>
            </a:r>
            <a:r>
              <a:rPr lang="en-US" altLang="ru-RU" sz="2000" b="1" dirty="0">
                <a:solidFill>
                  <a:srgbClr val="0D0D11"/>
                </a:solidFill>
              </a:rPr>
              <a:t>= </a:t>
            </a:r>
            <a:r>
              <a:rPr lang="en-US" altLang="ru-RU" sz="2000" b="1" dirty="0" smtClean="0">
                <a:solidFill>
                  <a:srgbClr val="0D0D11"/>
                </a:solidFill>
              </a:rPr>
              <a:t>j.id</a:t>
            </a:r>
          </a:p>
          <a:p>
            <a:pPr eaLnBrk="1" hangingPunct="1"/>
            <a:r>
              <a:rPr lang="en-US" altLang="ru-RU" sz="2000" b="1" dirty="0" smtClean="0">
                <a:solidFill>
                  <a:srgbClr val="0D0D11"/>
                </a:solidFill>
              </a:rPr>
              <a:t>	order by 1;</a:t>
            </a:r>
            <a:endParaRPr lang="ru-RU" altLang="ru-RU" sz="2000" b="1" dirty="0">
              <a:solidFill>
                <a:srgbClr val="0D0D11"/>
              </a:solidFill>
            </a:endParaRP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611956" y="3103563"/>
            <a:ext cx="6264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dirty="0">
                <a:solidFill>
                  <a:srgbClr val="0D0D11"/>
                </a:solidFill>
              </a:rPr>
              <a:t>Задание 2:  вывести список проектов с указанием их </a:t>
            </a:r>
            <a:endParaRPr lang="ru-RU" altLang="ru-RU" sz="2000" dirty="0" smtClean="0">
              <a:solidFill>
                <a:srgbClr val="0D0D11"/>
              </a:solidFill>
            </a:endParaRPr>
          </a:p>
          <a:p>
            <a:pPr eaLnBrk="1" hangingPunct="1">
              <a:spcBef>
                <a:spcPts val="0"/>
              </a:spcBef>
            </a:pPr>
            <a:r>
              <a:rPr lang="ru-RU" altLang="ru-RU" sz="2000" dirty="0" smtClean="0">
                <a:solidFill>
                  <a:srgbClr val="0D0D11"/>
                </a:solidFill>
              </a:rPr>
              <a:t>руководителей</a:t>
            </a:r>
            <a:r>
              <a:rPr lang="ru-RU" altLang="ru-RU" sz="2000" dirty="0">
                <a:solidFill>
                  <a:srgbClr val="0D0D11"/>
                </a:solidFill>
              </a:rPr>
              <a:t>.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611560" y="3833753"/>
            <a:ext cx="604867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000" b="1" dirty="0">
                <a:solidFill>
                  <a:srgbClr val="0D0D11"/>
                </a:solidFill>
              </a:rPr>
              <a:t>select  </a:t>
            </a:r>
            <a:r>
              <a:rPr lang="en-US" altLang="ru-RU" sz="2000" b="1" dirty="0" err="1">
                <a:solidFill>
                  <a:srgbClr val="0D0D11"/>
                </a:solidFill>
              </a:rPr>
              <a:t>p.title</a:t>
            </a:r>
            <a:r>
              <a:rPr lang="en-US" altLang="ru-RU" sz="2000" b="1" dirty="0">
                <a:solidFill>
                  <a:srgbClr val="0D0D11"/>
                </a:solidFill>
              </a:rPr>
              <a:t>,  </a:t>
            </a:r>
            <a:r>
              <a:rPr lang="en-US" altLang="ru-RU" sz="2000" b="1" dirty="0" smtClean="0">
                <a:solidFill>
                  <a:srgbClr val="0D0D11"/>
                </a:solidFill>
              </a:rPr>
              <a:t>s.name</a:t>
            </a:r>
            <a:endParaRPr lang="ru-RU" altLang="ru-RU" sz="2000" b="1" dirty="0">
              <a:solidFill>
                <a:srgbClr val="0D0D11"/>
              </a:solidFill>
            </a:endParaRPr>
          </a:p>
          <a:p>
            <a:pPr eaLnBrk="1" hangingPunct="1"/>
            <a:r>
              <a:rPr lang="ru-RU" altLang="ru-RU" sz="2000" b="1" dirty="0">
                <a:solidFill>
                  <a:srgbClr val="0D0D11"/>
                </a:solidFill>
              </a:rPr>
              <a:t>    </a:t>
            </a:r>
            <a:r>
              <a:rPr lang="en-US" altLang="ru-RU" sz="2000" b="1" dirty="0">
                <a:solidFill>
                  <a:srgbClr val="0D0D11"/>
                </a:solidFill>
              </a:rPr>
              <a:t>  from  </a:t>
            </a:r>
            <a:r>
              <a:rPr lang="en-US" altLang="ru-RU" sz="2000" b="1" dirty="0" smtClean="0">
                <a:solidFill>
                  <a:srgbClr val="0D0D11"/>
                </a:solidFill>
              </a:rPr>
              <a:t>(staff  s  JOIN   job j  </a:t>
            </a:r>
            <a:r>
              <a:rPr lang="en-US" altLang="ru-RU" sz="2000" b="1" dirty="0" smtClean="0">
                <a:solidFill>
                  <a:srgbClr val="1D0601"/>
                </a:solidFill>
              </a:rPr>
              <a:t>ON  s.id </a:t>
            </a:r>
            <a:r>
              <a:rPr lang="en-US" altLang="ru-RU" sz="2000" b="1" dirty="0">
                <a:solidFill>
                  <a:srgbClr val="1D0601"/>
                </a:solidFill>
              </a:rPr>
              <a:t>= </a:t>
            </a:r>
            <a:r>
              <a:rPr lang="en-US" altLang="ru-RU" sz="2000" b="1" dirty="0" smtClean="0">
                <a:solidFill>
                  <a:srgbClr val="1D0601"/>
                </a:solidFill>
              </a:rPr>
              <a:t>j.id) </a:t>
            </a:r>
          </a:p>
          <a:p>
            <a:pPr eaLnBrk="1" hangingPunct="1"/>
            <a:r>
              <a:rPr lang="en-US" altLang="ru-RU" sz="2000" b="1" dirty="0">
                <a:solidFill>
                  <a:srgbClr val="1D0601"/>
                </a:solidFill>
              </a:rPr>
              <a:t>	</a:t>
            </a:r>
            <a:r>
              <a:rPr lang="en-US" altLang="ru-RU" sz="2000" b="1" dirty="0" smtClean="0">
                <a:solidFill>
                  <a:srgbClr val="1D0601"/>
                </a:solidFill>
              </a:rPr>
              <a:t>JOIN </a:t>
            </a:r>
            <a:r>
              <a:rPr lang="en-US" altLang="ru-RU" sz="2000" b="1" dirty="0" smtClean="0">
                <a:solidFill>
                  <a:srgbClr val="0D0D11"/>
                </a:solidFill>
              </a:rPr>
              <a:t> </a:t>
            </a:r>
            <a:r>
              <a:rPr lang="en-US" altLang="ru-RU" sz="2000" b="1" dirty="0">
                <a:solidFill>
                  <a:srgbClr val="0D0D11"/>
                </a:solidFill>
              </a:rPr>
              <a:t>project </a:t>
            </a:r>
            <a:r>
              <a:rPr lang="en-US" altLang="ru-RU" sz="2000" b="1" dirty="0" smtClean="0">
                <a:solidFill>
                  <a:srgbClr val="0D0D11"/>
                </a:solidFill>
              </a:rPr>
              <a:t> p  ON </a:t>
            </a:r>
            <a:r>
              <a:rPr lang="en-US" altLang="ru-RU" sz="2000" b="1" dirty="0" smtClean="0">
                <a:solidFill>
                  <a:srgbClr val="1D0601"/>
                </a:solidFill>
              </a:rPr>
              <a:t>  </a:t>
            </a:r>
            <a:r>
              <a:rPr lang="en-US" altLang="ru-RU" sz="2000" b="1" dirty="0" err="1" smtClean="0">
                <a:solidFill>
                  <a:srgbClr val="1D0601"/>
                </a:solidFill>
              </a:rPr>
              <a:t>j.pid</a:t>
            </a:r>
            <a:r>
              <a:rPr lang="en-US" altLang="ru-RU" sz="2000" b="1" dirty="0" smtClean="0">
                <a:solidFill>
                  <a:srgbClr val="1D0601"/>
                </a:solidFill>
              </a:rPr>
              <a:t> </a:t>
            </a:r>
            <a:r>
              <a:rPr lang="en-US" altLang="ru-RU" sz="2000" b="1" dirty="0">
                <a:solidFill>
                  <a:srgbClr val="1D0601"/>
                </a:solidFill>
              </a:rPr>
              <a:t>= </a:t>
            </a:r>
            <a:r>
              <a:rPr lang="en-US" altLang="ru-RU" sz="2000" b="1" dirty="0" err="1" smtClean="0">
                <a:solidFill>
                  <a:srgbClr val="1D0601"/>
                </a:solidFill>
              </a:rPr>
              <a:t>p.pid</a:t>
            </a:r>
            <a:r>
              <a:rPr lang="ru-RU" altLang="ru-RU" sz="2000" b="1" dirty="0" smtClean="0">
                <a:solidFill>
                  <a:srgbClr val="1D0601"/>
                </a:solidFill>
              </a:rPr>
              <a:t>   </a:t>
            </a:r>
            <a:endParaRPr lang="en-US" altLang="ru-RU" sz="2000" b="1" i="1" dirty="0">
              <a:solidFill>
                <a:srgbClr val="1D0601"/>
              </a:solidFill>
            </a:endParaRPr>
          </a:p>
          <a:p>
            <a:pPr eaLnBrk="1" hangingPunct="1"/>
            <a:r>
              <a:rPr lang="en-US" altLang="ru-RU" sz="2000" b="1" dirty="0">
                <a:solidFill>
                  <a:srgbClr val="1D0601"/>
                </a:solidFill>
              </a:rPr>
              <a:t>	</a:t>
            </a:r>
            <a:r>
              <a:rPr lang="en-US" altLang="ru-RU" sz="2000" b="1" dirty="0" smtClean="0">
                <a:solidFill>
                  <a:srgbClr val="1D0601"/>
                </a:solidFill>
              </a:rPr>
              <a:t>where   </a:t>
            </a:r>
            <a:r>
              <a:rPr lang="en-US" altLang="ru-RU" sz="2000" b="1" dirty="0" err="1" smtClean="0">
                <a:solidFill>
                  <a:srgbClr val="1D0601"/>
                </a:solidFill>
              </a:rPr>
              <a:t>j.rel</a:t>
            </a:r>
            <a:r>
              <a:rPr lang="en-US" altLang="ru-RU" sz="2000" b="1" dirty="0" smtClean="0">
                <a:solidFill>
                  <a:srgbClr val="1D0601"/>
                </a:solidFill>
              </a:rPr>
              <a:t> </a:t>
            </a:r>
            <a:r>
              <a:rPr lang="en-US" altLang="ru-RU" sz="2000" b="1" dirty="0">
                <a:solidFill>
                  <a:srgbClr val="1D0601"/>
                </a:solidFill>
              </a:rPr>
              <a:t>= '</a:t>
            </a:r>
            <a:r>
              <a:rPr lang="ru-RU" altLang="ru-RU" sz="2000" b="1" dirty="0">
                <a:solidFill>
                  <a:srgbClr val="1D0601"/>
                </a:solidFill>
              </a:rPr>
              <a:t>руководитель</a:t>
            </a:r>
            <a:r>
              <a:rPr lang="en-US" altLang="ru-RU" sz="2000" b="1" dirty="0" smtClean="0">
                <a:solidFill>
                  <a:srgbClr val="1D0601"/>
                </a:solidFill>
              </a:rPr>
              <a:t>' /* 'head' */</a:t>
            </a:r>
          </a:p>
          <a:p>
            <a:pPr eaLnBrk="1" hangingPunct="1"/>
            <a:r>
              <a:rPr lang="en-US" altLang="ru-RU" sz="2000" b="1" dirty="0" smtClean="0">
                <a:solidFill>
                  <a:srgbClr val="1D0601"/>
                </a:solidFill>
              </a:rPr>
              <a:t>;</a:t>
            </a:r>
            <a:endParaRPr lang="ru-RU" altLang="ru-RU" sz="2000" b="1" dirty="0">
              <a:solidFill>
                <a:srgbClr val="1D060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0895A7-BFAA-455A-9DC0-3AD3A8192DF8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95536" y="5601434"/>
            <a:ext cx="8280920" cy="7078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dirty="0" smtClean="0">
                <a:solidFill>
                  <a:srgbClr val="0D0D11"/>
                </a:solidFill>
              </a:rPr>
              <a:t>С точки зрения выполнения</a:t>
            </a:r>
            <a:r>
              <a:rPr lang="en-US" altLang="ru-RU" sz="2000" dirty="0" smtClean="0">
                <a:solidFill>
                  <a:srgbClr val="0D0D11"/>
                </a:solidFill>
              </a:rPr>
              <a:t> </a:t>
            </a:r>
            <a:r>
              <a:rPr lang="ru-RU" altLang="ru-RU" sz="2000" dirty="0" smtClean="0">
                <a:solidFill>
                  <a:srgbClr val="0D0D11"/>
                </a:solidFill>
              </a:rPr>
              <a:t>запроса </a:t>
            </a:r>
            <a:r>
              <a:rPr lang="ru-RU" altLang="ru-RU" sz="2000" b="1" dirty="0" smtClean="0">
                <a:solidFill>
                  <a:srgbClr val="0D0D11"/>
                </a:solidFill>
              </a:rPr>
              <a:t>НЕТ НИКАКОЙ РАЗНИЦЫ </a:t>
            </a:r>
            <a:r>
              <a:rPr lang="ru-RU" altLang="ru-RU" sz="2000" dirty="0" smtClean="0">
                <a:solidFill>
                  <a:srgbClr val="0D0D11"/>
                </a:solidFill>
              </a:rPr>
              <a:t>между использованием </a:t>
            </a:r>
            <a:r>
              <a:rPr lang="en-US" altLang="ru-RU" sz="2000" dirty="0" smtClean="0">
                <a:solidFill>
                  <a:srgbClr val="0D0D11"/>
                </a:solidFill>
              </a:rPr>
              <a:t>JOIN </a:t>
            </a:r>
            <a:r>
              <a:rPr lang="ru-RU" altLang="ru-RU" sz="2000" dirty="0" smtClean="0">
                <a:solidFill>
                  <a:srgbClr val="0D0D11"/>
                </a:solidFill>
              </a:rPr>
              <a:t>и указанием условия соединения в части </a:t>
            </a:r>
            <a:r>
              <a:rPr lang="en-US" altLang="ru-RU" sz="2000" dirty="0" smtClean="0">
                <a:solidFill>
                  <a:srgbClr val="0D0D11"/>
                </a:solidFill>
              </a:rPr>
              <a:t>WHERE</a:t>
            </a:r>
            <a:r>
              <a:rPr lang="ru-RU" altLang="ru-RU" sz="2000" dirty="0" smtClean="0">
                <a:solidFill>
                  <a:srgbClr val="0D0D11"/>
                </a:solidFill>
              </a:rPr>
              <a:t>!</a:t>
            </a:r>
            <a:endParaRPr lang="ru-RU" altLang="ru-RU" sz="2000" dirty="0">
              <a:solidFill>
                <a:srgbClr val="0D0D11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306" y="2308076"/>
            <a:ext cx="15811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87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/>
      <p:bldP spid="102409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260648"/>
            <a:ext cx="7772400" cy="715963"/>
          </a:xfrm>
        </p:spPr>
        <p:txBody>
          <a:bodyPr anchor="b"/>
          <a:lstStyle/>
          <a:p>
            <a:pPr algn="ctr" eaLnBrk="1" hangingPunct="1"/>
            <a:r>
              <a:rPr lang="ru-RU" altLang="ru-RU" sz="3200" dirty="0" smtClean="0">
                <a:latin typeface="Times New Roman" pitchFamily="18" charset="0"/>
              </a:rPr>
              <a:t>Применение операции соединения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0895A7-BFAA-455A-9DC0-3AD3A8192DF8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95536" y="980728"/>
            <a:ext cx="8280920" cy="7078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dirty="0" smtClean="0">
                <a:solidFill>
                  <a:srgbClr val="0D0D11"/>
                </a:solidFill>
              </a:rPr>
              <a:t>С точки зрения выполнения</a:t>
            </a:r>
            <a:r>
              <a:rPr lang="en-US" altLang="ru-RU" sz="2000" dirty="0" smtClean="0">
                <a:solidFill>
                  <a:srgbClr val="0D0D11"/>
                </a:solidFill>
              </a:rPr>
              <a:t> </a:t>
            </a:r>
            <a:r>
              <a:rPr lang="ru-RU" altLang="ru-RU" sz="2000" dirty="0" smtClean="0">
                <a:solidFill>
                  <a:srgbClr val="0D0D11"/>
                </a:solidFill>
              </a:rPr>
              <a:t>запроса </a:t>
            </a:r>
            <a:r>
              <a:rPr lang="ru-RU" altLang="ru-RU" sz="2000" b="1" dirty="0" smtClean="0">
                <a:solidFill>
                  <a:srgbClr val="0D0D11"/>
                </a:solidFill>
              </a:rPr>
              <a:t>НЕТ НИКАКОЙ РАЗНИЦЫ </a:t>
            </a:r>
            <a:r>
              <a:rPr lang="ru-RU" altLang="ru-RU" sz="2000" dirty="0" smtClean="0">
                <a:solidFill>
                  <a:srgbClr val="0D0D11"/>
                </a:solidFill>
              </a:rPr>
              <a:t>между использованием </a:t>
            </a:r>
            <a:r>
              <a:rPr lang="en-US" altLang="ru-RU" sz="2000" dirty="0" smtClean="0">
                <a:solidFill>
                  <a:srgbClr val="0D0D11"/>
                </a:solidFill>
              </a:rPr>
              <a:t>JOIN </a:t>
            </a:r>
            <a:r>
              <a:rPr lang="ru-RU" altLang="ru-RU" sz="2000" dirty="0" smtClean="0">
                <a:solidFill>
                  <a:srgbClr val="0D0D11"/>
                </a:solidFill>
              </a:rPr>
              <a:t>и указанием условия соединения в части </a:t>
            </a:r>
            <a:r>
              <a:rPr lang="en-US" altLang="ru-RU" sz="2000" dirty="0" smtClean="0">
                <a:solidFill>
                  <a:srgbClr val="0D0D11"/>
                </a:solidFill>
              </a:rPr>
              <a:t>WHERE</a:t>
            </a:r>
            <a:r>
              <a:rPr lang="ru-RU" altLang="ru-RU" sz="2000" dirty="0" smtClean="0">
                <a:solidFill>
                  <a:srgbClr val="0D0D11"/>
                </a:solidFill>
              </a:rPr>
              <a:t>!</a:t>
            </a:r>
            <a:endParaRPr lang="ru-RU" altLang="ru-RU" sz="2000" dirty="0">
              <a:solidFill>
                <a:srgbClr val="0D0D1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77281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Вывести данные о сотрудниках и отделах, в которых они работают:</a:t>
            </a:r>
            <a:endParaRPr lang="en-US" dirty="0" smtClean="0"/>
          </a:p>
          <a:p>
            <a:r>
              <a:rPr lang="en-US" dirty="0" smtClean="0"/>
              <a:t>select  </a:t>
            </a:r>
            <a:r>
              <a:rPr lang="en-US" dirty="0"/>
              <a:t>*</a:t>
            </a:r>
            <a:endParaRPr lang="ru-RU" dirty="0"/>
          </a:p>
          <a:p>
            <a:r>
              <a:rPr lang="en-US" dirty="0"/>
              <a:t> from depart d, staff s </a:t>
            </a:r>
            <a:endParaRPr lang="ru-RU" dirty="0"/>
          </a:p>
          <a:p>
            <a:r>
              <a:rPr lang="en-US" dirty="0"/>
              <a:t>  where </a:t>
            </a:r>
            <a:r>
              <a:rPr lang="en-US" dirty="0" err="1"/>
              <a:t>d.did</a:t>
            </a:r>
            <a:r>
              <a:rPr lang="en-US" dirty="0"/>
              <a:t> = </a:t>
            </a:r>
            <a:r>
              <a:rPr lang="en-US" dirty="0" err="1"/>
              <a:t>s.depno</a:t>
            </a:r>
            <a:r>
              <a:rPr lang="en-US" dirty="0" smtClean="0"/>
              <a:t>;</a:t>
            </a:r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389" y="2400215"/>
            <a:ext cx="6222107" cy="39811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58" y="4216499"/>
            <a:ext cx="1594254" cy="216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40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260648"/>
            <a:ext cx="7772400" cy="715963"/>
          </a:xfrm>
        </p:spPr>
        <p:txBody>
          <a:bodyPr anchor="b"/>
          <a:lstStyle/>
          <a:p>
            <a:pPr algn="ctr" eaLnBrk="1" hangingPunct="1"/>
            <a:r>
              <a:rPr lang="ru-RU" altLang="ru-RU" sz="3200" dirty="0" smtClean="0">
                <a:latin typeface="Times New Roman" pitchFamily="18" charset="0"/>
              </a:rPr>
              <a:t>Применение операции соединения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0895A7-BFAA-455A-9DC0-3AD3A8192DF8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323528" y="980728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Вывести данные о сотрудниках и отделах, в которых они работают:</a:t>
            </a:r>
            <a:endParaRPr lang="en-US" dirty="0" smtClean="0"/>
          </a:p>
          <a:p>
            <a:r>
              <a:rPr lang="en-US" dirty="0"/>
              <a:t>select  *</a:t>
            </a:r>
            <a:endParaRPr lang="ru-RU" dirty="0"/>
          </a:p>
          <a:p>
            <a:r>
              <a:rPr lang="en-US" dirty="0"/>
              <a:t> from depart d  join staff s on </a:t>
            </a:r>
            <a:r>
              <a:rPr lang="en-US" dirty="0" err="1"/>
              <a:t>d.did</a:t>
            </a:r>
            <a:r>
              <a:rPr lang="en-US" dirty="0"/>
              <a:t> = </a:t>
            </a:r>
            <a:r>
              <a:rPr lang="en-US" dirty="0" err="1"/>
              <a:t>s.depno</a:t>
            </a:r>
            <a:r>
              <a:rPr lang="en-US" dirty="0"/>
              <a:t>;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99228"/>
            <a:ext cx="7071493" cy="47421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984251"/>
            <a:ext cx="1594254" cy="216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54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260648"/>
            <a:ext cx="7772400" cy="715963"/>
          </a:xfrm>
        </p:spPr>
        <p:txBody>
          <a:bodyPr anchor="b"/>
          <a:lstStyle/>
          <a:p>
            <a:pPr algn="ctr" eaLnBrk="1" hangingPunct="1"/>
            <a:r>
              <a:rPr lang="ru-RU" altLang="ru-RU" sz="3200" dirty="0" smtClean="0">
                <a:latin typeface="Times New Roman" pitchFamily="18" charset="0"/>
              </a:rPr>
              <a:t>Применение операции соединения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0895A7-BFAA-455A-9DC0-3AD3A8192DF8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4" y="1168400"/>
            <a:ext cx="9036497" cy="43094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95536" y="5601434"/>
            <a:ext cx="8280920" cy="7078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dirty="0" smtClean="0">
                <a:solidFill>
                  <a:srgbClr val="0D0D11"/>
                </a:solidFill>
              </a:rPr>
              <a:t>С точки зрения выполнения</a:t>
            </a:r>
            <a:r>
              <a:rPr lang="en-US" altLang="ru-RU" sz="2000" dirty="0" smtClean="0">
                <a:solidFill>
                  <a:srgbClr val="0D0D11"/>
                </a:solidFill>
              </a:rPr>
              <a:t> </a:t>
            </a:r>
            <a:r>
              <a:rPr lang="ru-RU" altLang="ru-RU" sz="2000" dirty="0" smtClean="0">
                <a:solidFill>
                  <a:srgbClr val="0D0D11"/>
                </a:solidFill>
              </a:rPr>
              <a:t>запроса </a:t>
            </a:r>
            <a:r>
              <a:rPr lang="ru-RU" altLang="ru-RU" sz="2000" b="1" dirty="0" smtClean="0">
                <a:solidFill>
                  <a:srgbClr val="0D0D11"/>
                </a:solidFill>
              </a:rPr>
              <a:t>НЕТ НИКАКОЙ РАЗНИЦЫ </a:t>
            </a:r>
            <a:r>
              <a:rPr lang="ru-RU" altLang="ru-RU" sz="2000" dirty="0" smtClean="0">
                <a:solidFill>
                  <a:srgbClr val="0D0D11"/>
                </a:solidFill>
              </a:rPr>
              <a:t>между использованием </a:t>
            </a:r>
            <a:r>
              <a:rPr lang="en-US" altLang="ru-RU" sz="2000" dirty="0" smtClean="0">
                <a:solidFill>
                  <a:srgbClr val="0D0D11"/>
                </a:solidFill>
              </a:rPr>
              <a:t>JOIN </a:t>
            </a:r>
            <a:r>
              <a:rPr lang="ru-RU" altLang="ru-RU" sz="2000" dirty="0" smtClean="0">
                <a:solidFill>
                  <a:srgbClr val="0D0D11"/>
                </a:solidFill>
              </a:rPr>
              <a:t>и указанием условия соединения в части </a:t>
            </a:r>
            <a:r>
              <a:rPr lang="en-US" altLang="ru-RU" sz="2000" dirty="0" smtClean="0">
                <a:solidFill>
                  <a:srgbClr val="0D0D11"/>
                </a:solidFill>
              </a:rPr>
              <a:t>WHERE</a:t>
            </a:r>
            <a:r>
              <a:rPr lang="ru-RU" altLang="ru-RU" sz="2000" dirty="0" smtClean="0">
                <a:solidFill>
                  <a:srgbClr val="0D0D11"/>
                </a:solidFill>
              </a:rPr>
              <a:t>!</a:t>
            </a:r>
            <a:endParaRPr lang="ru-RU" altLang="ru-RU" sz="2000" dirty="0">
              <a:solidFill>
                <a:srgbClr val="0D0D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4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404664"/>
            <a:ext cx="7772400" cy="715963"/>
          </a:xfrm>
        </p:spPr>
        <p:txBody>
          <a:bodyPr anchor="b"/>
          <a:lstStyle/>
          <a:p>
            <a:pPr algn="ctr" eaLnBrk="1" hangingPunct="1"/>
            <a:r>
              <a:rPr lang="ru-RU" altLang="ru-RU" sz="3200" dirty="0" smtClean="0">
                <a:latin typeface="Times New Roman" pitchFamily="18" charset="0"/>
              </a:rPr>
              <a:t>Применение операции соединения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683196" y="1916832"/>
            <a:ext cx="439286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000" b="1" dirty="0">
                <a:solidFill>
                  <a:srgbClr val="0D0D11"/>
                </a:solidFill>
              </a:rPr>
              <a:t>select </a:t>
            </a:r>
            <a:r>
              <a:rPr lang="en-US" altLang="ru-RU" sz="2000" b="1" dirty="0" smtClean="0">
                <a:solidFill>
                  <a:srgbClr val="0D0D11"/>
                </a:solidFill>
              </a:rPr>
              <a:t>staff.id, name</a:t>
            </a:r>
            <a:r>
              <a:rPr lang="en-US" altLang="ru-RU" sz="2000" b="1" dirty="0">
                <a:solidFill>
                  <a:srgbClr val="0D0D11"/>
                </a:solidFill>
              </a:rPr>
              <a:t>,  count(*)</a:t>
            </a:r>
            <a:endParaRPr lang="ru-RU" altLang="ru-RU" sz="2000" b="1" dirty="0">
              <a:solidFill>
                <a:srgbClr val="0D0D11"/>
              </a:solidFill>
            </a:endParaRPr>
          </a:p>
          <a:p>
            <a:pPr eaLnBrk="1" hangingPunct="1"/>
            <a:r>
              <a:rPr lang="ru-RU" altLang="ru-RU" sz="2000" b="1" dirty="0">
                <a:solidFill>
                  <a:srgbClr val="0D0D11"/>
                </a:solidFill>
              </a:rPr>
              <a:t>    </a:t>
            </a:r>
            <a:r>
              <a:rPr lang="en-US" altLang="ru-RU" sz="2000" b="1" dirty="0">
                <a:solidFill>
                  <a:srgbClr val="0D0D11"/>
                </a:solidFill>
              </a:rPr>
              <a:t>  from  </a:t>
            </a:r>
            <a:r>
              <a:rPr lang="en-US" altLang="ru-RU" sz="2000" b="1" dirty="0" smtClean="0">
                <a:solidFill>
                  <a:srgbClr val="0D0D11"/>
                </a:solidFill>
              </a:rPr>
              <a:t>staff,  </a:t>
            </a:r>
            <a:r>
              <a:rPr lang="en-US" altLang="ru-RU" sz="2000" b="1" dirty="0">
                <a:solidFill>
                  <a:srgbClr val="0D0D11"/>
                </a:solidFill>
              </a:rPr>
              <a:t>job</a:t>
            </a:r>
          </a:p>
          <a:p>
            <a:pPr eaLnBrk="1" hangingPunct="1"/>
            <a:r>
              <a:rPr lang="en-US" altLang="ru-RU" sz="2000" b="1" dirty="0">
                <a:solidFill>
                  <a:srgbClr val="0D0D11"/>
                </a:solidFill>
              </a:rPr>
              <a:t>      </a:t>
            </a:r>
            <a:r>
              <a:rPr lang="en-US" altLang="ru-RU" sz="2000" b="1" dirty="0">
                <a:solidFill>
                  <a:srgbClr val="1D0601"/>
                </a:solidFill>
              </a:rPr>
              <a:t>where </a:t>
            </a:r>
            <a:r>
              <a:rPr lang="en-US" altLang="ru-RU" sz="2000" b="1" dirty="0" smtClean="0">
                <a:solidFill>
                  <a:srgbClr val="1D0601"/>
                </a:solidFill>
              </a:rPr>
              <a:t>staff.id</a:t>
            </a:r>
            <a:r>
              <a:rPr lang="ru-RU" altLang="ru-RU" sz="2000" b="1" dirty="0" smtClean="0">
                <a:solidFill>
                  <a:srgbClr val="1D0601"/>
                </a:solidFill>
              </a:rPr>
              <a:t> </a:t>
            </a:r>
            <a:r>
              <a:rPr lang="en-US" altLang="ru-RU" sz="2000" b="1" dirty="0" smtClean="0">
                <a:solidFill>
                  <a:srgbClr val="1D0601"/>
                </a:solidFill>
              </a:rPr>
              <a:t>=</a:t>
            </a:r>
            <a:r>
              <a:rPr lang="ru-RU" altLang="ru-RU" sz="2000" b="1" dirty="0" smtClean="0">
                <a:solidFill>
                  <a:srgbClr val="1D0601"/>
                </a:solidFill>
              </a:rPr>
              <a:t> </a:t>
            </a:r>
            <a:r>
              <a:rPr lang="en-US" altLang="ru-RU" sz="2000" b="1" dirty="0" smtClean="0">
                <a:solidFill>
                  <a:srgbClr val="1D0601"/>
                </a:solidFill>
              </a:rPr>
              <a:t>job.id</a:t>
            </a:r>
            <a:endParaRPr lang="en-US" altLang="ru-RU" sz="2000" b="1" dirty="0">
              <a:solidFill>
                <a:srgbClr val="1D0601"/>
              </a:solidFill>
            </a:endParaRPr>
          </a:p>
          <a:p>
            <a:pPr eaLnBrk="1" hangingPunct="1"/>
            <a:r>
              <a:rPr lang="en-US" altLang="ru-RU" sz="2000" b="1" dirty="0">
                <a:solidFill>
                  <a:srgbClr val="1D0601"/>
                </a:solidFill>
              </a:rPr>
              <a:t>      group by  </a:t>
            </a:r>
            <a:r>
              <a:rPr lang="en-US" altLang="ru-RU" sz="2000" b="1" dirty="0" smtClean="0">
                <a:solidFill>
                  <a:srgbClr val="1D0601"/>
                </a:solidFill>
              </a:rPr>
              <a:t>staff.id,  </a:t>
            </a:r>
            <a:r>
              <a:rPr lang="en-US" altLang="ru-RU" sz="2000" b="1" dirty="0" smtClean="0">
                <a:solidFill>
                  <a:srgbClr val="0D0D11"/>
                </a:solidFill>
              </a:rPr>
              <a:t>staff.name</a:t>
            </a:r>
            <a:r>
              <a:rPr lang="en-US" altLang="ru-RU" sz="2000" b="1" dirty="0" smtClean="0">
                <a:solidFill>
                  <a:srgbClr val="1D0601"/>
                </a:solidFill>
              </a:rPr>
              <a:t>;</a:t>
            </a:r>
            <a:endParaRPr lang="ru-RU" altLang="ru-RU" sz="2000" b="1" dirty="0" smtClean="0">
              <a:solidFill>
                <a:srgbClr val="1D0601"/>
              </a:solidFill>
            </a:endParaRPr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611188" y="1196975"/>
            <a:ext cx="8064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dirty="0">
                <a:solidFill>
                  <a:srgbClr val="0D0D11"/>
                </a:solidFill>
              </a:rPr>
              <a:t>Задание </a:t>
            </a:r>
            <a:r>
              <a:rPr lang="en-US" altLang="ru-RU" sz="2000" dirty="0">
                <a:solidFill>
                  <a:srgbClr val="0D0D11"/>
                </a:solidFill>
              </a:rPr>
              <a:t>3</a:t>
            </a:r>
            <a:r>
              <a:rPr lang="ru-RU" altLang="ru-RU" sz="2000" dirty="0">
                <a:solidFill>
                  <a:srgbClr val="0D0D11"/>
                </a:solidFill>
              </a:rPr>
              <a:t>:  вывести список сотрудников с указанием количества проектов, в которых они участвуют</a:t>
            </a:r>
            <a:r>
              <a:rPr lang="en-US" altLang="ru-RU" sz="2000" dirty="0">
                <a:solidFill>
                  <a:srgbClr val="0D0D11"/>
                </a:solidFill>
              </a:rPr>
              <a:t>.</a:t>
            </a:r>
            <a:endParaRPr lang="ru-RU" altLang="ru-RU" sz="2000" dirty="0">
              <a:solidFill>
                <a:srgbClr val="0D0D11"/>
              </a:solidFill>
            </a:endParaRP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611188" y="3925505"/>
            <a:ext cx="439286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dirty="0">
                <a:solidFill>
                  <a:srgbClr val="0D0D11"/>
                </a:solidFill>
              </a:rPr>
              <a:t>Задание 4:  вывести список проектов</a:t>
            </a:r>
            <a:r>
              <a:rPr lang="ru-RU" altLang="ru-RU" sz="2000" dirty="0" smtClean="0">
                <a:solidFill>
                  <a:srgbClr val="0D0D11"/>
                </a:solidFill>
              </a:rPr>
              <a:t>, </a:t>
            </a:r>
            <a:r>
              <a:rPr lang="ru-RU" altLang="ru-RU" sz="2000" dirty="0">
                <a:solidFill>
                  <a:srgbClr val="0D0D11"/>
                </a:solidFill>
              </a:rPr>
              <a:t>в которых участвует более </a:t>
            </a:r>
            <a:r>
              <a:rPr lang="en-US" altLang="ru-RU" sz="2000" dirty="0" smtClean="0">
                <a:solidFill>
                  <a:srgbClr val="0D0D11"/>
                </a:solidFill>
              </a:rPr>
              <a:t>3-</a:t>
            </a:r>
            <a:r>
              <a:rPr lang="ru-RU" altLang="ru-RU" sz="2000" dirty="0" smtClean="0">
                <a:solidFill>
                  <a:srgbClr val="0D0D11"/>
                </a:solidFill>
              </a:rPr>
              <a:t>х</a:t>
            </a:r>
            <a:r>
              <a:rPr lang="en-US" altLang="ru-RU" sz="2000" dirty="0" smtClean="0">
                <a:solidFill>
                  <a:srgbClr val="0D0D11"/>
                </a:solidFill>
              </a:rPr>
              <a:t> </a:t>
            </a:r>
            <a:r>
              <a:rPr lang="ru-RU" altLang="ru-RU" sz="2000" dirty="0" smtClean="0">
                <a:solidFill>
                  <a:srgbClr val="0D0D11"/>
                </a:solidFill>
              </a:rPr>
              <a:t>сотрудников</a:t>
            </a:r>
            <a:r>
              <a:rPr lang="ru-RU" altLang="ru-RU" sz="2000" dirty="0">
                <a:solidFill>
                  <a:srgbClr val="0D0D11"/>
                </a:solidFill>
              </a:rPr>
              <a:t>.</a:t>
            </a:r>
            <a:endParaRPr lang="ru-RU" alt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0895A7-BFAA-455A-9DC0-3AD3A8192DF8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11188" y="4833153"/>
            <a:ext cx="3708400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000" b="1" dirty="0">
                <a:solidFill>
                  <a:srgbClr val="0D0D11"/>
                </a:solidFill>
              </a:rPr>
              <a:t>select  </a:t>
            </a:r>
            <a:r>
              <a:rPr lang="en-US" altLang="ru-RU" sz="2000" b="1" dirty="0" err="1">
                <a:solidFill>
                  <a:srgbClr val="0D0D11"/>
                </a:solidFill>
              </a:rPr>
              <a:t>p.title</a:t>
            </a:r>
            <a:r>
              <a:rPr lang="en-US" altLang="ru-RU" sz="2000" b="1" dirty="0">
                <a:solidFill>
                  <a:srgbClr val="0D0D11"/>
                </a:solidFill>
              </a:rPr>
              <a:t>,  count(*)</a:t>
            </a:r>
            <a:endParaRPr lang="ru-RU" altLang="ru-RU" sz="2000" b="1" dirty="0">
              <a:solidFill>
                <a:srgbClr val="0D0D11"/>
              </a:solidFill>
            </a:endParaRPr>
          </a:p>
          <a:p>
            <a:pPr eaLnBrk="1" hangingPunct="1"/>
            <a:r>
              <a:rPr lang="ru-RU" altLang="ru-RU" sz="2000" b="1" dirty="0">
                <a:solidFill>
                  <a:srgbClr val="0D0D11"/>
                </a:solidFill>
              </a:rPr>
              <a:t>    </a:t>
            </a:r>
            <a:r>
              <a:rPr lang="en-US" altLang="ru-RU" sz="2000" b="1" dirty="0">
                <a:solidFill>
                  <a:srgbClr val="0D0D11"/>
                </a:solidFill>
              </a:rPr>
              <a:t>  from  job </a:t>
            </a:r>
            <a:r>
              <a:rPr lang="en-US" altLang="ru-RU" sz="2000" b="1" dirty="0" smtClean="0">
                <a:solidFill>
                  <a:srgbClr val="0D0D11"/>
                </a:solidFill>
              </a:rPr>
              <a:t>j</a:t>
            </a:r>
            <a:r>
              <a:rPr lang="en-US" altLang="ru-RU" sz="2000" b="1" dirty="0">
                <a:solidFill>
                  <a:srgbClr val="0D0D11"/>
                </a:solidFill>
              </a:rPr>
              <a:t>,  project </a:t>
            </a:r>
            <a:r>
              <a:rPr lang="en-US" altLang="ru-RU" sz="2000" b="1" dirty="0" smtClean="0">
                <a:solidFill>
                  <a:srgbClr val="0D0D11"/>
                </a:solidFill>
              </a:rPr>
              <a:t>p</a:t>
            </a:r>
            <a:endParaRPr lang="en-US" altLang="ru-RU" sz="2000" b="1" dirty="0">
              <a:solidFill>
                <a:srgbClr val="0D0D11"/>
              </a:solidFill>
            </a:endParaRPr>
          </a:p>
          <a:p>
            <a:pPr eaLnBrk="1" hangingPunct="1"/>
            <a:r>
              <a:rPr lang="en-US" altLang="ru-RU" sz="2000" b="1" dirty="0">
                <a:solidFill>
                  <a:srgbClr val="0D0D11"/>
                </a:solidFill>
              </a:rPr>
              <a:t>      </a:t>
            </a:r>
            <a:r>
              <a:rPr lang="en-US" altLang="ru-RU" sz="2000" b="1" dirty="0">
                <a:solidFill>
                  <a:srgbClr val="1D0601"/>
                </a:solidFill>
              </a:rPr>
              <a:t>where </a:t>
            </a:r>
            <a:r>
              <a:rPr lang="en-US" altLang="ru-RU" sz="2000" b="1" dirty="0" err="1" smtClean="0">
                <a:solidFill>
                  <a:srgbClr val="1D0601"/>
                </a:solidFill>
              </a:rPr>
              <a:t>p.pid</a:t>
            </a:r>
            <a:r>
              <a:rPr lang="en-US" altLang="ru-RU" sz="2000" b="1" dirty="0" smtClean="0">
                <a:solidFill>
                  <a:srgbClr val="1D0601"/>
                </a:solidFill>
              </a:rPr>
              <a:t> </a:t>
            </a:r>
            <a:r>
              <a:rPr lang="en-US" altLang="ru-RU" sz="2000" b="1" dirty="0">
                <a:solidFill>
                  <a:srgbClr val="1D0601"/>
                </a:solidFill>
              </a:rPr>
              <a:t>= </a:t>
            </a:r>
            <a:r>
              <a:rPr lang="en-US" altLang="ru-RU" sz="2000" b="1" dirty="0" err="1" smtClean="0">
                <a:solidFill>
                  <a:srgbClr val="1D0601"/>
                </a:solidFill>
              </a:rPr>
              <a:t>j.pid</a:t>
            </a:r>
            <a:endParaRPr lang="en-US" altLang="ru-RU" sz="2000" b="1" dirty="0">
              <a:solidFill>
                <a:srgbClr val="1D0601"/>
              </a:solidFill>
            </a:endParaRPr>
          </a:p>
          <a:p>
            <a:pPr eaLnBrk="1" hangingPunct="1"/>
            <a:r>
              <a:rPr lang="en-US" altLang="ru-RU" sz="2000" b="1" dirty="0">
                <a:solidFill>
                  <a:srgbClr val="1D0601"/>
                </a:solidFill>
              </a:rPr>
              <a:t>      group by  </a:t>
            </a:r>
            <a:r>
              <a:rPr lang="en-US" altLang="ru-RU" sz="2000" b="1" dirty="0" err="1" smtClean="0">
                <a:solidFill>
                  <a:srgbClr val="1D0601"/>
                </a:solidFill>
              </a:rPr>
              <a:t>p.pid</a:t>
            </a:r>
            <a:r>
              <a:rPr lang="en-US" altLang="ru-RU" b="1" dirty="0" smtClean="0">
                <a:solidFill>
                  <a:srgbClr val="1D0601"/>
                </a:solidFill>
              </a:rPr>
              <a:t>,  </a:t>
            </a:r>
            <a:r>
              <a:rPr lang="en-US" altLang="ru-RU" b="1" dirty="0" err="1">
                <a:solidFill>
                  <a:srgbClr val="1D0601"/>
                </a:solidFill>
              </a:rPr>
              <a:t>p</a:t>
            </a:r>
            <a:r>
              <a:rPr lang="en-US" altLang="ru-RU" b="1" dirty="0" err="1">
                <a:solidFill>
                  <a:srgbClr val="0D0D11"/>
                </a:solidFill>
              </a:rPr>
              <a:t>.title</a:t>
            </a:r>
            <a:endParaRPr lang="en-US" altLang="ru-RU" b="1" dirty="0">
              <a:solidFill>
                <a:srgbClr val="0D0D11"/>
              </a:solidFill>
            </a:endParaRPr>
          </a:p>
          <a:p>
            <a:pPr eaLnBrk="1" hangingPunct="1"/>
            <a:r>
              <a:rPr lang="en-US" altLang="ru-RU" b="1" dirty="0">
                <a:solidFill>
                  <a:srgbClr val="0D0D11"/>
                </a:solidFill>
              </a:rPr>
              <a:t>      having  count(*) &gt; 3</a:t>
            </a:r>
            <a:endParaRPr lang="en-US" altLang="ru-RU" b="1" dirty="0" smtClean="0">
              <a:solidFill>
                <a:srgbClr val="0D0D11"/>
              </a:solidFill>
            </a:endParaRPr>
          </a:p>
          <a:p>
            <a:pPr eaLnBrk="1" hangingPunct="1"/>
            <a:r>
              <a:rPr lang="en-US" altLang="ru-RU" sz="2000" b="1" dirty="0" smtClean="0">
                <a:solidFill>
                  <a:srgbClr val="0D0D11"/>
                </a:solidFill>
              </a:rPr>
              <a:t>      order by 1</a:t>
            </a:r>
            <a:r>
              <a:rPr lang="en-US" altLang="ru-RU" sz="2000" b="1" dirty="0" smtClean="0">
                <a:solidFill>
                  <a:srgbClr val="1D0601"/>
                </a:solidFill>
              </a:rPr>
              <a:t>;</a:t>
            </a:r>
            <a:endParaRPr lang="ru-RU" altLang="ru-RU" sz="2000" b="1" dirty="0">
              <a:solidFill>
                <a:srgbClr val="1D0601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632848" cy="252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7948" y="3284984"/>
            <a:ext cx="356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dirty="0">
                <a:solidFill>
                  <a:srgbClr val="1D0601"/>
                </a:solidFill>
              </a:rPr>
              <a:t>Обратите внимание: результат не обязательно отсортирован</a:t>
            </a:r>
            <a:r>
              <a:rPr lang="ru-RU" altLang="ru-RU" dirty="0" smtClean="0">
                <a:solidFill>
                  <a:srgbClr val="1D0601"/>
                </a:solidFill>
              </a:rPr>
              <a:t>!</a:t>
            </a:r>
            <a:endParaRPr lang="ru-RU" altLang="ru-RU" dirty="0">
              <a:solidFill>
                <a:srgbClr val="1D0601"/>
              </a:solidFill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329" y="1590675"/>
            <a:ext cx="4051151" cy="30188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995" y="2883743"/>
            <a:ext cx="3362325" cy="3857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9" grpId="0"/>
      <p:bldP spid="8197" grpId="0"/>
      <p:bldP spid="10" grpId="0"/>
      <p:bldP spid="2" grpId="0"/>
    </p:bld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5217</TotalTime>
  <Words>991</Words>
  <Application>Microsoft Office PowerPoint</Application>
  <PresentationFormat>Экран (4:3)</PresentationFormat>
  <Paragraphs>160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Пиксел</vt:lpstr>
      <vt:lpstr>Базы данных</vt:lpstr>
      <vt:lpstr>Разносхемные операции реляционной алгебры</vt:lpstr>
      <vt:lpstr>Разносхемные операции РА</vt:lpstr>
      <vt:lpstr>Применение операции соединения</vt:lpstr>
      <vt:lpstr>Применение операции соединения: join</vt:lpstr>
      <vt:lpstr>Применение операции соединения</vt:lpstr>
      <vt:lpstr>Применение операции соединения</vt:lpstr>
      <vt:lpstr>Применение операции соединения</vt:lpstr>
      <vt:lpstr>Применение операции соединения</vt:lpstr>
      <vt:lpstr>Общий алгоритм выполнения операции SELECT</vt:lpstr>
      <vt:lpstr>Полусоединение</vt:lpstr>
      <vt:lpstr>Самосоединение</vt:lpstr>
      <vt:lpstr>Пример самосоединения</vt:lpstr>
      <vt:lpstr>Открытые соединения: left join</vt:lpstr>
      <vt:lpstr>Открытые соединения: right и full join</vt:lpstr>
      <vt:lpstr>Сравнение открытых и закрытых соединений</vt:lpstr>
      <vt:lpstr>Сравнение открытых и закрытых соединений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Базы данных</dc:title>
  <dc:creator>karpov</dc:creator>
  <cp:lastModifiedBy>Карпова Ирина Петровна</cp:lastModifiedBy>
  <cp:revision>362</cp:revision>
  <dcterms:created xsi:type="dcterms:W3CDTF">2008-03-16T13:54:14Z</dcterms:created>
  <dcterms:modified xsi:type="dcterms:W3CDTF">2023-11-24T07:21:46Z</dcterms:modified>
</cp:coreProperties>
</file>