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8"/>
  </p:notesMasterIdLst>
  <p:sldIdLst>
    <p:sldId id="286" r:id="rId2"/>
    <p:sldId id="275" r:id="rId3"/>
    <p:sldId id="276" r:id="rId4"/>
    <p:sldId id="277" r:id="rId5"/>
    <p:sldId id="278" r:id="rId6"/>
    <p:sldId id="279" r:id="rId7"/>
    <p:sldId id="287" r:id="rId8"/>
    <p:sldId id="280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293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0" autoAdjust="0"/>
  </p:normalViewPr>
  <p:slideViewPr>
    <p:cSldViewPr>
      <p:cViewPr>
        <p:scale>
          <a:sx n="70" d="100"/>
          <a:sy n="70" d="100"/>
        </p:scale>
        <p:origin x="-1084" y="1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 alt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7854813-A0FC-4487-8A21-C0B3B7121475}" type="datetimeFigureOut">
              <a:rPr lang="ru-RU" altLang="ru-RU"/>
              <a:pPr/>
              <a:t>07.04.2022</a:t>
            </a:fld>
            <a:endParaRPr lang="ru-RU" alt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 alt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27EA9B8-4808-4A13-88B6-AA7C1CF4E2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5668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481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3482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 sz="2400">
                <a:latin typeface="Times New Roman" pitchFamily="18" charset="0"/>
              </a:endParaRPr>
            </a:p>
          </p:txBody>
        </p:sp>
        <p:grpSp>
          <p:nvGrpSpPr>
            <p:cNvPr id="34821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482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3482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3482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3482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3482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3482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3482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3482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3483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3483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483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90A45F8-B675-4CF2-B0D7-3B163A45E2FF}" type="datetime1">
              <a:rPr lang="ru-RU" altLang="ru-RU" smtClean="0"/>
              <a:t>07.04.2022</a:t>
            </a:fld>
            <a:endParaRPr lang="ru-RU" altLang="ru-RU"/>
          </a:p>
        </p:txBody>
      </p:sp>
      <p:sp>
        <p:nvSpPr>
          <p:cNvPr id="3483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483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0621E5A-4056-4D26-B0AF-BE528A5E6C4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48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48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E6BFB8-6021-4F03-8415-58B01366B31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CA7A8F3-FBCF-4074-BCEE-48447B079379}" type="datetime1">
              <a:rPr lang="ru-RU" altLang="ru-RU" smtClean="0"/>
              <a:t>07.04.2022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505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CEEE06-40CD-4857-A48A-2B8AD5C0D0F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0FA434F-2A3E-4AD9-B4A9-64E105096316}" type="datetime1">
              <a:rPr lang="ru-RU" altLang="ru-RU" smtClean="0"/>
              <a:t>07.04.2022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740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9967BF-21FF-4341-8888-7E7B63EA431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90D40E1-01C0-4814-8064-22FD414DC3F0}" type="datetime1">
              <a:rPr lang="ru-RU" altLang="ru-RU" smtClean="0"/>
              <a:t>07.04.2022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265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DC1DFB-1462-46C2-BE82-F87FCB76031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F03FFB1-EB46-4F58-BB53-E7203F4EF7D8}" type="datetime1">
              <a:rPr lang="ru-RU" altLang="ru-RU" smtClean="0"/>
              <a:t>07.04.2022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545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CF0C0D-0F32-4AFD-B458-4ADEC67B99B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0474589-F9CB-43F6-91F6-8D207C3D689C}" type="datetime1">
              <a:rPr lang="ru-RU" altLang="ru-RU" smtClean="0"/>
              <a:t>07.04.2022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509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5FD583-7C54-44CD-97B9-CF08B74E29F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0D4FBF2-B4BB-455A-ADF9-5BEE22059414}" type="datetime1">
              <a:rPr lang="ru-RU" altLang="ru-RU" smtClean="0"/>
              <a:t>07.04.2022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89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8721A5-3AF8-4207-B074-3397629BD8F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B5293B9-D136-4EB1-9E5A-844A1829FFB1}" type="datetime1">
              <a:rPr lang="ru-RU" altLang="ru-RU" smtClean="0"/>
              <a:t>07.04.2022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72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4A9C6E-FF91-43D8-A1D6-8859F9FDA96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9C15BB9-2D9D-4F53-83DC-495E634E769E}" type="datetime1">
              <a:rPr lang="ru-RU" altLang="ru-RU" smtClean="0"/>
              <a:t>07.04.2022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641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ED21A2-1936-49BD-B504-8870B0C8F11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2EE05B4-9CC7-4780-992C-06DEE156C943}" type="datetime1">
              <a:rPr lang="ru-RU" altLang="ru-RU" smtClean="0"/>
              <a:t>07.04.2022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575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59269F-7C0D-445D-94D3-63743C0950B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ADF3F1D-8E47-41BC-8305-A3CB194BFE4B}" type="datetime1">
              <a:rPr lang="ru-RU" altLang="ru-RU" smtClean="0"/>
              <a:t>07.04.2022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609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 alt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8BCC4C30-C51E-48B6-B618-B4936C17F4AA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379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3379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3379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3380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3380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>
                <a:solidFill>
                  <a:schemeClr val="accent2"/>
                </a:solidFill>
              </a:endParaRPr>
            </a:p>
          </p:txBody>
        </p:sp>
        <p:sp>
          <p:nvSpPr>
            <p:cNvPr id="3380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3380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3380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>
                <a:solidFill>
                  <a:schemeClr val="accent2"/>
                </a:solidFill>
              </a:endParaRPr>
            </a:p>
          </p:txBody>
        </p:sp>
        <p:sp>
          <p:nvSpPr>
            <p:cNvPr id="3380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3380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38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38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39E5C174-8871-4FA7-BA96-07C2F3EB5FFB}" type="datetime1">
              <a:rPr lang="ru-RU" altLang="ru-RU" smtClean="0"/>
              <a:t>07.04.2022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itforum.ru/database/osbd/glava_52.shtml#_4_4_3" TargetMode="External"/><Relationship Id="rId2" Type="http://schemas.openxmlformats.org/officeDocument/2006/relationships/hyperlink" Target="https://publications.hse.ru/mirror/pubs/share/direct/259052819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ostgrespro.ru/docs/postgresql/9.6/continuous-archiving" TargetMode="External"/><Relationship Id="rId4" Type="http://schemas.openxmlformats.org/officeDocument/2006/relationships/hyperlink" Target="https://postgrespro.ru/docs/postgresql/9.6/backu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103438"/>
            <a:ext cx="7200900" cy="1470025"/>
          </a:xfrm>
        </p:spPr>
        <p:txBody>
          <a:bodyPr/>
          <a:lstStyle/>
          <a:p>
            <a:pPr algn="ctr" eaLnBrk="1" hangingPunct="1"/>
            <a:r>
              <a:rPr lang="ru-RU" altLang="ru-RU" sz="5400" smtClean="0"/>
              <a:t>Базы данных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971550" y="4292600"/>
            <a:ext cx="799306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dirty="0"/>
              <a:t>Лекция </a:t>
            </a:r>
            <a:r>
              <a:rPr lang="ru-RU" altLang="ru-RU" sz="3600" dirty="0" smtClean="0"/>
              <a:t>20</a:t>
            </a:r>
            <a:r>
              <a:rPr lang="ru-RU" altLang="ru-RU" sz="3600" dirty="0" smtClean="0"/>
              <a:t>.</a:t>
            </a:r>
            <a:endParaRPr lang="ru-RU" altLang="ru-RU" sz="3600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 smtClean="0"/>
              <a:t>Защита данных в базах  данных: обеспечение целостности и безопасности данных</a:t>
            </a:r>
            <a:endParaRPr lang="ru-RU" altLang="ru-R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95958" y="44624"/>
            <a:ext cx="684053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altLang="ru-RU" sz="2000" i="1" kern="0" smtClean="0"/>
              <a:t>"Стыдно не уметь защищать себя рукою, но ещё более стыдно не уметь защищать себя словом".</a:t>
            </a:r>
            <a:br>
              <a:rPr lang="ru-RU" altLang="ru-RU" sz="2000" i="1" kern="0" smtClean="0"/>
            </a:br>
            <a:r>
              <a:rPr lang="ru-RU" altLang="ru-RU" sz="1800" i="1" kern="0" smtClean="0"/>
              <a:t>Аристотель, древнегреческий философ</a:t>
            </a:r>
            <a:r>
              <a:rPr lang="ru-RU" altLang="ru-RU" sz="2000" kern="0" smtClean="0"/>
              <a:t> </a:t>
            </a:r>
            <a:endParaRPr lang="ru-RU" altLang="ru-RU" sz="2000" kern="0" dirty="0"/>
          </a:p>
        </p:txBody>
      </p:sp>
    </p:spTree>
    <p:extLst>
      <p:ext uri="{BB962C8B-B14F-4D97-AF65-F5344CB8AC3E}">
        <p14:creationId xmlns:p14="http://schemas.microsoft.com/office/powerpoint/2010/main" val="344113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739775"/>
          </a:xfrm>
        </p:spPr>
        <p:txBody>
          <a:bodyPr/>
          <a:lstStyle/>
          <a:p>
            <a:pPr algn="ctr"/>
            <a:r>
              <a:rPr lang="ru-RU" altLang="ru-RU" sz="3200" dirty="0" smtClean="0"/>
              <a:t>Резервное копирование</a:t>
            </a:r>
            <a:endParaRPr lang="ru-RU" altLang="ru-RU" sz="3200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261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967BF-21FF-4341-8888-7E7B63EA4315}" type="slidenum">
              <a:rPr lang="ru-RU" altLang="ru-RU" smtClean="0"/>
              <a:pPr/>
              <a:t>10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323528" y="1052736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ru-RU" altLang="ru-RU" b="1" dirty="0" smtClean="0"/>
              <a:t>Полная резервная копия</a:t>
            </a:r>
            <a:r>
              <a:rPr lang="ru-RU" altLang="ru-RU" dirty="0" smtClean="0"/>
              <a:t> включает всю базу данных (все файлы БД, в том числе вспомогательные, состав которых зависит от СУБД). </a:t>
            </a:r>
          </a:p>
          <a:p>
            <a:pPr eaLnBrk="1" hangingPunct="1"/>
            <a:endParaRPr lang="ru-RU" alt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3528" y="1772816"/>
            <a:ext cx="6048672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База данных </a:t>
            </a:r>
            <a:r>
              <a:rPr lang="en-US" altLang="ru-RU" dirty="0" smtClean="0">
                <a:solidFill>
                  <a:srgbClr val="0D0D11"/>
                </a:solidFill>
                <a:latin typeface="Times New Roman" pitchFamily="18" charset="0"/>
              </a:rPr>
              <a:t>Oracle</a:t>
            </a: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 включает: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Управляющие файлы (</a:t>
            </a:r>
            <a:r>
              <a:rPr lang="en-US" altLang="ru-RU" dirty="0" smtClean="0">
                <a:solidFill>
                  <a:srgbClr val="0D0D11"/>
                </a:solidFill>
                <a:latin typeface="Times New Roman" pitchFamily="18" charset="0"/>
              </a:rPr>
              <a:t>ctrl1</a:t>
            </a: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$ORACLE_</a:t>
            </a:r>
            <a:r>
              <a:rPr lang="en-US" altLang="ru-RU" dirty="0" smtClean="0">
                <a:solidFill>
                  <a:srgbClr val="0D0D11"/>
                </a:solidFill>
                <a:latin typeface="Times New Roman" pitchFamily="18" charset="0"/>
              </a:rPr>
              <a:t>SID</a:t>
            </a: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.</a:t>
            </a:r>
            <a:r>
              <a:rPr lang="en-US" altLang="ru-RU" dirty="0" err="1" smtClean="0">
                <a:solidFill>
                  <a:srgbClr val="0D0D11"/>
                </a:solidFill>
                <a:latin typeface="Times New Roman" pitchFamily="18" charset="0"/>
              </a:rPr>
              <a:t>ctl</a:t>
            </a:r>
            <a:r>
              <a:rPr lang="en-US" altLang="ru-RU" dirty="0" smtClean="0">
                <a:solidFill>
                  <a:srgbClr val="0D0D11"/>
                </a:solidFill>
                <a:latin typeface="Times New Roman" pitchFamily="18" charset="0"/>
              </a:rPr>
              <a:t>, ctrl2</a:t>
            </a: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$ORACLE_</a:t>
            </a:r>
            <a:r>
              <a:rPr lang="en-US" altLang="ru-RU" dirty="0" smtClean="0">
                <a:solidFill>
                  <a:srgbClr val="0D0D11"/>
                </a:solidFill>
                <a:latin typeface="Times New Roman" pitchFamily="18" charset="0"/>
              </a:rPr>
              <a:t>SID</a:t>
            </a: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.</a:t>
            </a:r>
            <a:r>
              <a:rPr lang="en-US" altLang="ru-RU" dirty="0" err="1" smtClean="0">
                <a:solidFill>
                  <a:srgbClr val="0D0D11"/>
                </a:solidFill>
                <a:latin typeface="Times New Roman" pitchFamily="18" charset="0"/>
              </a:rPr>
              <a:t>ctl</a:t>
            </a:r>
            <a:r>
              <a:rPr lang="en-US" altLang="ru-RU" dirty="0" smtClean="0">
                <a:solidFill>
                  <a:srgbClr val="0D0D11"/>
                </a:solidFill>
                <a:latin typeface="Times New Roman" pitchFamily="18" charset="0"/>
              </a:rPr>
              <a:t>,..</a:t>
            </a: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)</a:t>
            </a:r>
            <a:endParaRPr lang="en-US" altLang="ru-RU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Файл параметров запуска экземпляра </a:t>
            </a:r>
            <a:r>
              <a:rPr lang="en-US" altLang="ru-RU" dirty="0" err="1" smtClean="0">
                <a:solidFill>
                  <a:srgbClr val="0D0D11"/>
                </a:solidFill>
                <a:latin typeface="Times New Roman" pitchFamily="18" charset="0"/>
              </a:rPr>
              <a:t>init</a:t>
            </a: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$ORACLE_</a:t>
            </a:r>
            <a:r>
              <a:rPr lang="en-US" altLang="ru-RU" dirty="0" smtClean="0">
                <a:solidFill>
                  <a:srgbClr val="0D0D11"/>
                </a:solidFill>
                <a:latin typeface="Times New Roman" pitchFamily="18" charset="0"/>
              </a:rPr>
              <a:t>SID</a:t>
            </a: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.</a:t>
            </a:r>
            <a:r>
              <a:rPr lang="en-US" altLang="ru-RU" dirty="0" err="1" smtClean="0">
                <a:solidFill>
                  <a:srgbClr val="0D0D11"/>
                </a:solidFill>
                <a:latin typeface="Times New Roman" pitchFamily="18" charset="0"/>
              </a:rPr>
              <a:t>ora</a:t>
            </a:r>
            <a:endParaRPr lang="ru-RU" altLang="ru-RU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Файл параметров конфигурации базы </a:t>
            </a:r>
            <a:r>
              <a:rPr lang="en-US" altLang="ru-RU" dirty="0" err="1" smtClean="0">
                <a:solidFill>
                  <a:srgbClr val="0D0D11"/>
                </a:solidFill>
                <a:latin typeface="Times New Roman" pitchFamily="18" charset="0"/>
              </a:rPr>
              <a:t>config</a:t>
            </a: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$ORACLE_</a:t>
            </a:r>
            <a:r>
              <a:rPr lang="en-US" altLang="ru-RU" dirty="0" smtClean="0">
                <a:solidFill>
                  <a:srgbClr val="0D0D11"/>
                </a:solidFill>
                <a:latin typeface="Times New Roman" pitchFamily="18" charset="0"/>
              </a:rPr>
              <a:t>SID</a:t>
            </a: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.</a:t>
            </a:r>
            <a:r>
              <a:rPr lang="en-US" altLang="ru-RU" dirty="0" err="1" smtClean="0">
                <a:solidFill>
                  <a:srgbClr val="0D0D11"/>
                </a:solidFill>
                <a:latin typeface="Times New Roman" pitchFamily="18" charset="0"/>
              </a:rPr>
              <a:t>ora</a:t>
            </a:r>
            <a:endParaRPr lang="ru-RU" altLang="ru-RU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Журнальные файлы регистрации изменений (</a:t>
            </a:r>
            <a:r>
              <a:rPr lang="en-US" altLang="ru-RU" dirty="0" smtClean="0">
                <a:solidFill>
                  <a:srgbClr val="0D0D11"/>
                </a:solidFill>
                <a:latin typeface="Times New Roman" pitchFamily="18" charset="0"/>
              </a:rPr>
              <a:t>log1</a:t>
            </a: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$ORACLE_</a:t>
            </a:r>
            <a:r>
              <a:rPr lang="en-US" altLang="ru-RU" dirty="0" smtClean="0">
                <a:solidFill>
                  <a:srgbClr val="0D0D11"/>
                </a:solidFill>
                <a:latin typeface="Times New Roman" pitchFamily="18" charset="0"/>
              </a:rPr>
              <a:t>SID</a:t>
            </a: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.</a:t>
            </a:r>
            <a:r>
              <a:rPr lang="en-US" altLang="ru-RU" dirty="0" smtClean="0">
                <a:solidFill>
                  <a:srgbClr val="0D0D11"/>
                </a:solidFill>
                <a:latin typeface="Times New Roman" pitchFamily="18" charset="0"/>
              </a:rPr>
              <a:t>dbf, log2</a:t>
            </a: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$ORACLE_</a:t>
            </a:r>
            <a:r>
              <a:rPr lang="en-US" altLang="ru-RU" dirty="0" smtClean="0">
                <a:solidFill>
                  <a:srgbClr val="0D0D11"/>
                </a:solidFill>
                <a:latin typeface="Times New Roman" pitchFamily="18" charset="0"/>
              </a:rPr>
              <a:t>SID</a:t>
            </a: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.</a:t>
            </a:r>
            <a:r>
              <a:rPr lang="en-US" altLang="ru-RU" dirty="0" smtClean="0">
                <a:solidFill>
                  <a:srgbClr val="0D0D11"/>
                </a:solidFill>
                <a:latin typeface="Times New Roman" pitchFamily="18" charset="0"/>
              </a:rPr>
              <a:t>dbf,..</a:t>
            </a: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)</a:t>
            </a:r>
            <a:endParaRPr lang="en-US" altLang="ru-RU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Системное табличное пространство (SYSTEM</a:t>
            </a:r>
            <a:r>
              <a:rPr lang="en-US" altLang="ru-RU" dirty="0">
                <a:solidFill>
                  <a:srgbClr val="0D0D11"/>
                </a:solidFill>
                <a:latin typeface="Times New Roman" pitchFamily="18" charset="0"/>
              </a:rPr>
              <a:t>)</a:t>
            </a:r>
            <a:r>
              <a:rPr lang="en-US" altLang="ru-RU" dirty="0" smtClean="0">
                <a:solidFill>
                  <a:srgbClr val="0D0D11"/>
                </a:solidFill>
                <a:latin typeface="Times New Roman" pitchFamily="18" charset="0"/>
              </a:rPr>
              <a:t> </a:t>
            </a:r>
            <a:br>
              <a:rPr lang="en-US" altLang="ru-RU" dirty="0" smtClean="0">
                <a:solidFill>
                  <a:srgbClr val="0D0D11"/>
                </a:solidFill>
                <a:latin typeface="Times New Roman" pitchFamily="18" charset="0"/>
              </a:rPr>
            </a:br>
            <a:r>
              <a:rPr lang="en-US" altLang="ru-RU" dirty="0" smtClean="0">
                <a:solidFill>
                  <a:srgbClr val="0D0D11"/>
                </a:solidFill>
                <a:latin typeface="Times New Roman" pitchFamily="18" charset="0"/>
              </a:rPr>
              <a:t>system</a:t>
            </a: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$ORACLE_</a:t>
            </a:r>
            <a:r>
              <a:rPr lang="en-US" altLang="ru-RU" dirty="0" smtClean="0">
                <a:solidFill>
                  <a:srgbClr val="0D0D11"/>
                </a:solidFill>
                <a:latin typeface="Times New Roman" pitchFamily="18" charset="0"/>
              </a:rPr>
              <a:t>SID</a:t>
            </a: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.</a:t>
            </a:r>
            <a:r>
              <a:rPr lang="en-US" altLang="ru-RU" dirty="0" smtClean="0">
                <a:solidFill>
                  <a:srgbClr val="0D0D11"/>
                </a:solidFill>
                <a:latin typeface="Times New Roman" pitchFamily="18" charset="0"/>
              </a:rPr>
              <a:t>dbf</a:t>
            </a: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 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Табличное пространство для данных пользователей (</a:t>
            </a:r>
            <a:r>
              <a:rPr lang="en-US" altLang="ru-RU" smtClean="0">
                <a:solidFill>
                  <a:srgbClr val="0D0D11"/>
                </a:solidFill>
                <a:latin typeface="Times New Roman" pitchFamily="18" charset="0"/>
              </a:rPr>
              <a:t>USERS, </a:t>
            </a:r>
            <a:r>
              <a:rPr lang="en-US" altLang="ru-RU" dirty="0" smtClean="0">
                <a:solidFill>
                  <a:srgbClr val="0D0D11"/>
                </a:solidFill>
                <a:latin typeface="Times New Roman" pitchFamily="18" charset="0"/>
              </a:rPr>
              <a:t>user</a:t>
            </a: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$ORACLE_</a:t>
            </a:r>
            <a:r>
              <a:rPr lang="en-US" altLang="ru-RU" dirty="0" smtClean="0">
                <a:solidFill>
                  <a:srgbClr val="0D0D11"/>
                </a:solidFill>
                <a:latin typeface="Times New Roman" pitchFamily="18" charset="0"/>
              </a:rPr>
              <a:t>SID</a:t>
            </a: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.</a:t>
            </a:r>
            <a:r>
              <a:rPr lang="en-US" altLang="ru-RU" dirty="0" smtClean="0">
                <a:solidFill>
                  <a:srgbClr val="0D0D11"/>
                </a:solidFill>
                <a:latin typeface="Times New Roman" pitchFamily="18" charset="0"/>
              </a:rPr>
              <a:t>dbf</a:t>
            </a: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)</a:t>
            </a:r>
            <a:endParaRPr lang="en-US" altLang="ru-RU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Временное табличное пространство (</a:t>
            </a:r>
            <a:r>
              <a:rPr lang="en-US" altLang="ru-RU" dirty="0" smtClean="0">
                <a:solidFill>
                  <a:srgbClr val="0D0D11"/>
                </a:solidFill>
                <a:latin typeface="Times New Roman" pitchFamily="18" charset="0"/>
              </a:rPr>
              <a:t>TEMP) temp</a:t>
            </a: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$ORACLE_</a:t>
            </a:r>
            <a:r>
              <a:rPr lang="en-US" altLang="ru-RU" dirty="0" smtClean="0">
                <a:solidFill>
                  <a:srgbClr val="0D0D11"/>
                </a:solidFill>
                <a:latin typeface="Times New Roman" pitchFamily="18" charset="0"/>
              </a:rPr>
              <a:t>SID</a:t>
            </a: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.</a:t>
            </a:r>
            <a:r>
              <a:rPr lang="en-US" altLang="ru-RU" dirty="0" smtClean="0">
                <a:solidFill>
                  <a:srgbClr val="0D0D11"/>
                </a:solidFill>
                <a:latin typeface="Times New Roman" pitchFamily="18" charset="0"/>
              </a:rPr>
              <a:t>dbf</a:t>
            </a:r>
          </a:p>
          <a:p>
            <a:pPr eaLnBrk="1" hangingPunct="1">
              <a:lnSpc>
                <a:spcPct val="90000"/>
              </a:lnSpc>
            </a:pPr>
            <a:endParaRPr lang="en-US" altLang="ru-RU" dirty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$ORACLE_</a:t>
            </a:r>
            <a:r>
              <a:rPr lang="en-US" altLang="ru-RU" dirty="0" smtClean="0">
                <a:solidFill>
                  <a:srgbClr val="0D0D11"/>
                </a:solidFill>
                <a:latin typeface="Times New Roman" pitchFamily="18" charset="0"/>
              </a:rPr>
              <a:t>SID –</a:t>
            </a: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 имя базы данных </a:t>
            </a:r>
            <a:r>
              <a:rPr lang="en-US" altLang="ru-RU" dirty="0" smtClean="0">
                <a:solidFill>
                  <a:srgbClr val="0D0D11"/>
                </a:solidFill>
                <a:latin typeface="Times New Roman" pitchFamily="18" charset="0"/>
              </a:rPr>
              <a:t>Oracle</a:t>
            </a:r>
            <a:r>
              <a:rPr lang="ru-RU" altLang="ru-RU" dirty="0" smtClean="0">
                <a:solidFill>
                  <a:srgbClr val="0D0D11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0D0D11"/>
                </a:solidFill>
                <a:latin typeface="Times New Roman" pitchFamily="18" charset="0"/>
              </a:rPr>
              <a:t>Например:  </a:t>
            </a:r>
            <a:r>
              <a:rPr lang="en-US" dirty="0" err="1" smtClean="0">
                <a:solidFill>
                  <a:srgbClr val="0D0D11"/>
                </a:solidFill>
                <a:latin typeface="Times New Roman" pitchFamily="18" charset="0"/>
              </a:rPr>
              <a:t>oralib</a:t>
            </a:r>
            <a:r>
              <a:rPr lang="en-US" dirty="0" smtClean="0">
                <a:solidFill>
                  <a:srgbClr val="0D0D11"/>
                </a:solidFill>
                <a:latin typeface="Times New Roman" pitchFamily="18" charset="0"/>
              </a:rPr>
              <a:t>,  ctrl1oralib.ctl, </a:t>
            </a:r>
            <a:r>
              <a:rPr lang="en-US" dirty="0" err="1" smtClean="0">
                <a:solidFill>
                  <a:srgbClr val="0D0D11"/>
                </a:solidFill>
                <a:latin typeface="Times New Roman" pitchFamily="18" charset="0"/>
              </a:rPr>
              <a:t>systemoralib.dbf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756" y="1484784"/>
            <a:ext cx="1182724" cy="3096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432" y="4857328"/>
            <a:ext cx="3624064" cy="181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3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739775"/>
          </a:xfrm>
        </p:spPr>
        <p:txBody>
          <a:bodyPr/>
          <a:lstStyle/>
          <a:p>
            <a:pPr algn="ctr"/>
            <a:r>
              <a:rPr lang="ru-RU" altLang="ru-RU" sz="3200" dirty="0" smtClean="0"/>
              <a:t>Резервное копирование</a:t>
            </a:r>
            <a:endParaRPr lang="ru-RU" altLang="ru-RU" sz="3200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261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6316366" y="6104384"/>
            <a:ext cx="2133600" cy="457200"/>
          </a:xfrm>
        </p:spPr>
        <p:txBody>
          <a:bodyPr/>
          <a:lstStyle/>
          <a:p>
            <a:fld id="{059967BF-21FF-4341-8888-7E7B63EA4315}" type="slidenum">
              <a:rPr lang="ru-RU" altLang="ru-RU" smtClean="0"/>
              <a:pPr/>
              <a:t>11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323528" y="1052736"/>
            <a:ext cx="54726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ru-RU" altLang="ru-RU" b="1" dirty="0" smtClean="0"/>
              <a:t>Частичная резервная копия</a:t>
            </a:r>
            <a:r>
              <a:rPr lang="ru-RU" altLang="ru-RU" dirty="0" smtClean="0"/>
              <a:t> включает часть БД, определённую пользователем:</a:t>
            </a:r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 smtClean="0"/>
              <a:t>Резервная копия может быть </a:t>
            </a:r>
            <a:r>
              <a:rPr lang="ru-RU" altLang="ru-RU" b="1" dirty="0" smtClean="0"/>
              <a:t>инкрементной</a:t>
            </a:r>
            <a:r>
              <a:rPr lang="ru-RU" altLang="ru-RU" dirty="0" smtClean="0"/>
              <a:t>: она состоит только из тех блоков (страниц памяти), которые изменились со времени последнего резервного копирования.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700808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табличное пространство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</a:t>
            </a:r>
            <a:r>
              <a:rPr lang="ru-RU" dirty="0" smtClean="0"/>
              <a:t>се объекты пользователя (схемы БД)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одна или несколько таблиц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часть данных таблицы</a:t>
            </a:r>
            <a:endParaRPr lang="ru-RU" dirty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24744"/>
            <a:ext cx="307447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4218392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 smtClean="0"/>
              <a:t>Создание РК: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dirty="0" smtClean="0"/>
              <a:t>частичной и инкрементной – средствами СУБД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dirty="0" smtClean="0"/>
              <a:t>полной РК – средствами СУБД или ОС (например, с помощью команды </a:t>
            </a:r>
            <a:r>
              <a:rPr lang="ru-RU" altLang="ru-RU" b="1" i="1" dirty="0" err="1" smtClean="0"/>
              <a:t>copy</a:t>
            </a:r>
            <a:r>
              <a:rPr lang="ru-RU" altLang="ru-RU" dirty="0" smtClean="0"/>
              <a:t>).</a:t>
            </a:r>
          </a:p>
          <a:p>
            <a:r>
              <a:rPr lang="ru-RU" altLang="ru-RU" dirty="0" smtClean="0"/>
              <a:t>Пустые блоки, выделенные под объекты БД, в резервную копию не входят, если РК выполняется средствами СУБД.</a:t>
            </a:r>
            <a:endParaRPr lang="ru-RU" dirty="0"/>
          </a:p>
        </p:txBody>
      </p:sp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26" y="5229200"/>
            <a:ext cx="809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56992"/>
            <a:ext cx="84328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796" y="5947628"/>
            <a:ext cx="835690" cy="72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486" y="5297816"/>
            <a:ext cx="790106" cy="140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4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574" y="5962823"/>
            <a:ext cx="774912" cy="7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86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algn="ctr"/>
            <a:r>
              <a:rPr lang="ru-RU" altLang="ru-RU" sz="3200" dirty="0"/>
              <a:t>Резервное копирование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261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967BF-21FF-4341-8888-7E7B63EA4315}" type="slidenum">
              <a:rPr lang="ru-RU" altLang="ru-RU" smtClean="0"/>
              <a:pPr/>
              <a:t>12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1124744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Периодичность резервного копирования определяется администратором системы и зависит от многих факторов: объём БД, интенсивность запросов к БД, интенсивность обновления данных и др. </a:t>
            </a:r>
          </a:p>
          <a:p>
            <a:r>
              <a:rPr lang="ru-RU" dirty="0" smtClean="0"/>
              <a:t>Как правило, технология проведения резервного копирования такова: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раз в неделю (день, месяц) осуществляется полное копирование;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раз в день (час, неделю) – частичное или инкрементное копирование.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2852936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 изменения, произведённые в данных после последнего резервного копирования, утрачиваются; но при наличии </a:t>
            </a:r>
            <a:r>
              <a:rPr lang="ru-RU" b="1" dirty="0" smtClean="0"/>
              <a:t>архива журнала транзакций </a:t>
            </a:r>
            <a:r>
              <a:rPr lang="ru-RU" dirty="0" smtClean="0"/>
              <a:t>их можно выполнить ещё раз, обеспечив полное восстановление БД на момент возникновения сбоя. Копии файлов журнала транзакций должны сохраняться вместе с резервной копией БД.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437112"/>
            <a:ext cx="62388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00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algn="ctr"/>
            <a:r>
              <a:rPr lang="ru-RU" altLang="ru-RU" sz="3200"/>
              <a:t>Восстановление базы данных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757238" y="1196975"/>
            <a:ext cx="7775575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В том случае, если нельзя восстановить БД после сбоя автоматически, восстановление БД выполняется в два этапа:</a:t>
            </a:r>
          </a:p>
          <a:p>
            <a:pPr eaLnBrk="1" hangingPunct="1"/>
            <a:r>
              <a:rPr lang="ru-RU" altLang="ru-RU"/>
              <a:t>1) перенос на рабочий диск резервной копии базы данных (или той её части, которая была повреждена);</a:t>
            </a:r>
          </a:p>
          <a:p>
            <a:pPr eaLnBrk="1" hangingPunct="1"/>
            <a:r>
              <a:rPr lang="ru-RU" altLang="ru-RU"/>
              <a:t>2) перезапуск сервера БД с повторным проведением всех транзакций, зафиксированных после создания резервной копии и до момента возникновения сбоя.</a:t>
            </a:r>
          </a:p>
          <a:p>
            <a:pPr eaLnBrk="1" hangingPunct="1"/>
            <a:r>
              <a:rPr lang="ru-RU" altLang="ru-RU"/>
              <a:t>Если в системе есть архив транзакций, то повторное проведение транзакций может проходить автоматически или под управлением пользователя.</a:t>
            </a:r>
          </a:p>
          <a:p>
            <a:pPr eaLnBrk="1" hangingPunct="1"/>
            <a:r>
              <a:rPr lang="ru-RU" altLang="ru-RU"/>
              <a:t>Если произошёл сбой процесса сервера, то требуется перезагрузка сервера для восстановления БД. При перезагрузке СУБД может по содержимому системных файлов узнать, что произошёл сбой, и выполнить восстановление автоматически (если это возможно). Восстановление БД в этой ситуации означает приведение всех данных в БД в согласованное состояние, т.е. откат незавершённых транзакций и проверку того, что все изменения, внесённые завершёнными транзакциями, попали на диск. 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261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2609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0" y="2386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0" y="2700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967BF-21FF-4341-8888-7E7B63EA4315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78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pPr algn="ctr"/>
            <a:r>
              <a:rPr lang="ru-RU" altLang="ru-RU" sz="3200"/>
              <a:t>Восстановление базы данных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682625" y="1268413"/>
            <a:ext cx="81375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i="1"/>
              <a:t>Прокрутка вперед</a:t>
            </a:r>
            <a:r>
              <a:rPr lang="ru-RU" altLang="ru-RU"/>
              <a:t> заключается в применении к файлам данных всех изменений, зарегистрированных в журнале транзакций.</a:t>
            </a:r>
            <a:endParaRPr lang="ru-RU" altLang="ru-RU" i="1"/>
          </a:p>
          <a:p>
            <a:pPr eaLnBrk="1" hangingPunct="1"/>
            <a:r>
              <a:rPr lang="ru-RU" altLang="ru-RU" i="1"/>
              <a:t>Прокрутка назад</a:t>
            </a:r>
            <a:r>
              <a:rPr lang="ru-RU" altLang="ru-RU"/>
              <a:t> заключается в отмене всех изменений, которые не были подтверждены.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5542" name="Object 6"/>
          <p:cNvGraphicFramePr>
            <a:graphicFrameLocks noChangeAspect="1"/>
          </p:cNvGraphicFramePr>
          <p:nvPr/>
        </p:nvGraphicFramePr>
        <p:xfrm>
          <a:off x="1114425" y="2638425"/>
          <a:ext cx="7350125" cy="338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Рисунок" r:id="rId4" imgW="4244400" imgH="1965960" progId="Word.Picture.8">
                  <p:embed/>
                </p:oleObj>
              </mc:Choice>
              <mc:Fallback>
                <p:oleObj name="Рисунок" r:id="rId4" imgW="4244400" imgH="196596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2638425"/>
                        <a:ext cx="7350125" cy="338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4410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 alt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967BF-21FF-4341-8888-7E7B63EA4315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680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pPr algn="ctr"/>
            <a:r>
              <a:rPr lang="ru-RU" altLang="ru-RU" sz="3200"/>
              <a:t>Восстановление базы данных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682625" y="1268413"/>
            <a:ext cx="8137525" cy="509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25000"/>
              </a:spcAft>
            </a:pPr>
            <a:r>
              <a:rPr lang="ru-RU" altLang="ru-RU" dirty="0"/>
              <a:t>Последовательность восстановления БД:</a:t>
            </a:r>
            <a:endParaRPr lang="en-US" altLang="ru-RU" dirty="0"/>
          </a:p>
          <a:p>
            <a:pPr eaLnBrk="1" hangingPunct="1">
              <a:spcAft>
                <a:spcPct val="25000"/>
              </a:spcAft>
              <a:buFontTx/>
              <a:buAutoNum type="arabicPeriod"/>
            </a:pPr>
            <a:r>
              <a:rPr lang="ru-RU" altLang="ru-RU" dirty="0"/>
              <a:t>Устранение проблем с диском (если они были).</a:t>
            </a:r>
          </a:p>
          <a:p>
            <a:pPr eaLnBrk="1" hangingPunct="1">
              <a:spcAft>
                <a:spcPct val="25000"/>
              </a:spcAft>
              <a:buFontTx/>
              <a:buAutoNum type="arabicPeriod"/>
            </a:pPr>
            <a:r>
              <a:rPr lang="ru-RU" altLang="ru-RU" dirty="0"/>
              <a:t>Запись резервной копии на место основной базы данных.</a:t>
            </a:r>
          </a:p>
          <a:p>
            <a:pPr eaLnBrk="1" hangingPunct="1">
              <a:spcAft>
                <a:spcPct val="25000"/>
              </a:spcAft>
              <a:buFontTx/>
              <a:buAutoNum type="arabicPeriod"/>
            </a:pPr>
            <a:r>
              <a:rPr lang="ru-RU" altLang="ru-RU" dirty="0"/>
              <a:t>Запуск сервера БД в режиме восстановления (</a:t>
            </a:r>
            <a:r>
              <a:rPr lang="en-US" altLang="ru-RU" dirty="0"/>
              <a:t>recover)</a:t>
            </a:r>
            <a:r>
              <a:rPr lang="ru-RU" altLang="ru-RU" dirty="0"/>
              <a:t>.</a:t>
            </a:r>
          </a:p>
          <a:p>
            <a:pPr eaLnBrk="1" hangingPunct="1">
              <a:spcAft>
                <a:spcPct val="25000"/>
              </a:spcAft>
              <a:buFontTx/>
              <a:buAutoNum type="arabicPeriod"/>
            </a:pPr>
            <a:r>
              <a:rPr lang="ru-RU" altLang="ru-RU" dirty="0"/>
              <a:t>Определение параметров восстановления при </a:t>
            </a:r>
            <a:r>
              <a:rPr lang="ru-RU" altLang="ru-RU"/>
              <a:t>наличии </a:t>
            </a:r>
            <a:r>
              <a:rPr lang="ru-RU" altLang="ru-RU" smtClean="0"/>
              <a:t>архива </a:t>
            </a:r>
            <a:r>
              <a:rPr lang="ru-RU" altLang="ru-RU" dirty="0"/>
              <a:t>журналов транзакций (синтаксис и возможности СУБД </a:t>
            </a:r>
            <a:r>
              <a:rPr lang="en-US" altLang="ru-RU" dirty="0"/>
              <a:t>Oracle)</a:t>
            </a:r>
            <a:r>
              <a:rPr lang="ru-RU" altLang="ru-RU" dirty="0"/>
              <a:t>: </a:t>
            </a:r>
          </a:p>
          <a:p>
            <a:pPr eaLnBrk="1" hangingPunct="1">
              <a:spcAft>
                <a:spcPct val="25000"/>
              </a:spcAft>
              <a:buFontTx/>
              <a:buChar char="•"/>
            </a:pPr>
            <a:r>
              <a:rPr lang="ru-RU" altLang="ru-RU" dirty="0"/>
              <a:t>до сигнала пользователя:</a:t>
            </a:r>
          </a:p>
          <a:p>
            <a:pPr eaLnBrk="1" hangingPunct="1">
              <a:spcAft>
                <a:spcPct val="25000"/>
              </a:spcAft>
            </a:pPr>
            <a:r>
              <a:rPr lang="ru-RU" altLang="ru-RU" dirty="0"/>
              <a:t>RECOVER  DATABASE  UNTIL  CANCEL</a:t>
            </a:r>
          </a:p>
          <a:p>
            <a:pPr eaLnBrk="1" hangingPunct="1">
              <a:spcAft>
                <a:spcPct val="25000"/>
              </a:spcAft>
              <a:buFontTx/>
              <a:buChar char="•"/>
            </a:pPr>
            <a:r>
              <a:rPr lang="ru-RU" altLang="ru-RU" dirty="0"/>
              <a:t>до определенного момента времени:</a:t>
            </a:r>
          </a:p>
          <a:p>
            <a:pPr eaLnBrk="1" hangingPunct="1">
              <a:spcAft>
                <a:spcPct val="25000"/>
              </a:spcAft>
            </a:pPr>
            <a:r>
              <a:rPr lang="ru-RU" altLang="ru-RU" dirty="0"/>
              <a:t>RECOVER  DATABASE  UNTIL TIME  'YYYY-MM-DD:HH24:MI:SS'</a:t>
            </a:r>
          </a:p>
          <a:p>
            <a:pPr eaLnBrk="1" hangingPunct="1">
              <a:spcAft>
                <a:spcPct val="25000"/>
              </a:spcAft>
              <a:buFontTx/>
              <a:buChar char="•"/>
            </a:pPr>
            <a:r>
              <a:rPr lang="ru-RU" altLang="ru-RU" dirty="0"/>
              <a:t>до определенной транзакции: </a:t>
            </a:r>
            <a:endParaRPr lang="en-US" altLang="ru-RU" dirty="0"/>
          </a:p>
          <a:p>
            <a:pPr eaLnBrk="1" hangingPunct="1">
              <a:spcAft>
                <a:spcPct val="25000"/>
              </a:spcAft>
            </a:pPr>
            <a:r>
              <a:rPr lang="ru-RU" altLang="ru-RU" dirty="0"/>
              <a:t>RECOVER  DATABASE  UNTIL  CHANGE  </a:t>
            </a:r>
            <a:r>
              <a:rPr lang="en-US" altLang="ru-RU" dirty="0"/>
              <a:t>NNNNN</a:t>
            </a:r>
            <a:endParaRPr lang="ru-RU" altLang="ru-RU" dirty="0"/>
          </a:p>
          <a:p>
            <a:pPr eaLnBrk="1" hangingPunct="1">
              <a:spcAft>
                <a:spcPct val="25000"/>
              </a:spcAft>
              <a:buFontTx/>
              <a:buChar char="•"/>
            </a:pPr>
            <a:r>
              <a:rPr lang="ru-RU" altLang="ru-RU" dirty="0"/>
              <a:t>до определенного журнала транзакций:</a:t>
            </a:r>
          </a:p>
          <a:p>
            <a:pPr eaLnBrk="1" hangingPunct="1">
              <a:spcAft>
                <a:spcPct val="25000"/>
              </a:spcAft>
            </a:pPr>
            <a:r>
              <a:rPr lang="ru-RU" altLang="ru-RU" dirty="0"/>
              <a:t>ALTER</a:t>
            </a:r>
            <a:r>
              <a:rPr lang="en-US" altLang="ru-RU" dirty="0"/>
              <a:t> </a:t>
            </a:r>
            <a:r>
              <a:rPr lang="ru-RU" altLang="ru-RU" dirty="0"/>
              <a:t> DATABASE</a:t>
            </a:r>
            <a:r>
              <a:rPr lang="en-US" altLang="ru-RU" dirty="0"/>
              <a:t> </a:t>
            </a:r>
            <a:r>
              <a:rPr lang="ru-RU" altLang="ru-RU" dirty="0"/>
              <a:t> RECOVER </a:t>
            </a:r>
            <a:r>
              <a:rPr lang="en-US" altLang="ru-RU" dirty="0"/>
              <a:t> </a:t>
            </a:r>
            <a:r>
              <a:rPr lang="ru-RU" altLang="ru-RU" dirty="0"/>
              <a:t>LOGFILE </a:t>
            </a:r>
            <a:r>
              <a:rPr lang="en-US" altLang="ru-RU" dirty="0"/>
              <a:t> </a:t>
            </a:r>
            <a:r>
              <a:rPr lang="ru-RU" altLang="ru-RU" dirty="0"/>
              <a:t>'log1.arc';</a:t>
            </a:r>
          </a:p>
          <a:p>
            <a:pPr eaLnBrk="1" hangingPunct="1">
              <a:spcAft>
                <a:spcPct val="25000"/>
              </a:spcAft>
              <a:buFontTx/>
              <a:buChar char="•"/>
            </a:pPr>
            <a:endParaRPr lang="ru-RU" altLang="ru-RU" dirty="0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0" y="4410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 alt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967BF-21FF-4341-8888-7E7B63EA4315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920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pPr algn="ctr"/>
            <a:r>
              <a:rPr lang="ru-RU" altLang="ru-RU" sz="3200" dirty="0" smtClean="0"/>
              <a:t>Избыточное хранение </a:t>
            </a:r>
            <a:r>
              <a:rPr lang="ru-RU" altLang="ru-RU" sz="3200" dirty="0"/>
              <a:t>базы данных</a:t>
            </a: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0" y="4410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 alt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967BF-21FF-4341-8888-7E7B63EA4315}" type="slidenum">
              <a:rPr lang="ru-RU" altLang="ru-RU" smtClean="0"/>
              <a:pPr/>
              <a:t>16</a:t>
            </a:fld>
            <a:endParaRPr lang="ru-RU" alt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404841"/>
            <a:ext cx="4392488" cy="31123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1124744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Automatic</a:t>
            </a:r>
            <a:r>
              <a:rPr lang="ru-RU" dirty="0" smtClean="0"/>
              <a:t> </a:t>
            </a:r>
            <a:r>
              <a:rPr lang="ru-RU" dirty="0" err="1" smtClean="0"/>
              <a:t>Storage</a:t>
            </a:r>
            <a:r>
              <a:rPr lang="ru-RU" dirty="0" smtClean="0"/>
              <a:t> </a:t>
            </a:r>
            <a:r>
              <a:rPr lang="ru-RU" dirty="0" err="1" smtClean="0"/>
              <a:t>Management</a:t>
            </a:r>
            <a:r>
              <a:rPr lang="ru-RU" dirty="0" smtClean="0"/>
              <a:t> (ASM) – средство автоматического управления дисковым пространством БД  в </a:t>
            </a:r>
            <a:r>
              <a:rPr lang="en-US" dirty="0" smtClean="0"/>
              <a:t>Oracle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b="1" dirty="0" smtClean="0"/>
              <a:t>Достоинства</a:t>
            </a:r>
            <a:r>
              <a:rPr lang="ru-RU" dirty="0" smtClean="0"/>
              <a:t>: контролируемая избыточность данных и автоматическая балансировка загрузки дисков.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5590981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Недостаток:</a:t>
            </a:r>
            <a:r>
              <a:rPr lang="ru-RU" dirty="0" smtClean="0"/>
              <a:t> необходимость использования специальных утилит для создания резервной копии.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6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pPr algn="ctr"/>
            <a:r>
              <a:rPr lang="ru-RU" altLang="ru-RU" sz="3200" dirty="0" err="1" smtClean="0"/>
              <a:t>Зеркалирование</a:t>
            </a:r>
            <a:r>
              <a:rPr lang="ru-RU" altLang="ru-RU" sz="3200" dirty="0" smtClean="0"/>
              <a:t> </a:t>
            </a:r>
            <a:r>
              <a:rPr lang="ru-RU" altLang="ru-RU" sz="3200" dirty="0"/>
              <a:t>базы данных</a:t>
            </a: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0" y="4410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 alt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967BF-21FF-4341-8888-7E7B63EA4315}" type="slidenum">
              <a:rPr lang="ru-RU" altLang="ru-RU" smtClean="0"/>
              <a:pPr/>
              <a:t>17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38" y="2780928"/>
            <a:ext cx="5000534" cy="30918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1196752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Зеркалированием</a:t>
            </a:r>
            <a:r>
              <a:rPr lang="ru-RU" b="1" dirty="0"/>
              <a:t> баз данных </a:t>
            </a:r>
            <a:r>
              <a:rPr lang="ru-RU" dirty="0" smtClean="0"/>
              <a:t>называется </a:t>
            </a:r>
            <a:r>
              <a:rPr lang="ru-RU" dirty="0"/>
              <a:t>процесс синхронизации двух или более серверов </a:t>
            </a:r>
            <a:r>
              <a:rPr lang="ru-RU" dirty="0" smtClean="0"/>
              <a:t>СУБД.</a:t>
            </a:r>
          </a:p>
          <a:p>
            <a:r>
              <a:rPr lang="ru-RU" dirty="0" smtClean="0"/>
              <a:t>Два режима работы: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режим реального времени (для кластеров),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асинхронный режим (для репликации).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852936"/>
            <a:ext cx="30963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Все изменения применяются к данным на активном сервере.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На пассивный сервер переносятся изменения завершенных транзакций.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При сбое активного сервера все пользователи переключаются на "зеркало".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Для повышения эффективности "зеркало" используется для выполнения запросов на чтение данных.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8299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739775"/>
          </a:xfrm>
        </p:spPr>
        <p:txBody>
          <a:bodyPr/>
          <a:lstStyle/>
          <a:p>
            <a:pPr algn="ctr"/>
            <a:r>
              <a:rPr lang="ru-RU" altLang="ru-RU" sz="3200" dirty="0"/>
              <a:t>Резервное копирование </a:t>
            </a:r>
            <a:r>
              <a:rPr lang="ru-RU" altLang="ru-RU" sz="3200" dirty="0" smtClean="0"/>
              <a:t>данных</a:t>
            </a:r>
            <a:endParaRPr lang="ru-RU" altLang="ru-RU" sz="3200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261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967BF-21FF-4341-8888-7E7B63EA4315}" type="slidenum">
              <a:rPr lang="ru-RU" altLang="ru-RU" smtClean="0"/>
              <a:pPr/>
              <a:t>18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467544" y="1052736"/>
            <a:ext cx="82809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Существует </a:t>
            </a:r>
            <a:r>
              <a:rPr lang="ru-RU" sz="1600" dirty="0"/>
              <a:t>три фундаментально разных подхода к резервному копированию данных в </a:t>
            </a:r>
            <a:r>
              <a:rPr lang="ru-RU" sz="1600" dirty="0" err="1"/>
              <a:t>PostgreSQL</a:t>
            </a:r>
            <a:r>
              <a:rPr lang="ru-RU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Выгрузка в SQL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Копирование на уровне файлов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Непрерывное архивирование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420888"/>
            <a:ext cx="842493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Выгрузка в SQL</a:t>
            </a:r>
          </a:p>
          <a:p>
            <a:r>
              <a:rPr lang="ru-RU" sz="1600" dirty="0" smtClean="0"/>
              <a:t>Генерация </a:t>
            </a:r>
            <a:r>
              <a:rPr lang="ru-RU" sz="1600" dirty="0"/>
              <a:t>текстового файла с командами SQL, которые при выполнении на сервере пересоздадут базу данных в том же самом состоянии, в котором она была на момент </a:t>
            </a:r>
            <a:r>
              <a:rPr lang="ru-RU" sz="1600" dirty="0" smtClean="0"/>
              <a:t>выгрузки:</a:t>
            </a:r>
          </a:p>
          <a:p>
            <a:pPr algn="ctr"/>
            <a:r>
              <a:rPr lang="en-US" sz="1600" dirty="0" err="1"/>
              <a:t>pg_dump</a:t>
            </a:r>
            <a:r>
              <a:rPr lang="en-US" sz="1600" dirty="0"/>
              <a:t> </a:t>
            </a:r>
            <a:r>
              <a:rPr lang="ru-RU" sz="1600" b="1" i="1" dirty="0" err="1"/>
              <a:t>имя_базы</a:t>
            </a:r>
            <a:r>
              <a:rPr lang="ru-RU" sz="1600" dirty="0"/>
              <a:t> &gt; </a:t>
            </a:r>
            <a:r>
              <a:rPr lang="ru-RU" sz="1600" b="1" i="1" dirty="0" err="1" smtClean="0"/>
              <a:t>файл_дампа</a:t>
            </a:r>
            <a:endParaRPr lang="ru-RU" sz="1600" dirty="0" smtClean="0"/>
          </a:p>
          <a:p>
            <a:r>
              <a:rPr lang="ru-RU" sz="1600" dirty="0" smtClean="0"/>
              <a:t>Запускается с правами </a:t>
            </a:r>
            <a:r>
              <a:rPr lang="ru-RU" sz="1600" dirty="0" err="1" smtClean="0"/>
              <a:t>суперпользователя</a:t>
            </a:r>
            <a:r>
              <a:rPr lang="ru-RU" sz="1600" dirty="0" smtClean="0"/>
              <a:t>, т.к. необходим доступ </a:t>
            </a:r>
            <a:r>
              <a:rPr lang="ru-RU" sz="1600" dirty="0"/>
              <a:t>на чтение всех </a:t>
            </a:r>
            <a:r>
              <a:rPr lang="ru-RU" sz="1600" dirty="0" smtClean="0"/>
              <a:t>таблиц. Или возможно частичное копирование:</a:t>
            </a:r>
          </a:p>
          <a:p>
            <a:pPr algn="ctr"/>
            <a:r>
              <a:rPr lang="en-US" sz="1600" dirty="0" err="1"/>
              <a:t>pg_dump</a:t>
            </a:r>
            <a:r>
              <a:rPr lang="en-US" sz="1600" dirty="0"/>
              <a:t> </a:t>
            </a:r>
            <a:r>
              <a:rPr lang="ru-RU" sz="1600" b="1" i="1" dirty="0" err="1"/>
              <a:t>имя_базы</a:t>
            </a:r>
            <a:r>
              <a:rPr lang="ru-RU" sz="1600" dirty="0"/>
              <a:t> -n </a:t>
            </a:r>
            <a:r>
              <a:rPr lang="ru-RU" sz="1600" b="1" i="1" dirty="0" smtClean="0"/>
              <a:t>схема</a:t>
            </a:r>
            <a:r>
              <a:rPr lang="ru-RU" sz="1600" dirty="0"/>
              <a:t>  &gt; </a:t>
            </a:r>
            <a:r>
              <a:rPr lang="ru-RU" sz="1600" b="1" i="1" dirty="0" err="1"/>
              <a:t>файл_дампа</a:t>
            </a:r>
            <a:endParaRPr lang="ru-RU" sz="1600" dirty="0" smtClean="0"/>
          </a:p>
          <a:p>
            <a:pPr algn="ctr"/>
            <a:r>
              <a:rPr lang="en-US" sz="1600" dirty="0" err="1"/>
              <a:t>pg_dump</a:t>
            </a:r>
            <a:r>
              <a:rPr lang="en-US" sz="1600" dirty="0"/>
              <a:t> </a:t>
            </a:r>
            <a:r>
              <a:rPr lang="ru-RU" sz="1600" b="1" i="1" dirty="0" err="1"/>
              <a:t>имя_базы</a:t>
            </a:r>
            <a:r>
              <a:rPr lang="ru-RU" sz="1600" dirty="0"/>
              <a:t> -t </a:t>
            </a:r>
            <a:r>
              <a:rPr lang="ru-RU" sz="1600" b="1" i="1" dirty="0" smtClean="0"/>
              <a:t>таблица </a:t>
            </a:r>
            <a:r>
              <a:rPr lang="ru-RU" sz="1600" dirty="0"/>
              <a:t>&gt; </a:t>
            </a:r>
            <a:r>
              <a:rPr lang="ru-RU" sz="1600" b="1" i="1" dirty="0" err="1"/>
              <a:t>файл_дампа</a:t>
            </a:r>
            <a:endParaRPr lang="ru-RU" sz="1600" b="1" i="1" dirty="0" smtClean="0"/>
          </a:p>
          <a:p>
            <a:r>
              <a:rPr lang="ru-RU" sz="1600" u="sng" dirty="0" smtClean="0"/>
              <a:t>Достоинства: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Универсальность создаваемой копии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Можно выполнять </a:t>
            </a:r>
            <a:r>
              <a:rPr lang="ru-RU" sz="1600" dirty="0"/>
              <a:t>с любого удалённого </a:t>
            </a:r>
            <a:r>
              <a:rPr lang="ru-RU" sz="1600" dirty="0" smtClean="0"/>
              <a:t>компьютера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/>
              <a:t>pg_dump</a:t>
            </a:r>
            <a:r>
              <a:rPr lang="ru-RU" sz="1600" dirty="0"/>
              <a:t> не блокирует другие операции с базой данных во время своей работы</a:t>
            </a:r>
            <a:endParaRPr lang="ru-RU" sz="1600" dirty="0" smtClean="0"/>
          </a:p>
          <a:p>
            <a:r>
              <a:rPr lang="ru-RU" sz="1600" u="sng" dirty="0" smtClean="0"/>
              <a:t>Недостатки</a:t>
            </a:r>
            <a:r>
              <a:rPr lang="ru-RU" sz="16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Невысокая скорость работы и некоторые ограничения.</a:t>
            </a:r>
          </a:p>
        </p:txBody>
      </p:sp>
    </p:spTree>
    <p:extLst>
      <p:ext uri="{BB962C8B-B14F-4D97-AF65-F5344CB8AC3E}">
        <p14:creationId xmlns:p14="http://schemas.microsoft.com/office/powerpoint/2010/main" val="314264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739775"/>
          </a:xfrm>
        </p:spPr>
        <p:txBody>
          <a:bodyPr/>
          <a:lstStyle/>
          <a:p>
            <a:pPr algn="ctr"/>
            <a:r>
              <a:rPr lang="ru-RU" altLang="ru-RU" sz="3200" dirty="0" smtClean="0"/>
              <a:t>Восстановление БД из текстового файла</a:t>
            </a:r>
            <a:endParaRPr lang="ru-RU" altLang="ru-RU" sz="3200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261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967BF-21FF-4341-8888-7E7B63EA4315}" type="slidenum">
              <a:rPr lang="ru-RU" altLang="ru-RU" smtClean="0"/>
              <a:pPr/>
              <a:t>19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467544" y="1052736"/>
            <a:ext cx="835292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Общий вид команды для восстановления дампа</a:t>
            </a:r>
            <a:r>
              <a:rPr lang="ru-RU" sz="1600" dirty="0" smtClean="0"/>
              <a:t>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/>
              <a:t>psql</a:t>
            </a:r>
            <a:r>
              <a:rPr lang="en-US" sz="1600" dirty="0"/>
              <a:t> </a:t>
            </a:r>
            <a:r>
              <a:rPr lang="ru-RU" sz="1600" b="1" i="1" dirty="0" err="1"/>
              <a:t>имя_базы</a:t>
            </a:r>
            <a:r>
              <a:rPr lang="ru-RU" sz="1600" dirty="0"/>
              <a:t> &lt; </a:t>
            </a:r>
            <a:r>
              <a:rPr lang="ru-RU" sz="1600" b="1" i="1" dirty="0" err="1" smtClean="0"/>
              <a:t>файл_дампа</a:t>
            </a:r>
            <a:endParaRPr lang="ru-RU" sz="1600" b="1" i="1" dirty="0" smtClean="0"/>
          </a:p>
          <a:p>
            <a:r>
              <a:rPr lang="ru-RU" sz="1600" dirty="0"/>
              <a:t>где </a:t>
            </a:r>
            <a:r>
              <a:rPr lang="ru-RU" sz="1600" b="1" i="1" dirty="0" err="1"/>
              <a:t>файл_дампа</a:t>
            </a:r>
            <a:r>
              <a:rPr lang="ru-RU" sz="1600" dirty="0"/>
              <a:t> — это файл, содержащий вывод команды </a:t>
            </a:r>
            <a:r>
              <a:rPr lang="ru-RU" sz="1600" dirty="0" err="1"/>
              <a:t>pg_dump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База данных, заданная параметром </a:t>
            </a:r>
            <a:r>
              <a:rPr lang="ru-RU" sz="1600" b="1" i="1" dirty="0" err="1"/>
              <a:t>имя_базы</a:t>
            </a:r>
            <a:r>
              <a:rPr lang="ru-RU" sz="1600" dirty="0"/>
              <a:t>, не будет создана данной командой, так что вы должны создать её сами из базы template0 перед запуском </a:t>
            </a:r>
            <a:r>
              <a:rPr lang="ru-RU" sz="1600" dirty="0" err="1"/>
              <a:t>psql</a:t>
            </a:r>
            <a:r>
              <a:rPr lang="ru-RU" sz="1600" dirty="0"/>
              <a:t> (например, с помощью команды </a:t>
            </a:r>
            <a:r>
              <a:rPr lang="ru-RU" sz="1600" dirty="0" err="1"/>
              <a:t>createdb</a:t>
            </a:r>
            <a:r>
              <a:rPr lang="ru-RU" sz="1600" dirty="0"/>
              <a:t> -T template0 </a:t>
            </a:r>
            <a:r>
              <a:rPr lang="ru-RU" sz="1600" b="1" i="1" dirty="0" err="1"/>
              <a:t>имя_базы</a:t>
            </a:r>
            <a:r>
              <a:rPr lang="ru-RU" sz="1600" dirty="0"/>
              <a:t>)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Перед восстановлением SQL-дампа все пользователи, которые владели объектами или имели права на объекты в выгруженной базе данных, должны уже существовать</a:t>
            </a:r>
            <a:r>
              <a:rPr lang="ru-RU" sz="1600" dirty="0" smtClean="0"/>
              <a:t>. </a:t>
            </a:r>
            <a:r>
              <a:rPr lang="ru-RU" sz="1600" dirty="0"/>
              <a:t>Если их нет, при восстановлении будут ошибки пересоздания объектов с изначальными владельцами и/или правами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По умолчанию, если происходит ошибка SQL, программа </a:t>
            </a:r>
            <a:r>
              <a:rPr lang="ru-RU" sz="1600" dirty="0" err="1"/>
              <a:t>psql</a:t>
            </a:r>
            <a:r>
              <a:rPr lang="ru-RU" sz="1600" dirty="0"/>
              <a:t> продолжает выполнение. Если же запустить </a:t>
            </a:r>
            <a:r>
              <a:rPr lang="ru-RU" sz="1600" dirty="0" err="1"/>
              <a:t>psql</a:t>
            </a:r>
            <a:r>
              <a:rPr lang="ru-RU" sz="1600" dirty="0"/>
              <a:t> с установленной переменной ON_ERROR_STOP, это поведение поменяется и </a:t>
            </a:r>
            <a:r>
              <a:rPr lang="ru-RU" sz="1600" dirty="0" err="1"/>
              <a:t>psql</a:t>
            </a:r>
            <a:r>
              <a:rPr lang="ru-RU" sz="1600" dirty="0"/>
              <a:t> завершится с кодом 3 в случае возникновения ошибки SQL</a:t>
            </a:r>
            <a:r>
              <a:rPr lang="ru-RU" sz="1600" dirty="0" smtClean="0"/>
              <a:t>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/>
              <a:t>psql</a:t>
            </a:r>
            <a:r>
              <a:rPr lang="en-US" sz="1600" dirty="0"/>
              <a:t> --set ON_ERROR_STOP=on </a:t>
            </a:r>
            <a:r>
              <a:rPr lang="ru-RU" sz="1600" b="1" i="1" dirty="0" err="1"/>
              <a:t>имя_базы</a:t>
            </a:r>
            <a:r>
              <a:rPr lang="ru-RU" sz="1600" dirty="0"/>
              <a:t> &lt; </a:t>
            </a:r>
            <a:r>
              <a:rPr lang="ru-RU" sz="1600" b="1" i="1" dirty="0" err="1" smtClean="0"/>
              <a:t>файл_дампа</a:t>
            </a:r>
            <a:endParaRPr lang="ru-RU" sz="1600" b="1" i="1" dirty="0" smtClean="0"/>
          </a:p>
          <a:p>
            <a:r>
              <a:rPr lang="ru-RU" sz="1600" dirty="0"/>
              <a:t>В качестве альтернативы можно указать, что весь дамп должен быть восстановлен в одной транзакции, так что восстановление либо полностью выполнится, либо полностью отменится. Включить данный режим можно, передав </a:t>
            </a:r>
            <a:r>
              <a:rPr lang="ru-RU" sz="1600" dirty="0" err="1"/>
              <a:t>psql</a:t>
            </a:r>
            <a:r>
              <a:rPr lang="ru-RU" sz="1600" dirty="0"/>
              <a:t> аргумент </a:t>
            </a:r>
            <a:r>
              <a:rPr lang="ru-RU" sz="1600" dirty="0" smtClean="0"/>
              <a:t>-1</a:t>
            </a:r>
            <a:r>
              <a:rPr lang="ru-RU" sz="1600" dirty="0"/>
              <a:t> </a:t>
            </a:r>
            <a:r>
              <a:rPr lang="ru-RU" sz="1600" dirty="0" smtClean="0"/>
              <a:t>или</a:t>
            </a:r>
            <a:r>
              <a:rPr lang="ru-RU" sz="1600" dirty="0"/>
              <a:t> --</a:t>
            </a:r>
            <a:r>
              <a:rPr lang="ru-RU" sz="1600" dirty="0" err="1"/>
              <a:t>single-transaction</a:t>
            </a:r>
            <a:r>
              <a:rPr lang="ru-RU" sz="1600" dirty="0"/>
              <a:t>. Выбирая этот режим, учтите, что даже незначительная ошибка может привести к откату восстановления, которое могло продолжаться несколько часов.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64637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720725"/>
          </a:xfrm>
        </p:spPr>
        <p:txBody>
          <a:bodyPr/>
          <a:lstStyle/>
          <a:p>
            <a:pPr algn="ctr"/>
            <a:r>
              <a:rPr lang="ru-RU" altLang="ru-RU" sz="3200"/>
              <a:t>Общие положения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967BF-21FF-4341-8888-7E7B63EA4315}" type="slidenum">
              <a:rPr lang="ru-RU" altLang="ru-RU" smtClean="0"/>
              <a:pPr/>
              <a:t>2</a:t>
            </a:fld>
            <a:endParaRPr lang="ru-RU" alt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1124744"/>
            <a:ext cx="5544616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/>
              <a:t>Защита данных </a:t>
            </a:r>
            <a:r>
              <a:rPr lang="ru-RU" dirty="0" smtClean="0"/>
              <a:t>– это организационные, программные и технические методы и средства, направленные на удовлетворение ограничений, установленных для типов данных или экземпляров типов данных в системах обработки данных (ГОСТ 20886-85). 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Защита данных включает предупреждение случайного или несанкционированного доступа к данным, их изменения или разрушения со стороны пользователей или при сбоях аппаратуры. 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Реализация защиты включает: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контроль достоверности данных с помощью ограничений целостности;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обеспечение безопасности данных (физической целостности данных);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обеспечение секретности данных.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94" y="548680"/>
            <a:ext cx="1915886" cy="22315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519" y="2857502"/>
            <a:ext cx="2287897" cy="13635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746" y="4293096"/>
            <a:ext cx="1842646" cy="2509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424936" cy="739775"/>
          </a:xfrm>
        </p:spPr>
        <p:txBody>
          <a:bodyPr/>
          <a:lstStyle/>
          <a:p>
            <a:pPr algn="ctr"/>
            <a:r>
              <a:rPr lang="ru-RU" sz="2800" b="1" dirty="0"/>
              <a:t>Выгрузка в </a:t>
            </a:r>
            <a:r>
              <a:rPr lang="ru-RU" sz="2800" b="1" dirty="0" smtClean="0"/>
              <a:t>SQL</a:t>
            </a:r>
            <a:r>
              <a:rPr lang="ru-RU" sz="2800" dirty="0" smtClean="0"/>
              <a:t>: дополнительные возможности</a:t>
            </a:r>
            <a:endParaRPr lang="ru-RU" sz="2800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261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967BF-21FF-4341-8888-7E7B63EA4315}" type="slidenum">
              <a:rPr lang="ru-RU" altLang="ru-RU" smtClean="0"/>
              <a:pPr/>
              <a:t>20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1144923"/>
            <a:ext cx="84249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Копирование базы </a:t>
            </a:r>
            <a:r>
              <a:rPr lang="ru-RU" dirty="0"/>
              <a:t>данных непосредственно с одного сервера на </a:t>
            </a:r>
            <a:r>
              <a:rPr lang="ru-RU" dirty="0" smtClean="0"/>
              <a:t>другой:</a:t>
            </a:r>
          </a:p>
          <a:p>
            <a:pPr algn="ctr"/>
            <a:r>
              <a:rPr lang="en-US" sz="1600" dirty="0" err="1"/>
              <a:t>pg_dump</a:t>
            </a:r>
            <a:r>
              <a:rPr lang="en-US" sz="1600" dirty="0"/>
              <a:t> -h </a:t>
            </a:r>
            <a:r>
              <a:rPr lang="en-US" sz="1600" b="1" i="1" dirty="0"/>
              <a:t>host1</a:t>
            </a:r>
            <a:r>
              <a:rPr lang="en-US" sz="1600" dirty="0"/>
              <a:t> </a:t>
            </a:r>
            <a:r>
              <a:rPr lang="ru-RU" sz="1600" b="1" i="1" dirty="0" err="1"/>
              <a:t>имя_базы</a:t>
            </a:r>
            <a:r>
              <a:rPr lang="ru-RU" sz="1600" dirty="0"/>
              <a:t> | </a:t>
            </a:r>
            <a:r>
              <a:rPr lang="en-US" sz="1600" dirty="0" err="1"/>
              <a:t>psql</a:t>
            </a:r>
            <a:r>
              <a:rPr lang="en-US" sz="1600" dirty="0"/>
              <a:t> -h </a:t>
            </a:r>
            <a:r>
              <a:rPr lang="en-US" sz="1600" b="1" i="1" dirty="0"/>
              <a:t>host2</a:t>
            </a:r>
            <a:r>
              <a:rPr lang="en-US" sz="1600" dirty="0"/>
              <a:t> </a:t>
            </a:r>
            <a:r>
              <a:rPr lang="ru-RU" sz="1600" b="1" i="1" dirty="0" err="1" smtClean="0"/>
              <a:t>имя_базы</a:t>
            </a:r>
            <a:endParaRPr lang="ru-RU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95536" y="1844824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Создание </a:t>
            </a:r>
            <a:r>
              <a:rPr lang="ru-RU" dirty="0"/>
              <a:t>дампа всего содержимого кластера </a:t>
            </a:r>
            <a:r>
              <a:rPr lang="ru-RU" dirty="0" smtClean="0"/>
              <a:t>БД:</a:t>
            </a:r>
            <a:endParaRPr lang="ru-RU" dirty="0"/>
          </a:p>
          <a:p>
            <a:pPr algn="ctr"/>
            <a:r>
              <a:rPr lang="ru-RU" dirty="0" err="1"/>
              <a:t>pg_dumpall</a:t>
            </a:r>
            <a:r>
              <a:rPr lang="ru-RU" dirty="0"/>
              <a:t> &gt; </a:t>
            </a:r>
            <a:r>
              <a:rPr lang="ru-RU" b="1" i="1" dirty="0" err="1" smtClean="0"/>
              <a:t>файл_дампа</a:t>
            </a:r>
            <a:endParaRPr lang="ru-RU" b="1" i="1" dirty="0" smtClean="0"/>
          </a:p>
          <a:p>
            <a:r>
              <a:rPr lang="ru-RU" dirty="0" smtClean="0"/>
              <a:t>Она </a:t>
            </a:r>
            <a:r>
              <a:rPr lang="ru-RU" dirty="0"/>
              <a:t>делает резервную копию всех баз данных кластера, а также сохраняет данные уровня </a:t>
            </a:r>
            <a:r>
              <a:rPr lang="ru-RU" dirty="0" smtClean="0"/>
              <a:t>кластера - </a:t>
            </a:r>
            <a:r>
              <a:rPr lang="ru-RU" dirty="0"/>
              <a:t>роли и определения табличных пространств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Для преодоления проблем с размерами файлов можно использовать программы сжатия, </a:t>
            </a:r>
            <a:r>
              <a:rPr lang="ru-RU" dirty="0"/>
              <a:t>например </a:t>
            </a:r>
            <a:r>
              <a:rPr lang="ru-RU" dirty="0" err="1"/>
              <a:t>gzip</a:t>
            </a:r>
            <a:r>
              <a:rPr lang="ru-RU" dirty="0"/>
              <a:t>:</a:t>
            </a:r>
          </a:p>
          <a:p>
            <a:pPr algn="ctr"/>
            <a:r>
              <a:rPr lang="ru-RU" dirty="0" err="1"/>
              <a:t>pg_dump</a:t>
            </a:r>
            <a:r>
              <a:rPr lang="ru-RU" dirty="0"/>
              <a:t> </a:t>
            </a:r>
            <a:r>
              <a:rPr lang="ru-RU" b="1" i="1" dirty="0" err="1"/>
              <a:t>имя_базы</a:t>
            </a:r>
            <a:r>
              <a:rPr lang="ru-RU" dirty="0"/>
              <a:t> | </a:t>
            </a:r>
            <a:r>
              <a:rPr lang="ru-RU" dirty="0" err="1"/>
              <a:t>gzip</a:t>
            </a:r>
            <a:r>
              <a:rPr lang="ru-RU" dirty="0"/>
              <a:t> &gt; </a:t>
            </a:r>
            <a:r>
              <a:rPr lang="ru-RU" b="1" i="1" dirty="0"/>
              <a:t>имя_файла</a:t>
            </a:r>
            <a:r>
              <a:rPr lang="ru-RU" dirty="0"/>
              <a:t>.gz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3933056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ускорения выгрузки </a:t>
            </a:r>
            <a:r>
              <a:rPr lang="ru-RU" dirty="0"/>
              <a:t>большой </a:t>
            </a:r>
            <a:r>
              <a:rPr lang="ru-RU" dirty="0" smtClean="0"/>
              <a:t>БД можно </a:t>
            </a:r>
            <a:r>
              <a:rPr lang="ru-RU" dirty="0"/>
              <a:t>использовать режим параллельной выгрузки в </a:t>
            </a:r>
            <a:r>
              <a:rPr lang="ru-RU" dirty="0" err="1"/>
              <a:t>pg_dump</a:t>
            </a:r>
            <a:r>
              <a:rPr lang="ru-RU" dirty="0"/>
              <a:t>. При этом одновременно будут выгружаться несколько таблиц. Управлять числом параллельных заданий позволяет параметр -j. Параллельная выгрузка поддерживается только для формата архива в каталоге.</a:t>
            </a:r>
          </a:p>
          <a:p>
            <a:pPr algn="ctr"/>
            <a:r>
              <a:rPr lang="ru-RU" dirty="0" err="1"/>
              <a:t>pg_dump</a:t>
            </a:r>
            <a:r>
              <a:rPr lang="ru-RU" dirty="0"/>
              <a:t> -j </a:t>
            </a:r>
            <a:r>
              <a:rPr lang="ru-RU" b="1" i="1" dirty="0"/>
              <a:t>число</a:t>
            </a:r>
            <a:r>
              <a:rPr lang="ru-RU" dirty="0"/>
              <a:t> -F d -f </a:t>
            </a:r>
            <a:r>
              <a:rPr lang="ru-RU" b="1" i="1" dirty="0" err="1"/>
              <a:t>выходной_каталог</a:t>
            </a:r>
            <a:r>
              <a:rPr lang="ru-RU" dirty="0"/>
              <a:t> </a:t>
            </a:r>
            <a:r>
              <a:rPr lang="ru-RU" b="1" i="1" dirty="0" err="1" smtClean="0"/>
              <a:t>имя_базы</a:t>
            </a:r>
            <a:endParaRPr lang="ru-RU" b="1" i="1" dirty="0" smtClean="0"/>
          </a:p>
          <a:p>
            <a:r>
              <a:rPr lang="ru-RU" dirty="0" smtClean="0"/>
              <a:t>Восстановить </a:t>
            </a:r>
            <a:r>
              <a:rPr lang="ru-RU" dirty="0"/>
              <a:t>копию в параллельном режиме </a:t>
            </a:r>
            <a:r>
              <a:rPr lang="ru-RU" dirty="0" smtClean="0"/>
              <a:t>можно с </a:t>
            </a:r>
            <a:r>
              <a:rPr lang="ru-RU" dirty="0"/>
              <a:t>помощью </a:t>
            </a:r>
            <a:r>
              <a:rPr lang="ru-RU" dirty="0" err="1"/>
              <a:t>pg_restore</a:t>
            </a:r>
            <a:r>
              <a:rPr lang="ru-RU" dirty="0"/>
              <a:t> -j. Это поддерживается для любого архива в формате каталога или специальном формате, даже если архив создавался не </a:t>
            </a:r>
            <a:r>
              <a:rPr lang="ru-RU" dirty="0" smtClean="0"/>
              <a:t>командой </a:t>
            </a:r>
            <a:r>
              <a:rPr lang="ru-RU" dirty="0" err="1" smtClean="0"/>
              <a:t>pg_dump</a:t>
            </a:r>
            <a:r>
              <a:rPr lang="ru-RU" dirty="0" smtClean="0"/>
              <a:t> </a:t>
            </a:r>
            <a:r>
              <a:rPr lang="ru-RU" dirty="0"/>
              <a:t>-j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08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739775"/>
          </a:xfrm>
        </p:spPr>
        <p:txBody>
          <a:bodyPr/>
          <a:lstStyle/>
          <a:p>
            <a:pPr algn="ctr"/>
            <a:r>
              <a:rPr lang="ru-RU" altLang="ru-RU" sz="3200" dirty="0" smtClean="0"/>
              <a:t>Копирование на уровне файлов</a:t>
            </a:r>
            <a:endParaRPr lang="ru-RU" altLang="ru-RU" sz="3200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261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967BF-21FF-4341-8888-7E7B63EA4315}" type="slidenum">
              <a:rPr lang="ru-RU" altLang="ru-RU" smtClean="0"/>
              <a:pPr/>
              <a:t>21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467544" y="105273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</a:t>
            </a:r>
            <a:r>
              <a:rPr lang="ru-RU" sz="1600" dirty="0" smtClean="0"/>
              <a:t>епосредственное </a:t>
            </a:r>
            <a:r>
              <a:rPr lang="ru-RU" sz="1600" dirty="0"/>
              <a:t>копирование файлов, в которых </a:t>
            </a:r>
            <a:r>
              <a:rPr lang="ru-RU" sz="1600" dirty="0" err="1"/>
              <a:t>PostgreSQL</a:t>
            </a:r>
            <a:r>
              <a:rPr lang="ru-RU" sz="1600" dirty="0"/>
              <a:t> хранит содержимое базы </a:t>
            </a:r>
            <a:r>
              <a:rPr lang="ru-RU" sz="1600" dirty="0" smtClean="0"/>
              <a:t>данных. Например</a:t>
            </a:r>
            <a:r>
              <a:rPr lang="ru-RU" sz="1600" dirty="0"/>
              <a:t>:</a:t>
            </a:r>
          </a:p>
          <a:p>
            <a:pPr algn="ctr"/>
            <a:r>
              <a:rPr lang="ru-RU" sz="1600" dirty="0" err="1"/>
              <a:t>tar</a:t>
            </a:r>
            <a:r>
              <a:rPr lang="ru-RU" sz="1600" dirty="0"/>
              <a:t> -</a:t>
            </a:r>
            <a:r>
              <a:rPr lang="ru-RU" sz="1600" dirty="0" err="1"/>
              <a:t>cf</a:t>
            </a:r>
            <a:r>
              <a:rPr lang="ru-RU" sz="1600" dirty="0"/>
              <a:t> backup.tar /</a:t>
            </a:r>
            <a:r>
              <a:rPr lang="ru-RU" sz="1600" dirty="0" err="1" smtClean="0"/>
              <a:t>usr</a:t>
            </a:r>
            <a:r>
              <a:rPr lang="ru-RU" sz="1600" dirty="0" smtClean="0"/>
              <a:t>/</a:t>
            </a:r>
            <a:r>
              <a:rPr lang="ru-RU" sz="1600" dirty="0" err="1" smtClean="0"/>
              <a:t>local</a:t>
            </a:r>
            <a:r>
              <a:rPr lang="ru-RU" sz="1600" dirty="0" smtClean="0"/>
              <a:t>/</a:t>
            </a:r>
            <a:r>
              <a:rPr lang="ru-RU" sz="1600" dirty="0" err="1" smtClean="0"/>
              <a:t>pgsql</a:t>
            </a:r>
            <a:r>
              <a:rPr lang="ru-RU" sz="1600" dirty="0" smtClean="0"/>
              <a:t>/</a:t>
            </a:r>
            <a:r>
              <a:rPr lang="ru-RU" sz="1600" dirty="0" err="1" smtClean="0"/>
              <a:t>data</a:t>
            </a:r>
            <a:endParaRPr lang="ru-RU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1520" y="1988840"/>
            <a:ext cx="84249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Ограничения</a:t>
            </a:r>
            <a:r>
              <a:rPr lang="ru-RU" sz="1600" dirty="0" smtClean="0"/>
              <a:t>: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Чтобы полученная резервная копия была годной, сервер баз данных </a:t>
            </a:r>
            <a:r>
              <a:rPr lang="ru-RU" sz="1600" b="1" i="1" dirty="0"/>
              <a:t>должен</a:t>
            </a:r>
            <a:r>
              <a:rPr lang="ru-RU" sz="1600" dirty="0"/>
              <a:t> быть остановлен. Такие полумеры, как запрещение всех подключений к серверу, работать </a:t>
            </a:r>
            <a:r>
              <a:rPr lang="ru-RU" sz="1600" b="1" i="1" dirty="0"/>
              <a:t>не</a:t>
            </a:r>
            <a:r>
              <a:rPr lang="ru-RU" sz="1600" dirty="0"/>
              <a:t> будут (отчасти потому что </a:t>
            </a:r>
            <a:r>
              <a:rPr lang="ru-RU" sz="1600" dirty="0" err="1"/>
              <a:t>tar</a:t>
            </a:r>
            <a:r>
              <a:rPr lang="ru-RU" sz="1600" dirty="0"/>
              <a:t> и подобные средства не получают мгновенный снимок состояния файловой системы, но ещё и потому, что в сервере есть внутренние буферы). </a:t>
            </a:r>
            <a:r>
              <a:rPr lang="ru-RU" sz="1600" dirty="0" smtClean="0"/>
              <a:t>Сервер </a:t>
            </a:r>
            <a:r>
              <a:rPr lang="ru-RU" sz="1600" dirty="0"/>
              <a:t>нужно будет остановить и перед восстановлением </a:t>
            </a:r>
            <a:r>
              <a:rPr lang="ru-RU" sz="1600" dirty="0" smtClean="0"/>
              <a:t>данных.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Нельзя скопировать </a:t>
            </a:r>
            <a:r>
              <a:rPr lang="ru-RU" sz="1600" dirty="0"/>
              <a:t>или восстановить только отдельные таблицы или базы данных в соответствующих файлах или каталогах. Это </a:t>
            </a:r>
            <a:r>
              <a:rPr lang="ru-RU" sz="1600" b="1" i="1" dirty="0"/>
              <a:t>не</a:t>
            </a:r>
            <a:r>
              <a:rPr lang="ru-RU" sz="1600" dirty="0"/>
              <a:t> будет работать, потому что информацию, содержащуюся в этих файлах, нельзя использовать без файлов журналов транзакций, </a:t>
            </a:r>
            <a:r>
              <a:rPr lang="ru-RU" sz="1600" dirty="0" err="1"/>
              <a:t>pg_clog</a:t>
            </a:r>
            <a:r>
              <a:rPr lang="ru-RU" sz="1600" dirty="0"/>
              <a:t>/*, которые содержат состояние всех транзакций. Без этих данных файлы таблиц непригодны к использованию. Разумеется также невозможно восстановить только одну таблицу и соответствующие данные </a:t>
            </a:r>
            <a:r>
              <a:rPr lang="ru-RU" sz="1600" dirty="0" err="1"/>
              <a:t>pg_clog</a:t>
            </a:r>
            <a:r>
              <a:rPr lang="ru-RU" sz="1600" dirty="0"/>
              <a:t>, потому что в результате нерабочими станут все другие таблицы в кластере баз данных. Таким образом, копирование на уровне файловой системы будет работать, только если выполняется </a:t>
            </a:r>
            <a:r>
              <a:rPr lang="ru-RU" sz="1600" b="1" dirty="0"/>
              <a:t>полное копирование и восстановление всего кластера баз данных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5510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6977"/>
            <a:ext cx="8229600" cy="739775"/>
          </a:xfrm>
        </p:spPr>
        <p:txBody>
          <a:bodyPr/>
          <a:lstStyle/>
          <a:p>
            <a:pPr algn="ctr"/>
            <a:r>
              <a:rPr lang="ru-RU" sz="3200" dirty="0"/>
              <a:t>Непрерывное архивирование и восстановление на момент </a:t>
            </a:r>
            <a:r>
              <a:rPr lang="ru-RU" sz="3200" dirty="0" smtClean="0"/>
              <a:t>времени</a:t>
            </a:r>
            <a:endParaRPr lang="ru-RU" altLang="ru-RU" sz="3200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261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967BF-21FF-4341-8888-7E7B63EA4315}" type="slidenum">
              <a:rPr lang="ru-RU" altLang="ru-RU" smtClean="0"/>
              <a:pPr/>
              <a:t>22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323528" y="1229851"/>
            <a:ext cx="864096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Всё время в процессе работы </a:t>
            </a:r>
            <a:r>
              <a:rPr lang="ru-RU" sz="1600" dirty="0" err="1"/>
              <a:t>PostgreSQL</a:t>
            </a:r>
            <a:r>
              <a:rPr lang="ru-RU" sz="1600" dirty="0"/>
              <a:t> ведёт </a:t>
            </a:r>
            <a:r>
              <a:rPr lang="ru-RU" sz="1600" i="1" dirty="0"/>
              <a:t>журнал </a:t>
            </a:r>
            <a:r>
              <a:rPr lang="ru-RU" sz="1600" i="1" dirty="0" err="1"/>
              <a:t>предзаписи</a:t>
            </a:r>
            <a:r>
              <a:rPr lang="ru-RU" sz="1600" dirty="0"/>
              <a:t> (WAL), который расположен в подкаталоге </a:t>
            </a:r>
            <a:r>
              <a:rPr lang="ru-RU" sz="1600" dirty="0" err="1"/>
              <a:t>pg_xlog</a:t>
            </a:r>
            <a:r>
              <a:rPr lang="ru-RU" sz="1600" dirty="0"/>
              <a:t>/ каталога с данными кластера баз данных. В этот журнал записываются все изменения, вносимые в файлы данных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Наличие </a:t>
            </a:r>
            <a:r>
              <a:rPr lang="ru-RU" sz="1600" dirty="0"/>
              <a:t>журнала делает возможным использование третьей стратегии </a:t>
            </a:r>
            <a:r>
              <a:rPr lang="ru-RU" sz="1600" dirty="0" smtClean="0"/>
              <a:t>РК: </a:t>
            </a:r>
            <a:r>
              <a:rPr lang="ru-RU" sz="1600" dirty="0"/>
              <a:t>можно сочетать резервное копирование на уровне файловой системы с копированием файлов WAL. </a:t>
            </a:r>
            <a:r>
              <a:rPr lang="ru-RU" sz="1600" dirty="0" smtClean="0"/>
              <a:t>Для восстановления данных можно </a:t>
            </a:r>
            <a:r>
              <a:rPr lang="ru-RU" sz="1600" dirty="0"/>
              <a:t>восстановить копию файлов, а затем воспроизвести журнал из </a:t>
            </a:r>
            <a:r>
              <a:rPr lang="ru-RU" sz="1600" dirty="0" smtClean="0"/>
              <a:t>скопированных </a:t>
            </a:r>
            <a:r>
              <a:rPr lang="ru-RU" sz="1600" dirty="0"/>
              <a:t>ф</a:t>
            </a:r>
            <a:r>
              <a:rPr lang="ru-RU" sz="1600" dirty="0" smtClean="0"/>
              <a:t>айлов WAL. </a:t>
            </a:r>
          </a:p>
          <a:p>
            <a:r>
              <a:rPr lang="ru-RU" sz="1600" b="1" dirty="0" smtClean="0"/>
              <a:t>Преимущества</a:t>
            </a:r>
            <a:r>
              <a:rPr lang="ru-RU" sz="1600" dirty="0"/>
              <a:t>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Можно выполнять без остановки сервера и без формирования контрольной точки. Внутренняя </a:t>
            </a:r>
            <a:r>
              <a:rPr lang="ru-RU" sz="1600" dirty="0"/>
              <a:t>несогласованность </a:t>
            </a:r>
            <a:r>
              <a:rPr lang="ru-RU" sz="1600" dirty="0" smtClean="0"/>
              <a:t>будет </a:t>
            </a:r>
            <a:r>
              <a:rPr lang="ru-RU" sz="1600" dirty="0"/>
              <a:t>исправлена при воспроизведении </a:t>
            </a:r>
            <a:r>
              <a:rPr lang="ru-RU" sz="1600" dirty="0" smtClean="0"/>
              <a:t>журнала.</a:t>
            </a:r>
            <a:endParaRPr lang="ru-RU" sz="16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Поскольку при воспроизведении можно обрабатывать неограниченную последовательность файлов WAL, непрерывную резервную копию можно получить, просто продолжая архивировать файлы WAL. Это особенно ценно для больших </a:t>
            </a:r>
            <a:r>
              <a:rPr lang="ru-RU" sz="1600" dirty="0" smtClean="0"/>
              <a:t>БД, </a:t>
            </a:r>
            <a:r>
              <a:rPr lang="ru-RU" sz="1600" dirty="0"/>
              <a:t>полные резервные копии которых делать как минимум неудобно.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Воспроизводить все записи WAL до самого конца нет необходимости. Воспроизведение можно остановить в любой точке и получить целостный снимок базы данных на этот момент времени. Таким образом, данная технология поддерживает </a:t>
            </a:r>
            <a:r>
              <a:rPr lang="ru-RU" sz="1600" i="1" dirty="0"/>
              <a:t>восстановление на момент </a:t>
            </a:r>
            <a:r>
              <a:rPr lang="ru-RU" sz="1600" i="1" dirty="0" smtClean="0"/>
              <a:t>времени</a:t>
            </a:r>
            <a:r>
              <a:rPr lang="ru-RU" sz="1600" dirty="0" smtClean="0"/>
              <a:t>.</a:t>
            </a:r>
            <a:endParaRPr lang="ru-RU" sz="16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Если непрерывно передавать последовательность файлов WAL другому серверу, получившему данные из базовой копии того же кластера, получается </a:t>
            </a:r>
            <a:r>
              <a:rPr lang="ru-RU" sz="1600" dirty="0" smtClean="0"/>
              <a:t>система </a:t>
            </a:r>
            <a:r>
              <a:rPr lang="ru-RU" sz="1600" i="1" dirty="0" smtClean="0"/>
              <a:t>тёплого резерва</a:t>
            </a:r>
            <a:r>
              <a:rPr lang="ru-RU" sz="1600" dirty="0" smtClean="0"/>
              <a:t> (</a:t>
            </a:r>
            <a:r>
              <a:rPr lang="ru-RU" sz="1600" dirty="0" err="1" smtClean="0"/>
              <a:t>зеркалирование</a:t>
            </a:r>
            <a:r>
              <a:rPr lang="ru-RU" sz="1600" dirty="0" smtClean="0"/>
              <a:t>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6011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6977"/>
            <a:ext cx="8229600" cy="739775"/>
          </a:xfrm>
        </p:spPr>
        <p:txBody>
          <a:bodyPr/>
          <a:lstStyle/>
          <a:p>
            <a:pPr algn="ctr"/>
            <a:r>
              <a:rPr lang="ru-RU" sz="3200" dirty="0"/>
              <a:t>Непрерывное архивирование и восстановление на момент </a:t>
            </a:r>
            <a:r>
              <a:rPr lang="ru-RU" sz="3200" dirty="0" smtClean="0"/>
              <a:t>времени</a:t>
            </a:r>
            <a:endParaRPr lang="ru-RU" altLang="ru-RU" sz="3200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261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967BF-21FF-4341-8888-7E7B63EA4315}" type="slidenum">
              <a:rPr lang="ru-RU" altLang="ru-RU" smtClean="0"/>
              <a:pPr/>
              <a:t>23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323528" y="1229851"/>
            <a:ext cx="86409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/>
              <a:t>Недостатки</a:t>
            </a:r>
            <a:r>
              <a:rPr lang="ru-RU" sz="1600" dirty="0" smtClean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Сложное администрирование.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Этот метод позволяет </a:t>
            </a:r>
            <a:r>
              <a:rPr lang="ru-RU" sz="1600" dirty="0"/>
              <a:t>восстанавливать только весь кластер баз данных целиком, но не его части. </a:t>
            </a:r>
            <a:endParaRPr lang="ru-RU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Для </a:t>
            </a:r>
            <a:r>
              <a:rPr lang="ru-RU" sz="1600" dirty="0"/>
              <a:t>архивов требуется большое хранилище: базовая резервная копия может быть объёмной, а нагруженные системы будут генерировать многие мегабайты трафика WAL, который необходимо архивировать. </a:t>
            </a:r>
            <a:endParaRPr lang="ru-RU" sz="1600" dirty="0" smtClean="0"/>
          </a:p>
          <a:p>
            <a:r>
              <a:rPr lang="ru-RU" sz="1600" dirty="0"/>
              <a:t>Для успешного восстановления с применением непрерывного </a:t>
            </a:r>
            <a:r>
              <a:rPr lang="ru-RU" sz="1600" dirty="0" smtClean="0"/>
              <a:t>архивирования </a:t>
            </a:r>
            <a:r>
              <a:rPr lang="ru-RU" sz="1600" dirty="0"/>
              <a:t>необходима </a:t>
            </a:r>
            <a:r>
              <a:rPr lang="ru-RU" sz="1600" b="1" dirty="0"/>
              <a:t>непрерывная последовательность заархивированных файлов WAL</a:t>
            </a:r>
            <a:r>
              <a:rPr lang="ru-RU" sz="1600" dirty="0"/>
              <a:t>, начинающаяся не позже, чем с момента начала копирования. Так что для начала </a:t>
            </a:r>
            <a:r>
              <a:rPr lang="ru-RU" sz="1600" dirty="0" smtClean="0"/>
              <a:t>нужно </a:t>
            </a:r>
            <a:r>
              <a:rPr lang="ru-RU" sz="1600" dirty="0"/>
              <a:t>настроить и протестировать процедуру архивирования файлов WAL </a:t>
            </a:r>
            <a:r>
              <a:rPr lang="ru-RU" sz="1600" b="1" i="1" dirty="0"/>
              <a:t>до </a:t>
            </a:r>
            <a:r>
              <a:rPr lang="ru-RU" sz="1600" b="1" i="1" dirty="0" smtClean="0"/>
              <a:t>получения </a:t>
            </a:r>
            <a:r>
              <a:rPr lang="ru-RU" sz="1600" dirty="0" smtClean="0"/>
              <a:t>первой базовой копии.</a:t>
            </a:r>
          </a:p>
          <a:p>
            <a:r>
              <a:rPr lang="ru-RU" sz="1600" dirty="0"/>
              <a:t>СУБД </a:t>
            </a:r>
            <a:r>
              <a:rPr lang="ru-RU" sz="1600" dirty="0" err="1"/>
              <a:t>PostgreSQL</a:t>
            </a:r>
            <a:r>
              <a:rPr lang="ru-RU" sz="1600" dirty="0"/>
              <a:t> производит неограниченно длинную последовательность записей WAL. СУБД физически делит эту последовательность на </a:t>
            </a:r>
            <a:r>
              <a:rPr lang="ru-RU" sz="1600" i="1" dirty="0"/>
              <a:t>файлы-сегменты</a:t>
            </a:r>
            <a:r>
              <a:rPr lang="ru-RU" sz="1600" dirty="0"/>
              <a:t> WAL, которые обычно имеют размер в 16 </a:t>
            </a:r>
            <a:r>
              <a:rPr lang="ru-RU" sz="1600" dirty="0" err="1"/>
              <a:t>МиБ</a:t>
            </a:r>
            <a:r>
              <a:rPr lang="ru-RU" sz="1600" dirty="0"/>
              <a:t> </a:t>
            </a:r>
            <a:r>
              <a:rPr lang="ru-RU" sz="1600" dirty="0" smtClean="0"/>
              <a:t>(размер </a:t>
            </a:r>
            <a:r>
              <a:rPr lang="ru-RU" sz="1600" dirty="0"/>
              <a:t>сегмента может быть изменён при сборке </a:t>
            </a:r>
            <a:r>
              <a:rPr lang="ru-RU" sz="1600" dirty="0" err="1"/>
              <a:t>PostgreSQL</a:t>
            </a:r>
            <a:r>
              <a:rPr lang="ru-RU" sz="1600" dirty="0"/>
              <a:t>). Файлы-сегменты получают цифровые имена, которые отражают их позицию в абстрактной последовательности WAL. Когда архивирование WAL не применяется, система обычно создаёт только несколько файлов-сегментов и затем </a:t>
            </a:r>
            <a:r>
              <a:rPr lang="ru-RU" sz="1600" dirty="0" smtClean="0"/>
              <a:t>перезаписывает</a:t>
            </a:r>
            <a:r>
              <a:rPr lang="ru-RU" sz="1600" dirty="0"/>
              <a:t> их, меняя номер в имени более не нужного файла-сегмента на больший. </a:t>
            </a:r>
            <a:endParaRPr lang="ru-RU" sz="1600" dirty="0" smtClean="0"/>
          </a:p>
          <a:p>
            <a:r>
              <a:rPr lang="ru-RU" sz="1600" dirty="0" smtClean="0"/>
              <a:t>Предполагается</a:t>
            </a:r>
            <a:r>
              <a:rPr lang="ru-RU" sz="1600" dirty="0"/>
              <a:t>, что файлы-сегменты, чьё содержимое предшествует последней контрольной точке, уже не представляют интереса и могут быть </a:t>
            </a:r>
            <a:r>
              <a:rPr lang="ru-RU" sz="1600" dirty="0" smtClean="0"/>
              <a:t>перезаписаны.</a:t>
            </a:r>
          </a:p>
        </p:txBody>
      </p:sp>
    </p:spTree>
    <p:extLst>
      <p:ext uri="{BB962C8B-B14F-4D97-AF65-F5344CB8AC3E}">
        <p14:creationId xmlns:p14="http://schemas.microsoft.com/office/powerpoint/2010/main" val="416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6977"/>
            <a:ext cx="8229600" cy="739775"/>
          </a:xfrm>
        </p:spPr>
        <p:txBody>
          <a:bodyPr/>
          <a:lstStyle/>
          <a:p>
            <a:pPr algn="ctr"/>
            <a:r>
              <a:rPr lang="ru-RU" sz="3200" dirty="0"/>
              <a:t>Непрерывное архивирование и восстановление на момент </a:t>
            </a:r>
            <a:r>
              <a:rPr lang="ru-RU" sz="3200" dirty="0" smtClean="0"/>
              <a:t>времени</a:t>
            </a:r>
            <a:endParaRPr lang="ru-RU" altLang="ru-RU" sz="3200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261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967BF-21FF-4341-8888-7E7B63EA4315}" type="slidenum">
              <a:rPr lang="ru-RU" altLang="ru-RU" smtClean="0"/>
              <a:pPr/>
              <a:t>24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323528" y="1229851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Создание базовой резервной копии</a:t>
            </a:r>
          </a:p>
          <a:p>
            <a:r>
              <a:rPr lang="ru-RU" sz="1600" dirty="0"/>
              <a:t>Проще всего получить базовую резервную копию, используя программу </a:t>
            </a:r>
            <a:r>
              <a:rPr lang="en-US" sz="1600" dirty="0" err="1" smtClean="0"/>
              <a:t>pg_basebackup</a:t>
            </a:r>
            <a:r>
              <a:rPr lang="en-US" sz="1600" dirty="0"/>
              <a:t>.</a:t>
            </a:r>
            <a:r>
              <a:rPr lang="ru-RU" sz="1600" dirty="0" smtClean="0"/>
              <a:t> </a:t>
            </a:r>
            <a:r>
              <a:rPr lang="ru-RU" sz="1600" dirty="0"/>
              <a:t>Эта программа сохраняет базовую копию в виде обычных файлов или в архиве </a:t>
            </a:r>
            <a:r>
              <a:rPr lang="ru-RU" sz="1600" dirty="0" err="1"/>
              <a:t>tar</a:t>
            </a:r>
            <a:r>
              <a:rPr lang="ru-RU" sz="1600" dirty="0" smtClean="0"/>
              <a:t>.</a:t>
            </a:r>
          </a:p>
          <a:p>
            <a:r>
              <a:rPr lang="ru-RU" sz="1600" b="1" dirty="0" smtClean="0"/>
              <a:t>Восстановление </a:t>
            </a:r>
            <a:r>
              <a:rPr lang="ru-RU" sz="1600" b="1" dirty="0"/>
              <a:t>непрерывной архивной копии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Остановите </a:t>
            </a:r>
            <a:r>
              <a:rPr lang="ru-RU" sz="1600" dirty="0"/>
              <a:t>сервер баз данных, если он </a:t>
            </a:r>
            <a:r>
              <a:rPr lang="ru-RU" sz="1600" dirty="0" smtClean="0"/>
              <a:t>запущен.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При наличии места </a:t>
            </a:r>
            <a:r>
              <a:rPr lang="ru-RU" sz="1600" dirty="0"/>
              <a:t>скопируйте весь текущий каталог кластера </a:t>
            </a:r>
            <a:r>
              <a:rPr lang="ru-RU" sz="1600" dirty="0" smtClean="0"/>
              <a:t>БД </a:t>
            </a:r>
            <a:r>
              <a:rPr lang="ru-RU" sz="1600" dirty="0"/>
              <a:t>и все табличные пространства во временный каталог на случай, если они вам понадобятся. </a:t>
            </a:r>
            <a:r>
              <a:rPr lang="ru-RU" sz="1600" dirty="0" smtClean="0"/>
              <a:t>Если </a:t>
            </a:r>
            <a:r>
              <a:rPr lang="ru-RU" sz="1600" dirty="0"/>
              <a:t>места недостаточно, необходимо сохранить как минимум содержимое подкаталога </a:t>
            </a:r>
            <a:r>
              <a:rPr lang="ru-RU" sz="1600" dirty="0" err="1"/>
              <a:t>pg_xlog</a:t>
            </a:r>
            <a:r>
              <a:rPr lang="ru-RU" sz="1600" dirty="0"/>
              <a:t> каталога кластера, так как он может содержать журналы, не попавшие в архив перед остановкой </a:t>
            </a:r>
            <a:r>
              <a:rPr lang="ru-RU" sz="1600" dirty="0" smtClean="0"/>
              <a:t>системы.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Удалите </a:t>
            </a:r>
            <a:r>
              <a:rPr lang="ru-RU" sz="1600" dirty="0"/>
              <a:t>все существующие файлы и подкаталоги из каталога кластера и из корневых каталогов используемых табличных </a:t>
            </a:r>
            <a:r>
              <a:rPr lang="ru-RU" sz="1600" dirty="0" smtClean="0"/>
              <a:t>пространств.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Восстановите </a:t>
            </a:r>
            <a:r>
              <a:rPr lang="ru-RU" sz="1600" dirty="0"/>
              <a:t>файлы </a:t>
            </a:r>
            <a:r>
              <a:rPr lang="ru-RU" sz="1600" dirty="0" smtClean="0"/>
              <a:t>БД </a:t>
            </a:r>
            <a:r>
              <a:rPr lang="ru-RU" sz="1600" dirty="0"/>
              <a:t>из резервной копии файлов. Важно, чтобы у восстановленных файлов были правильные разрешения и правильный владелец (пользователь, запускающий сервер, а не </a:t>
            </a:r>
            <a:r>
              <a:rPr lang="ru-RU" sz="1600" dirty="0" err="1"/>
              <a:t>root</a:t>
            </a:r>
            <a:r>
              <a:rPr lang="ru-RU" sz="1600" dirty="0" smtClean="0"/>
              <a:t>!).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Удалите </a:t>
            </a:r>
            <a:r>
              <a:rPr lang="ru-RU" sz="1600" dirty="0"/>
              <a:t>все файлы из </a:t>
            </a:r>
            <a:r>
              <a:rPr lang="ru-RU" sz="1600" dirty="0" err="1"/>
              <a:t>pg_xlog</a:t>
            </a:r>
            <a:r>
              <a:rPr lang="ru-RU" sz="1600" dirty="0"/>
              <a:t>/; они восстановились из резервной копии файлов и поэтому, скорее всего, будут старее текущих. Если вы вовсе не </a:t>
            </a:r>
            <a:r>
              <a:rPr lang="ru-RU" sz="1600" dirty="0" smtClean="0"/>
              <a:t>архивировали </a:t>
            </a:r>
            <a:r>
              <a:rPr lang="ru-RU" sz="1600" dirty="0" err="1" smtClean="0"/>
              <a:t>pg_xlog</a:t>
            </a:r>
            <a:r>
              <a:rPr lang="ru-RU" sz="1600" dirty="0"/>
              <a:t>/, создайте этот каталог с правильными правами доступа, но если это была символьная ссылка, восстановите </a:t>
            </a:r>
            <a:r>
              <a:rPr lang="ru-RU" sz="1600" dirty="0" smtClean="0"/>
              <a:t>её.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Если </a:t>
            </a:r>
            <a:r>
              <a:rPr lang="ru-RU" sz="1600" dirty="0"/>
              <a:t>на шаге 2 вы сохранили </a:t>
            </a:r>
            <a:r>
              <a:rPr lang="ru-RU" sz="1600" dirty="0" err="1"/>
              <a:t>незаархивированные</a:t>
            </a:r>
            <a:r>
              <a:rPr lang="ru-RU" sz="1600" dirty="0"/>
              <a:t> файлы с сегментами WAL, скопируйте их в </a:t>
            </a:r>
            <a:r>
              <a:rPr lang="ru-RU" sz="1600" dirty="0" err="1"/>
              <a:t>pg_xlog</a:t>
            </a:r>
            <a:r>
              <a:rPr lang="ru-RU" sz="1600" dirty="0" smtClean="0"/>
              <a:t>/.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512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6977"/>
            <a:ext cx="8229600" cy="739775"/>
          </a:xfrm>
        </p:spPr>
        <p:txBody>
          <a:bodyPr/>
          <a:lstStyle/>
          <a:p>
            <a:pPr algn="ctr"/>
            <a:r>
              <a:rPr lang="ru-RU" sz="3200" dirty="0"/>
              <a:t>Непрерывное архивирование и восстановление на момент </a:t>
            </a:r>
            <a:r>
              <a:rPr lang="ru-RU" sz="3200" dirty="0" smtClean="0"/>
              <a:t>времени</a:t>
            </a:r>
            <a:endParaRPr lang="ru-RU" altLang="ru-RU" sz="3200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261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967BF-21FF-4341-8888-7E7B63EA4315}" type="slidenum">
              <a:rPr lang="ru-RU" altLang="ru-RU" smtClean="0"/>
              <a:pPr/>
              <a:t>25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323528" y="1229851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Восстановление </a:t>
            </a:r>
            <a:r>
              <a:rPr lang="ru-RU" sz="1600" b="1" dirty="0"/>
              <a:t>непрерывной архивной </a:t>
            </a:r>
            <a:r>
              <a:rPr lang="ru-RU" sz="1600" b="1" dirty="0" smtClean="0"/>
              <a:t>копии (продолжение)</a:t>
            </a:r>
            <a:endParaRPr lang="ru-RU" sz="1600" b="1" dirty="0"/>
          </a:p>
          <a:p>
            <a:pPr marL="342900" indent="-342900">
              <a:buFont typeface="+mj-lt"/>
              <a:buAutoNum type="arabicPeriod" startAt="7"/>
            </a:pPr>
            <a:r>
              <a:rPr lang="ru-RU" sz="1600" dirty="0" smtClean="0"/>
              <a:t>Создайте </a:t>
            </a:r>
            <a:r>
              <a:rPr lang="ru-RU" sz="1600" dirty="0"/>
              <a:t>командный файл восстановления </a:t>
            </a:r>
            <a:r>
              <a:rPr lang="ru-RU" sz="1600" dirty="0" err="1"/>
              <a:t>recovery.conf</a:t>
            </a:r>
            <a:r>
              <a:rPr lang="ru-RU" sz="1600" dirty="0"/>
              <a:t> в каталоге кластера баз </a:t>
            </a:r>
            <a:r>
              <a:rPr lang="ru-RU" sz="1600" dirty="0" smtClean="0"/>
              <a:t>данных. </a:t>
            </a:r>
            <a:r>
              <a:rPr lang="ru-RU" sz="1600" dirty="0"/>
              <a:t>Вы можете также временно изменить </a:t>
            </a:r>
            <a:r>
              <a:rPr lang="ru-RU" sz="1600" dirty="0" err="1"/>
              <a:t>pg_hba.conf</a:t>
            </a:r>
            <a:r>
              <a:rPr lang="ru-RU" sz="1600" dirty="0"/>
              <a:t>, чтобы обычные пользователи не могли подключаться, пока вы не будете уверены, что восстановление завершилось успешно.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ru-RU" sz="1600" dirty="0"/>
              <a:t>Запустите сервер. Сервер запустится в режиме восстановления и начнёт считывать необходимые ему архивные файлы WAL. Если восстановление будет прервано из-за внешней ошибки, сервер можно просто перезапустить и он продолжит восстановление. По завершении процесса восстановления сервер переименует файл </a:t>
            </a:r>
            <a:r>
              <a:rPr lang="ru-RU" sz="1600" dirty="0" err="1"/>
              <a:t>recovery.conf</a:t>
            </a:r>
            <a:r>
              <a:rPr lang="ru-RU" sz="1600" dirty="0"/>
              <a:t> в </a:t>
            </a:r>
            <a:r>
              <a:rPr lang="ru-RU" sz="1600" dirty="0" err="1"/>
              <a:t>recovery.done</a:t>
            </a:r>
            <a:r>
              <a:rPr lang="ru-RU" sz="1600" dirty="0"/>
              <a:t> (чтобы предотвратить повторный запуск режима восстановления), а затем перейдёт к обычной работе с базой данных.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ru-RU" sz="1600" dirty="0"/>
              <a:t>Просмотрите содержимое базы данных, чтобы убедиться, что вы вернули её к желаемому состоянию. Если это не так, вернитесь к шагу 1. Если всё хорошо, разрешите пользователям подключаться к серверу, восстановив обычный файл </a:t>
            </a:r>
            <a:r>
              <a:rPr lang="ru-RU" sz="1600" dirty="0" err="1"/>
              <a:t>pg_hba.conf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Если вы хотите восстановить базу на какой-то момент времени (скажем, до момента, когда неопытный администратор базы данных удалил основную таблицу транзакций), просто укажите </a:t>
            </a:r>
            <a:r>
              <a:rPr lang="ru-RU" sz="1600" dirty="0" smtClean="0"/>
              <a:t>требуемую точку </a:t>
            </a:r>
            <a:r>
              <a:rPr lang="ru-RU" sz="1600" dirty="0" err="1" smtClean="0"/>
              <a:t>оствновки</a:t>
            </a:r>
            <a:r>
              <a:rPr lang="ru-RU" sz="1600" dirty="0"/>
              <a:t> </a:t>
            </a:r>
            <a:r>
              <a:rPr lang="ru-RU" sz="1600" dirty="0" smtClean="0"/>
              <a:t>в</a:t>
            </a:r>
            <a:r>
              <a:rPr lang="ru-RU" sz="1600" dirty="0"/>
              <a:t> </a:t>
            </a:r>
            <a:r>
              <a:rPr lang="ru-RU" sz="1600" dirty="0" err="1"/>
              <a:t>recovery.conf</a:t>
            </a:r>
            <a:r>
              <a:rPr lang="ru-RU" sz="1600" dirty="0"/>
              <a:t>. Вы можете задать эту точку, иначе называемую «целью восстановления», по </a:t>
            </a:r>
            <a:r>
              <a:rPr lang="ru-RU" sz="1600" dirty="0" smtClean="0"/>
              <a:t>дате/времени или </a:t>
            </a:r>
            <a:r>
              <a:rPr lang="ru-RU" sz="1600" dirty="0"/>
              <a:t>именованной точке восстановления </a:t>
            </a:r>
            <a:r>
              <a:rPr lang="ru-RU" sz="1600" dirty="0" smtClean="0"/>
              <a:t>(пока восстановления по </a:t>
            </a:r>
            <a:r>
              <a:rPr lang="ru-RU" sz="1600" dirty="0"/>
              <a:t>определённому идентификатору </a:t>
            </a:r>
            <a:r>
              <a:rPr lang="ru-RU" sz="1600" dirty="0" smtClean="0"/>
              <a:t>транзакции нет).</a:t>
            </a:r>
          </a:p>
        </p:txBody>
      </p:sp>
    </p:spTree>
    <p:extLst>
      <p:ext uri="{BB962C8B-B14F-4D97-AF65-F5344CB8AC3E}">
        <p14:creationId xmlns:p14="http://schemas.microsoft.com/office/powerpoint/2010/main" val="351726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549275"/>
            <a:ext cx="8424862" cy="719138"/>
          </a:xfrm>
        </p:spPr>
        <p:txBody>
          <a:bodyPr anchor="b"/>
          <a:lstStyle/>
          <a:p>
            <a:pPr algn="ctr" eaLnBrk="1" hangingPunct="1"/>
            <a:r>
              <a:rPr lang="ru-RU" altLang="ru-RU" sz="3600" smtClean="0">
                <a:latin typeface="Times New Roman" pitchFamily="18" charset="0"/>
              </a:rPr>
              <a:t>Список литературы</a:t>
            </a:r>
            <a:endParaRPr lang="ru-RU" altLang="ru-RU" sz="2800" i="1" smtClean="0">
              <a:latin typeface="Times New Roman" pitchFamily="18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468313" y="1412875"/>
            <a:ext cx="820737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AutoNum type="arabicPeriod"/>
            </a:pPr>
            <a:r>
              <a:rPr lang="ru-RU" altLang="ru-RU" sz="1800" dirty="0"/>
              <a:t>Карпова И.П. Базы данных. Курс лекций и материалы для практических занятий: Учеб. пособие. – СПб., "Питер", 2013. – 240 с. – глава </a:t>
            </a:r>
            <a:r>
              <a:rPr lang="ru-RU" altLang="ru-RU" sz="1800" dirty="0" smtClean="0"/>
              <a:t>7.«Защита данных в базах данных". </a:t>
            </a:r>
            <a:r>
              <a:rPr lang="ru-RU" altLang="ru-RU" sz="1800" dirty="0"/>
              <a:t>– </a:t>
            </a:r>
            <a:r>
              <a:rPr lang="en-US" altLang="ru-RU" sz="1800" dirty="0">
                <a:hlinkClick r:id="rId2"/>
              </a:rPr>
              <a:t>https://publications.hse.ru/mirror/pubs/share/direct/259052819</a:t>
            </a:r>
            <a:endParaRPr lang="ru-RU" altLang="ru-RU" sz="18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AutoNum type="arabicPeriod"/>
            </a:pPr>
            <a:r>
              <a:rPr lang="ru-RU" altLang="ru-RU" sz="1800" dirty="0" err="1"/>
              <a:t>Коннолли</a:t>
            </a:r>
            <a:r>
              <a:rPr lang="ru-RU" altLang="ru-RU" sz="1800" dirty="0"/>
              <a:t> Т., </a:t>
            </a:r>
            <a:r>
              <a:rPr lang="ru-RU" altLang="ru-RU" sz="1800" dirty="0" err="1"/>
              <a:t>Бегг</a:t>
            </a:r>
            <a:r>
              <a:rPr lang="ru-RU" altLang="ru-RU" sz="1800" dirty="0"/>
              <a:t> К. Базы данных. Проектирование, реализация и сопровождение. Теория и практика: учебник / пер. с англ. – М. и др.: Вильямс, 2017. – 1439 с. – Глава </a:t>
            </a:r>
            <a:r>
              <a:rPr lang="ru-RU" altLang="ru-RU" sz="1800" dirty="0" smtClean="0"/>
              <a:t>18. Защита баз данных.</a:t>
            </a:r>
            <a:endParaRPr lang="ru-RU" altLang="ru-RU" sz="18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AutoNum type="arabicPeriod"/>
            </a:pPr>
            <a:r>
              <a:rPr lang="ru-RU" altLang="ru-RU" sz="1800" dirty="0"/>
              <a:t>Кузнецов С.Д. Основы баз данных. – "Издательство Интернет-университет информационных технологий – </a:t>
            </a:r>
            <a:r>
              <a:rPr lang="ru-RU" altLang="ru-RU" sz="1800" dirty="0" err="1"/>
              <a:t>ИНТУИТ.ру</a:t>
            </a:r>
            <a:r>
              <a:rPr lang="ru-RU" altLang="ru-RU" sz="1800" dirty="0"/>
              <a:t>", 2005. – 488 с. – Лекция 12. Журнализация изменений </a:t>
            </a:r>
            <a:r>
              <a:rPr lang="ru-RU" altLang="ru-RU" sz="1800" dirty="0" smtClean="0"/>
              <a:t>БД. Разделы 12.3</a:t>
            </a:r>
            <a:r>
              <a:rPr lang="ru-RU" altLang="ru-RU" sz="1800" dirty="0"/>
              <a:t>. </a:t>
            </a:r>
            <a:r>
              <a:rPr lang="ru-RU" altLang="ru-RU" sz="1800" dirty="0" smtClean="0"/>
              <a:t>"Восстановление </a:t>
            </a:r>
            <a:r>
              <a:rPr lang="ru-RU" altLang="ru-RU" sz="1800" dirty="0"/>
              <a:t>после мягкого </a:t>
            </a:r>
            <a:r>
              <a:rPr lang="ru-RU" altLang="ru-RU" sz="1800" dirty="0" smtClean="0"/>
              <a:t>сбоя", 12.4</a:t>
            </a:r>
            <a:r>
              <a:rPr lang="ru-RU" altLang="ru-RU" sz="1800" dirty="0"/>
              <a:t>. </a:t>
            </a:r>
            <a:r>
              <a:rPr lang="ru-RU" altLang="ru-RU" sz="1800" dirty="0" smtClean="0"/>
              <a:t>"Физическая </a:t>
            </a:r>
            <a:r>
              <a:rPr lang="ru-RU" altLang="ru-RU" sz="1800" dirty="0"/>
              <a:t>согласованность базы </a:t>
            </a:r>
            <a:r>
              <a:rPr lang="ru-RU" altLang="ru-RU" sz="1800" dirty="0" smtClean="0"/>
              <a:t>данных", 12.5</a:t>
            </a:r>
            <a:r>
              <a:rPr lang="ru-RU" altLang="ru-RU" sz="1800" dirty="0"/>
              <a:t>. </a:t>
            </a:r>
            <a:r>
              <a:rPr lang="ru-RU" altLang="ru-RU" sz="1800" dirty="0" smtClean="0"/>
              <a:t>"Восстановление </a:t>
            </a:r>
            <a:r>
              <a:rPr lang="ru-RU" altLang="ru-RU" sz="1800" dirty="0"/>
              <a:t>после жесткого </a:t>
            </a:r>
            <a:r>
              <a:rPr lang="ru-RU" altLang="ru-RU" sz="1800" dirty="0" smtClean="0"/>
              <a:t>сбоя" </a:t>
            </a:r>
            <a:r>
              <a:rPr lang="ru-RU" altLang="ru-RU" sz="1800" dirty="0"/>
              <a:t>– </a:t>
            </a:r>
            <a:r>
              <a:rPr lang="en-US" sz="1800" dirty="0">
                <a:hlinkClick r:id="rId3"/>
              </a:rPr>
              <a:t>http://citforum.ru/database/osbd/glava_52.shtml#_</a:t>
            </a:r>
            <a:r>
              <a:rPr lang="en-US" sz="1800" dirty="0" smtClean="0">
                <a:hlinkClick r:id="rId3"/>
              </a:rPr>
              <a:t>4_4_3</a:t>
            </a:r>
            <a:endParaRPr lang="en-US" sz="1800" dirty="0" smtClean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AutoNum type="arabicPeriod"/>
            </a:pPr>
            <a:r>
              <a:rPr lang="ru-RU" altLang="ru-RU" sz="1800" dirty="0"/>
              <a:t>Документация </a:t>
            </a:r>
            <a:r>
              <a:rPr lang="en-US" altLang="ru-RU" sz="1800" dirty="0"/>
              <a:t>PostgreSQL: </a:t>
            </a:r>
            <a:r>
              <a:rPr lang="en-US" altLang="ru-RU" sz="1800" dirty="0">
                <a:hlinkClick r:id="rId4"/>
              </a:rPr>
              <a:t>https://postgrespro.ru/docs/postgresql/9.6/backup</a:t>
            </a:r>
            <a:r>
              <a:rPr lang="en-US" altLang="ru-RU" sz="1800" dirty="0"/>
              <a:t> </a:t>
            </a:r>
            <a:endParaRPr lang="ru-RU" altLang="ru-RU" sz="1800" dirty="0"/>
          </a:p>
          <a:p>
            <a:pPr marL="400050" lvl="1" indent="0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ru-RU" sz="1800" dirty="0">
                <a:hlinkClick r:id="rId5"/>
              </a:rPr>
              <a:t>https://postgrespro.ru/docs/postgresql/9.6/continuous-archiving</a:t>
            </a:r>
            <a:r>
              <a:rPr lang="ru-RU" altLang="ru-RU" sz="1800" dirty="0"/>
              <a:t> </a:t>
            </a:r>
          </a:p>
        </p:txBody>
      </p:sp>
      <p:sp>
        <p:nvSpPr>
          <p:cNvPr id="11268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6ED2EC3-DCE0-4E3F-9429-C415EAEEF3CF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ru-RU" altLang="ru-RU" sz="120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algn="ctr"/>
            <a:r>
              <a:rPr lang="ru-RU" altLang="ru-RU" sz="3200"/>
              <a:t>Обеспечение целостности данных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39750" y="1124744"/>
            <a:ext cx="8424863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ru-RU" altLang="ru-RU" dirty="0"/>
              <a:t>Типы ограничений целостности в языке </a:t>
            </a:r>
            <a:r>
              <a:rPr lang="ru-RU" altLang="ru-RU" dirty="0" smtClean="0"/>
              <a:t>SQL (</a:t>
            </a:r>
            <a:r>
              <a:rPr lang="en-US" altLang="ru-RU" dirty="0" smtClean="0"/>
              <a:t>DCL)</a:t>
            </a:r>
            <a:r>
              <a:rPr lang="ru-RU" altLang="ru-RU" dirty="0" smtClean="0"/>
              <a:t>:</a:t>
            </a:r>
            <a:endParaRPr lang="ru-RU" altLang="ru-RU" dirty="0"/>
          </a:p>
          <a:p>
            <a:pPr eaLnBrk="1" hangingPunct="1">
              <a:spcBef>
                <a:spcPct val="30000"/>
              </a:spcBef>
              <a:buFontTx/>
              <a:buAutoNum type="arabicPeriod"/>
            </a:pPr>
            <a:r>
              <a:rPr lang="ru-RU" altLang="ru-RU" dirty="0"/>
              <a:t>Уникальность значения первичного ключа (</a:t>
            </a:r>
            <a:r>
              <a:rPr lang="en-US" altLang="ru-RU" dirty="0"/>
              <a:t>PRIMARY KEY</a:t>
            </a:r>
            <a:r>
              <a:rPr lang="ru-RU" altLang="ru-RU" dirty="0" smtClean="0"/>
              <a:t>)</a:t>
            </a:r>
          </a:p>
          <a:p>
            <a:pPr eaLnBrk="1" hangingPunct="1">
              <a:spcBef>
                <a:spcPct val="30000"/>
              </a:spcBef>
              <a:buFontTx/>
              <a:buAutoNum type="arabicPeriod"/>
            </a:pPr>
            <a:endParaRPr lang="ru-RU" altLang="ru-RU" dirty="0"/>
          </a:p>
          <a:p>
            <a:pPr eaLnBrk="1" hangingPunct="1">
              <a:spcBef>
                <a:spcPct val="30000"/>
              </a:spcBef>
              <a:buFontTx/>
              <a:buAutoNum type="arabicPeriod"/>
            </a:pPr>
            <a:r>
              <a:rPr lang="ru-RU" altLang="ru-RU" dirty="0"/>
              <a:t>Уникальность ключевого поля или комбинации значений ключевых </a:t>
            </a:r>
            <a:r>
              <a:rPr lang="ru-RU" altLang="ru-RU" dirty="0" smtClean="0"/>
              <a:t>полей:    UN</a:t>
            </a:r>
            <a:r>
              <a:rPr lang="en-US" altLang="ru-RU" dirty="0"/>
              <a:t>I</a:t>
            </a:r>
            <a:r>
              <a:rPr lang="ru-RU" altLang="ru-RU" dirty="0"/>
              <a:t>QUE(A),</a:t>
            </a:r>
          </a:p>
          <a:p>
            <a:pPr eaLnBrk="1" hangingPunct="1">
              <a:spcBef>
                <a:spcPct val="30000"/>
              </a:spcBef>
            </a:pPr>
            <a:r>
              <a:rPr lang="ru-RU" altLang="ru-RU" dirty="0"/>
              <a:t>где A – один или несколько атрибутов, указанных через запятую</a:t>
            </a:r>
            <a:r>
              <a:rPr lang="ru-RU" altLang="ru-RU" dirty="0" smtClean="0"/>
              <a:t>.</a:t>
            </a:r>
          </a:p>
          <a:p>
            <a:pPr eaLnBrk="1" hangingPunct="1">
              <a:spcBef>
                <a:spcPct val="30000"/>
              </a:spcBef>
            </a:pPr>
            <a:endParaRPr lang="ru-RU" altLang="ru-RU" dirty="0"/>
          </a:p>
          <a:p>
            <a:pPr eaLnBrk="1" hangingPunct="1">
              <a:spcBef>
                <a:spcPct val="30000"/>
              </a:spcBef>
            </a:pPr>
            <a:r>
              <a:rPr lang="ru-RU" altLang="ru-RU" dirty="0"/>
              <a:t>(1,2 – явные структурные ограничения целостности.)</a:t>
            </a:r>
          </a:p>
          <a:p>
            <a:pPr eaLnBrk="1" hangingPunct="1">
              <a:spcBef>
                <a:spcPct val="30000"/>
              </a:spcBef>
            </a:pPr>
            <a:r>
              <a:rPr lang="ru-RU" altLang="ru-RU" dirty="0"/>
              <a:t>3. Обязательность/необязательность значения (NOT NULL / NULL</a:t>
            </a:r>
            <a:r>
              <a:rPr lang="ru-RU" altLang="ru-RU" dirty="0" smtClean="0"/>
              <a:t>)</a:t>
            </a:r>
          </a:p>
          <a:p>
            <a:pPr eaLnBrk="1" hangingPunct="1">
              <a:spcBef>
                <a:spcPct val="30000"/>
              </a:spcBef>
            </a:pPr>
            <a:endParaRPr lang="ru-RU" altLang="ru-RU" dirty="0"/>
          </a:p>
          <a:p>
            <a:pPr eaLnBrk="1" hangingPunct="1">
              <a:spcBef>
                <a:spcPct val="30000"/>
              </a:spcBef>
            </a:pPr>
            <a:r>
              <a:rPr lang="ru-RU" altLang="ru-RU" dirty="0"/>
              <a:t>4. Задание диапазона значений атрибута </a:t>
            </a:r>
            <a:r>
              <a:rPr lang="en-US" altLang="ru-RU" dirty="0"/>
              <a:t>Field</a:t>
            </a:r>
            <a:r>
              <a:rPr lang="ru-RU" altLang="ru-RU" dirty="0"/>
              <a:t>:</a:t>
            </a:r>
            <a:endParaRPr lang="en-US" altLang="ru-RU" dirty="0"/>
          </a:p>
          <a:p>
            <a:pPr eaLnBrk="1" hangingPunct="1">
              <a:spcBef>
                <a:spcPct val="30000"/>
              </a:spcBef>
            </a:pPr>
            <a:r>
              <a:rPr lang="ru-RU" altLang="ru-RU" dirty="0"/>
              <a:t>		</a:t>
            </a:r>
          </a:p>
          <a:p>
            <a:pPr eaLnBrk="1" hangingPunct="1">
              <a:spcBef>
                <a:spcPct val="30000"/>
              </a:spcBef>
            </a:pPr>
            <a:r>
              <a:rPr lang="ru-RU" altLang="ru-RU" dirty="0"/>
              <a:t>5. Задание взаимоотношений между значениями атрибутов </a:t>
            </a:r>
            <a:r>
              <a:rPr lang="en-US" altLang="ru-RU" dirty="0"/>
              <a:t>Field</a:t>
            </a:r>
            <a:r>
              <a:rPr lang="ru-RU" altLang="ru-RU" dirty="0"/>
              <a:t>1 и </a:t>
            </a:r>
            <a:r>
              <a:rPr lang="en-US" altLang="ru-RU" dirty="0"/>
              <a:t>Field</a:t>
            </a:r>
            <a:r>
              <a:rPr lang="ru-RU" altLang="ru-RU" dirty="0"/>
              <a:t>2:</a:t>
            </a:r>
            <a:endParaRPr lang="en-US" altLang="ru-RU" dirty="0"/>
          </a:p>
          <a:p>
            <a:pPr eaLnBrk="1" hangingPunct="1">
              <a:spcBef>
                <a:spcPct val="30000"/>
              </a:spcBef>
            </a:pPr>
            <a:r>
              <a:rPr lang="en-US" altLang="ru-RU" dirty="0" smtClean="0"/>
              <a:t>CHECK</a:t>
            </a:r>
            <a:r>
              <a:rPr lang="ru-RU" altLang="ru-RU" dirty="0" smtClean="0"/>
              <a:t> </a:t>
            </a:r>
            <a:r>
              <a:rPr lang="ru-RU" altLang="ru-RU" dirty="0"/>
              <a:t>(</a:t>
            </a:r>
            <a:r>
              <a:rPr lang="en-US" altLang="ru-RU" dirty="0"/>
              <a:t>field</a:t>
            </a:r>
            <a:r>
              <a:rPr lang="ru-RU" altLang="ru-RU" dirty="0"/>
              <a:t>1 @ </a:t>
            </a:r>
            <a:r>
              <a:rPr lang="en-US" altLang="ru-RU" dirty="0"/>
              <a:t>field</a:t>
            </a:r>
            <a:r>
              <a:rPr lang="ru-RU" altLang="ru-RU" dirty="0"/>
              <a:t>2</a:t>
            </a:r>
            <a:r>
              <a:rPr lang="ru-RU" altLang="ru-RU" dirty="0" smtClean="0"/>
              <a:t>), где </a:t>
            </a:r>
            <a:r>
              <a:rPr lang="ru-RU" altLang="ru-RU" dirty="0"/>
              <a:t>@ – оператор отношения (например, знак "&gt;").</a:t>
            </a: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967BF-21FF-4341-8888-7E7B63EA4315}" type="slidenum">
              <a:rPr lang="ru-RU" altLang="ru-RU" smtClean="0"/>
              <a:pPr/>
              <a:t>3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755576" y="494116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</a:rPr>
              <a:t>CHECK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выплата</a:t>
            </a: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</a:rPr>
              <a:t> BETWEEN  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</a:rPr>
              <a:t>  AND  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100</a:t>
            </a: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422108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 err="1" smtClean="0">
                <a:solidFill>
                  <a:schemeClr val="accent1">
                    <a:lumMod val="50000"/>
                  </a:schemeClr>
                </a:solidFill>
              </a:rPr>
              <a:t>Дата_рождения_сотрудника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</a:rPr>
              <a:t>NOT NULL     </a:t>
            </a:r>
            <a:r>
              <a:rPr lang="ru-RU" altLang="ru-RU" dirty="0" err="1" smtClean="0">
                <a:solidFill>
                  <a:schemeClr val="accent1">
                    <a:lumMod val="50000"/>
                  </a:schemeClr>
                </a:solidFill>
              </a:rPr>
              <a:t>Дата_рождения_клиента</a:t>
            </a: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</a:rPr>
              <a:t>  NULL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320368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</a:rPr>
              <a:t>UNIQUE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серия, </a:t>
            </a:r>
            <a:r>
              <a:rPr lang="ru-RU" altLang="ru-RU" dirty="0" err="1" smtClean="0">
                <a:solidFill>
                  <a:schemeClr val="accent1">
                    <a:lumMod val="50000"/>
                  </a:schemeClr>
                </a:solidFill>
              </a:rPr>
              <a:t>номер_паспорта</a:t>
            </a: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84482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</a:rPr>
              <a:t>PRIMARY KEY (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ИНН</a:t>
            </a: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</a:rPr>
              <a:t>) 		PRIMARY KEY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фамилия, имя, отчество</a:t>
            </a: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32273"/>
            <a:ext cx="443865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55576" y="608400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</a:rPr>
              <a:t>CHECK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altLang="ru-RU" dirty="0" err="1" smtClean="0">
                <a:solidFill>
                  <a:schemeClr val="accent1">
                    <a:lumMod val="50000"/>
                  </a:schemeClr>
                </a:solidFill>
              </a:rPr>
              <a:t>дата_выписки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</a:rPr>
              <a:t>&gt;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dirty="0" err="1" smtClean="0">
                <a:solidFill>
                  <a:schemeClr val="accent1">
                    <a:lumMod val="50000"/>
                  </a:schemeClr>
                </a:solidFill>
              </a:rPr>
              <a:t>дата_поступления</a:t>
            </a: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pPr algn="ctr"/>
            <a:r>
              <a:rPr lang="ru-RU" altLang="ru-RU" sz="3200"/>
              <a:t>Обеспечение целостности данных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79388" y="1377950"/>
            <a:ext cx="8425060" cy="501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spcAft>
                <a:spcPct val="20000"/>
              </a:spcAft>
            </a:pPr>
            <a:r>
              <a:rPr lang="en-US" altLang="ru-RU" dirty="0"/>
              <a:t>6. </a:t>
            </a:r>
            <a:r>
              <a:rPr lang="ru-RU" altLang="ru-RU" dirty="0"/>
              <a:t>Задание списка возможных значений (констант) для атрибута </a:t>
            </a:r>
            <a:r>
              <a:rPr lang="en-US" altLang="ru-RU" dirty="0" smtClean="0"/>
              <a:t>Field</a:t>
            </a:r>
            <a:endParaRPr lang="en-US" altLang="ru-RU" dirty="0"/>
          </a:p>
          <a:p>
            <a:pPr lvl="1" eaLnBrk="1" hangingPunct="1">
              <a:spcAft>
                <a:spcPct val="20000"/>
              </a:spcAft>
            </a:pPr>
            <a:r>
              <a:rPr lang="ru-RU" altLang="ru-RU" dirty="0"/>
              <a:t>	</a:t>
            </a:r>
            <a:endParaRPr lang="ru-RU" altLang="ru-RU" dirty="0" smtClean="0"/>
          </a:p>
          <a:p>
            <a:pPr lvl="1" eaLnBrk="1" hangingPunct="1">
              <a:spcAft>
                <a:spcPct val="20000"/>
              </a:spcAft>
            </a:pPr>
            <a:r>
              <a:rPr lang="ru-RU" altLang="ru-RU" dirty="0" smtClean="0"/>
              <a:t>7. Определение формата атрибута </a:t>
            </a:r>
            <a:r>
              <a:rPr lang="en-US" altLang="ru-RU" dirty="0" smtClean="0"/>
              <a:t>Field</a:t>
            </a:r>
          </a:p>
          <a:p>
            <a:pPr lvl="1" eaLnBrk="1" hangingPunct="1">
              <a:spcAft>
                <a:spcPct val="20000"/>
              </a:spcAft>
            </a:pPr>
            <a:r>
              <a:rPr lang="ru-RU" altLang="ru-RU" dirty="0"/>
              <a:t>	</a:t>
            </a:r>
          </a:p>
          <a:p>
            <a:pPr lvl="1" eaLnBrk="1" hangingPunct="1">
              <a:spcAft>
                <a:spcPct val="20000"/>
              </a:spcAft>
            </a:pPr>
            <a:r>
              <a:rPr lang="ru-RU" altLang="ru-RU" dirty="0"/>
              <a:t>8. Определение домена атрибута на основе значений другого атрибута: множество значений некоторого атрибута отношения является подмножеством значений другого атрибута этого или другого отношения (внешний ключ, </a:t>
            </a:r>
            <a:r>
              <a:rPr lang="en-US" altLang="ru-RU" dirty="0"/>
              <a:t>FOREIGN KEY</a:t>
            </a:r>
            <a:r>
              <a:rPr lang="ru-RU" altLang="ru-RU" dirty="0" smtClean="0"/>
              <a:t>)</a:t>
            </a:r>
          </a:p>
          <a:p>
            <a:pPr lvl="1" eaLnBrk="1" hangingPunct="1">
              <a:spcAft>
                <a:spcPct val="20000"/>
              </a:spcAft>
            </a:pPr>
            <a:endParaRPr lang="ru-RU" altLang="ru-RU" dirty="0"/>
          </a:p>
          <a:p>
            <a:pPr lvl="1" eaLnBrk="1" hangingPunct="1"/>
            <a:r>
              <a:rPr lang="ru-RU" altLang="ru-RU" dirty="0" smtClean="0"/>
              <a:t>(3</a:t>
            </a:r>
            <a:r>
              <a:rPr lang="ru-RU" altLang="ru-RU" dirty="0"/>
              <a:t>.-8. – явные ограничения целостности на значения данных.)</a:t>
            </a:r>
          </a:p>
          <a:p>
            <a:pPr lvl="1" eaLnBrk="1" hangingPunct="1">
              <a:spcBef>
                <a:spcPts val="600"/>
              </a:spcBef>
            </a:pPr>
            <a:r>
              <a:rPr lang="ru-RU" altLang="ru-RU" dirty="0" smtClean="0"/>
              <a:t>9</a:t>
            </a:r>
            <a:r>
              <a:rPr lang="ru-RU" altLang="ru-RU" dirty="0"/>
              <a:t>. Ограничения на обновление данных (например, </a:t>
            </a:r>
            <a:r>
              <a:rPr lang="ru-RU" altLang="ru-RU" dirty="0" smtClean="0"/>
              <a:t>при внесении изменений в данные каждое </a:t>
            </a:r>
            <a:r>
              <a:rPr lang="ru-RU" altLang="ru-RU" dirty="0"/>
              <a:t>следующее значение </a:t>
            </a:r>
            <a:r>
              <a:rPr lang="ru-RU" altLang="ru-RU" dirty="0" smtClean="0"/>
              <a:t>поля </a:t>
            </a:r>
            <a:r>
              <a:rPr lang="en-US" altLang="ru-RU" dirty="0" smtClean="0"/>
              <a:t>'</a:t>
            </a:r>
            <a:r>
              <a:rPr lang="ru-RU" altLang="ru-RU" dirty="0" smtClean="0"/>
              <a:t>Счетчик</a:t>
            </a:r>
            <a:r>
              <a:rPr lang="en-US" altLang="ru-RU" dirty="0"/>
              <a:t>'</a:t>
            </a:r>
            <a:r>
              <a:rPr lang="ru-RU" altLang="ru-RU" dirty="0" smtClean="0"/>
              <a:t> </a:t>
            </a:r>
            <a:r>
              <a:rPr lang="ru-RU" altLang="ru-RU" dirty="0"/>
              <a:t>должно быть больше предыдущего</a:t>
            </a:r>
            <a:r>
              <a:rPr lang="ru-RU" altLang="ru-RU" dirty="0" smtClean="0"/>
              <a:t>).</a:t>
            </a:r>
            <a:endParaRPr lang="ru-RU" altLang="ru-RU" dirty="0"/>
          </a:p>
          <a:p>
            <a:pPr lvl="1" eaLnBrk="1" hangingPunct="1">
              <a:spcBef>
                <a:spcPts val="600"/>
              </a:spcBef>
            </a:pPr>
            <a:r>
              <a:rPr lang="ru-RU" altLang="ru-RU" dirty="0"/>
              <a:t>10. Ограничения на параллельное выполнение операций (механизм транзакций) и проверка ограничений целостности после окончания внесения взаимосвязанных изменений.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967BF-21FF-4341-8888-7E7B63EA4315}" type="slidenum">
              <a:rPr lang="ru-RU" altLang="ru-RU" smtClean="0"/>
              <a:pPr/>
              <a:t>4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899592" y="170754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</a:rPr>
              <a:t>CHECK (sex  IN  ('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ж</a:t>
            </a:r>
            <a:r>
              <a:rPr lang="en-US" altLang="ru-RU" dirty="0">
                <a:solidFill>
                  <a:schemeClr val="accent1">
                    <a:lumMod val="50000"/>
                  </a:schemeClr>
                </a:solidFill>
              </a:rPr>
              <a:t>'</a:t>
            </a: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</a:rPr>
              <a:t>, '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en-US" altLang="ru-RU" dirty="0">
                <a:solidFill>
                  <a:schemeClr val="accent1">
                    <a:lumMod val="50000"/>
                  </a:schemeClr>
                </a:solidFill>
              </a:rPr>
              <a:t>'</a:t>
            </a: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</a:rPr>
              <a:t>))</a:t>
            </a:r>
            <a:endParaRPr lang="ru-RU" alt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234888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</a:rPr>
              <a:t>CHECK 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</a:rPr>
              <a:t>phone  LIKE  </a:t>
            </a:r>
            <a:r>
              <a:rPr lang="en-US" altLang="ru-RU" dirty="0">
                <a:solidFill>
                  <a:schemeClr val="accent1">
                    <a:lumMod val="50000"/>
                  </a:schemeClr>
                </a:solidFill>
              </a:rPr>
              <a:t>'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(_ _ _)_ _ _-_ _-_ _</a:t>
            </a: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</a:rPr>
              <a:t>'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386104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</a:rPr>
              <a:t>FOREIGN KEY (client)  REFERENCES  Clients(id)</a:t>
            </a:r>
            <a:endParaRPr lang="ru-RU" alt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739775"/>
          </a:xfrm>
        </p:spPr>
        <p:txBody>
          <a:bodyPr/>
          <a:lstStyle/>
          <a:p>
            <a:pPr algn="ctr"/>
            <a:r>
              <a:rPr lang="ru-RU" altLang="ru-RU" sz="3200" dirty="0"/>
              <a:t>Обеспечение безопасности данных 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95536" y="1052736"/>
            <a:ext cx="604904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dirty="0"/>
              <a:t>Под функцией безопасности (или физической защиты) данных подразумевается предотвращение разрушения или искажения данных в результате программного или аппаратного сбоя. </a:t>
            </a:r>
          </a:p>
          <a:p>
            <a:pPr eaLnBrk="1" hangingPunct="1"/>
            <a:endParaRPr lang="ru-RU" altLang="ru-RU" sz="1050" dirty="0"/>
          </a:p>
          <a:p>
            <a:pPr eaLnBrk="1" hangingPunct="1"/>
            <a:r>
              <a:rPr lang="ru-RU" altLang="ru-RU" sz="2000" dirty="0"/>
              <a:t>Обеспечение безопасности является внутренней задачей СУБД, поскольку связано с её нормальным функционированием, и решается на уровне СУБД.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967BF-21FF-4341-8888-7E7B63EA4315}" type="slidenum">
              <a:rPr lang="ru-RU" altLang="ru-RU" smtClean="0"/>
              <a:pPr/>
              <a:t>5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588" y="1052735"/>
            <a:ext cx="2303884" cy="23119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53069"/>
            <a:ext cx="3635896" cy="2423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149080"/>
            <a:ext cx="51125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dirty="0" smtClean="0"/>
              <a:t>Цель </a:t>
            </a:r>
            <a:r>
              <a:rPr lang="ru-RU" altLang="ru-RU" sz="2000" b="1" dirty="0" smtClean="0"/>
              <a:t>восстановления базы данных</a:t>
            </a:r>
            <a:r>
              <a:rPr lang="ru-RU" altLang="ru-RU" sz="2000" dirty="0" smtClean="0"/>
              <a:t> после сбоя – обеспечить, чтобы результаты всех подтверждённых транзакций были отражены в восстановленной БД, и вернуться к нормальному продолжению работы как можно быстрее, изолируя пользователей от проблем, вызванных сбоем.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37" y="4509120"/>
            <a:ext cx="50958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664"/>
            <a:ext cx="8229600" cy="739775"/>
          </a:xfrm>
        </p:spPr>
        <p:txBody>
          <a:bodyPr/>
          <a:lstStyle/>
          <a:p>
            <a:pPr algn="ctr"/>
            <a:r>
              <a:rPr lang="ru-RU" altLang="ru-RU" sz="3200" dirty="0"/>
              <a:t>Типичные сбои и способы защиты от них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67544" y="1052736"/>
            <a:ext cx="8208962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/>
              <a:t>1. Сбой предложения.</a:t>
            </a:r>
          </a:p>
          <a:p>
            <a:pPr eaLnBrk="1" hangingPunct="1"/>
            <a:r>
              <a:rPr lang="ru-RU" altLang="ru-RU" sz="2000" dirty="0"/>
              <a:t>СУБД автоматически откатывает результаты этого предложения, генерирует сообщение об ошибке и возвращает управление пользователю (приложению пользователя</a:t>
            </a:r>
            <a:r>
              <a:rPr lang="ru-RU" altLang="ru-RU" sz="2000" dirty="0" smtClean="0"/>
              <a:t>).</a:t>
            </a:r>
          </a:p>
          <a:p>
            <a:pPr eaLnBrk="1" hangingPunct="1"/>
            <a:endParaRPr lang="ru-RU" altLang="ru-RU" sz="2000" dirty="0" smtClean="0"/>
          </a:p>
          <a:p>
            <a:pPr eaLnBrk="1" hangingPunct="1"/>
            <a:r>
              <a:rPr lang="en-US" altLang="ru-RU" sz="2000" dirty="0" smtClean="0"/>
              <a:t> </a:t>
            </a:r>
          </a:p>
          <a:p>
            <a:pPr eaLnBrk="1" hangingPunct="1"/>
            <a:endParaRPr lang="ru-RU" altLang="ru-RU" sz="2000" dirty="0" smtClean="0"/>
          </a:p>
          <a:p>
            <a:pPr eaLnBrk="1" hangingPunct="1">
              <a:spcBef>
                <a:spcPct val="30000"/>
              </a:spcBef>
            </a:pPr>
            <a:r>
              <a:rPr lang="ru-RU" altLang="ru-RU" sz="2000" b="1" dirty="0" smtClean="0"/>
              <a:t>2. Сбой пользовательского процесса.</a:t>
            </a:r>
          </a:p>
          <a:p>
            <a:pPr eaLnBrk="1" hangingPunct="1"/>
            <a:r>
              <a:rPr lang="ru-RU" altLang="ru-RU" sz="2000" dirty="0" smtClean="0"/>
              <a:t>Система </a:t>
            </a:r>
            <a:r>
              <a:rPr lang="ru-RU" altLang="ru-RU" sz="2000" dirty="0"/>
              <a:t>автоматически откатывает неподтверждённые транзакции сбившегося пользовательского процесса и освобождает все ресурсы, занятые этим процессом</a:t>
            </a:r>
            <a:r>
              <a:rPr lang="ru-RU" altLang="ru-RU" sz="2000" dirty="0" smtClean="0"/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967BF-21FF-4341-8888-7E7B63EA4315}" type="slidenum">
              <a:rPr lang="ru-RU" altLang="ru-RU" smtClean="0"/>
              <a:pPr/>
              <a:t>6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467494" y="2393012"/>
            <a:ext cx="8424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SQL&gt; insert into tab values('new record', '</a:t>
            </a:r>
            <a:r>
              <a:rPr lang="ru-RU" altLang="ru-RU" sz="1600" dirty="0" smtClean="0"/>
              <a:t>Восстановление после сбоя процесса</a:t>
            </a:r>
            <a:r>
              <a:rPr lang="en-US" sz="1600" dirty="0" smtClean="0"/>
              <a:t>');</a:t>
            </a:r>
          </a:p>
          <a:p>
            <a:r>
              <a:rPr lang="en-US" sz="1600" dirty="0" smtClean="0"/>
              <a:t>ERROR at line 1:</a:t>
            </a:r>
          </a:p>
          <a:p>
            <a:r>
              <a:rPr lang="en-US" sz="1600" dirty="0" smtClean="0"/>
              <a:t>ORA-12899: value too large for column "STUD"."TAB"."NAME2" (actual: 34, maximum: 30) 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861" y="4789073"/>
            <a:ext cx="2612571" cy="1736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664"/>
            <a:ext cx="8229600" cy="739775"/>
          </a:xfrm>
        </p:spPr>
        <p:txBody>
          <a:bodyPr/>
          <a:lstStyle/>
          <a:p>
            <a:pPr algn="ctr"/>
            <a:r>
              <a:rPr lang="ru-RU" altLang="ru-RU" sz="3200" dirty="0"/>
              <a:t>Типичные сбои и способы защиты от них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76170" y="1109693"/>
            <a:ext cx="5419966" cy="475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ru-RU" altLang="ru-RU" sz="2000" b="1" dirty="0" smtClean="0"/>
              <a:t>3</a:t>
            </a:r>
            <a:r>
              <a:rPr lang="ru-RU" altLang="ru-RU" sz="2000" b="1" dirty="0"/>
              <a:t>. Сбой процесса сервера.</a:t>
            </a:r>
          </a:p>
          <a:p>
            <a:pPr eaLnBrk="1" hangingPunct="1"/>
            <a:r>
              <a:rPr lang="ru-RU" altLang="ru-RU" sz="2000" dirty="0"/>
              <a:t>Восстановление после сбоя процесса сервера может потребовать перезагрузки БД, при этом автоматически происходит откат всех незавершённых транзакций</a:t>
            </a:r>
            <a:r>
              <a:rPr lang="ru-RU" altLang="ru-RU" sz="2000" dirty="0" smtClean="0"/>
              <a:t>.</a:t>
            </a:r>
          </a:p>
          <a:p>
            <a:pPr eaLnBrk="1" hangingPunct="1"/>
            <a:endParaRPr lang="ru-RU" altLang="ru-RU" sz="2000" dirty="0"/>
          </a:p>
          <a:p>
            <a:pPr eaLnBrk="1" hangingPunct="1"/>
            <a:endParaRPr lang="ru-RU" altLang="ru-RU" sz="2000" dirty="0"/>
          </a:p>
          <a:p>
            <a:pPr eaLnBrk="1" hangingPunct="1">
              <a:spcAft>
                <a:spcPct val="15000"/>
              </a:spcAft>
            </a:pPr>
            <a:r>
              <a:rPr lang="ru-RU" altLang="ru-RU" sz="2000" b="1" dirty="0" smtClean="0"/>
              <a:t>4. Сбой процесса операционной системы.</a:t>
            </a:r>
          </a:p>
          <a:p>
            <a:pPr eaLnBrk="1" hangingPunct="1">
              <a:spcAft>
                <a:spcPct val="15000"/>
              </a:spcAft>
            </a:pPr>
            <a:r>
              <a:rPr lang="ru-RU" altLang="ru-RU" sz="2000" dirty="0" smtClean="0"/>
              <a:t>Если сервер БД не может продолжать работу, то для восстановления базы данных требуется участие человека (обычно, администратора базы данных, АБД).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967BF-21FF-4341-8888-7E7B63EA4315}" type="slidenum">
              <a:rPr lang="ru-RU" altLang="ru-RU" smtClean="0"/>
              <a:pPr/>
              <a:t>7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22463"/>
            <a:ext cx="2691340" cy="20185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356992"/>
            <a:ext cx="1656184" cy="15301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056470"/>
            <a:ext cx="3123388" cy="175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5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80928"/>
            <a:ext cx="3810000" cy="3771900"/>
          </a:xfrm>
          <a:prstGeom prst="rect">
            <a:avLst/>
          </a:prstGeom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algn="ctr"/>
            <a:r>
              <a:rPr lang="ru-RU" altLang="ru-RU" sz="3200"/>
              <a:t>Типичные сбои и способы защиты от них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395536" y="1252538"/>
            <a:ext cx="504056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15000"/>
              </a:spcAft>
            </a:pPr>
            <a:r>
              <a:rPr lang="ru-RU" altLang="ru-RU" sz="2000" b="1" dirty="0" smtClean="0"/>
              <a:t>5</a:t>
            </a:r>
            <a:r>
              <a:rPr lang="ru-RU" altLang="ru-RU" sz="2000" b="1" dirty="0"/>
              <a:t>. Сбой носителя (диска).</a:t>
            </a:r>
          </a:p>
          <a:p>
            <a:pPr eaLnBrk="1" hangingPunct="1">
              <a:spcAft>
                <a:spcPct val="15000"/>
              </a:spcAft>
            </a:pPr>
            <a:r>
              <a:rPr lang="ru-RU" altLang="ru-RU" sz="2000" dirty="0"/>
              <a:t>В этой ситуации сервер БД не может продолжать работу, и для восстановления базы данных требуется участие человека </a:t>
            </a:r>
            <a:r>
              <a:rPr lang="ru-RU" altLang="ru-RU" sz="2000" dirty="0" smtClean="0"/>
              <a:t>(АБД).</a:t>
            </a:r>
          </a:p>
          <a:p>
            <a:pPr eaLnBrk="1" hangingPunct="1">
              <a:spcAft>
                <a:spcPct val="15000"/>
              </a:spcAft>
            </a:pPr>
            <a:endParaRPr lang="ru-RU" altLang="ru-RU" sz="2000" dirty="0"/>
          </a:p>
          <a:p>
            <a:pPr eaLnBrk="1" hangingPunct="1">
              <a:spcAft>
                <a:spcPct val="15000"/>
              </a:spcAft>
            </a:pPr>
            <a:r>
              <a:rPr lang="ru-RU" altLang="ru-RU" sz="2000" b="1" dirty="0"/>
              <a:t>6. Ошибка пользователя.</a:t>
            </a:r>
          </a:p>
          <a:p>
            <a:pPr eaLnBrk="1" hangingPunct="1">
              <a:spcAft>
                <a:spcPct val="15000"/>
              </a:spcAft>
            </a:pPr>
            <a:r>
              <a:rPr lang="ru-RU" altLang="ru-RU" sz="2000" dirty="0"/>
              <a:t>Ошибки пользователей могут потребовать участия человека (АБД) для восстановления базы данных в состояние на момент возникновения ошибки.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6519870" y="6428184"/>
            <a:ext cx="2133600" cy="457200"/>
          </a:xfrm>
        </p:spPr>
        <p:txBody>
          <a:bodyPr/>
          <a:lstStyle/>
          <a:p>
            <a:fld id="{059967BF-21FF-4341-8888-7E7B63EA4315}" type="slidenum">
              <a:rPr lang="ru-RU" altLang="ru-RU" smtClean="0"/>
              <a:pPr/>
              <a:t>8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844" y="1196752"/>
            <a:ext cx="2899652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739775"/>
          </a:xfrm>
        </p:spPr>
        <p:txBody>
          <a:bodyPr/>
          <a:lstStyle/>
          <a:p>
            <a:pPr algn="ctr"/>
            <a:r>
              <a:rPr lang="ru-RU" altLang="ru-RU" sz="3200" dirty="0"/>
              <a:t>Средства физической защиты данных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261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967BF-21FF-4341-8888-7E7B63EA4315}" type="slidenum">
              <a:rPr lang="ru-RU" altLang="ru-RU" smtClean="0"/>
              <a:pPr/>
              <a:t>9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323528" y="1052736"/>
            <a:ext cx="59046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ru-RU" altLang="ru-RU" b="1" dirty="0" smtClean="0"/>
              <a:t>Резервное копирование</a:t>
            </a:r>
            <a:r>
              <a:rPr lang="ru-RU" altLang="ru-RU" dirty="0" smtClean="0"/>
              <a:t>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dirty="0" smtClean="0"/>
              <a:t>Резервное копирование означает периодическое сохранение файлов БД на внешнем запоминающем устройстве. </a:t>
            </a:r>
            <a:endParaRPr lang="en-US" altLang="ru-RU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dirty="0" smtClean="0"/>
              <a:t>Обычно оно выполняется тогда, когда состояние файлов БД является непротиворечивым. </a:t>
            </a:r>
            <a:endParaRPr lang="en-US" altLang="ru-RU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dirty="0" smtClean="0"/>
              <a:t>В случае сбоя (или аварии диска) БД восстанавливается на основе последней резервной копии.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737" y="1196752"/>
            <a:ext cx="2660537" cy="1656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573016"/>
            <a:ext cx="5902309" cy="323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9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1459</TotalTime>
  <Words>1663</Words>
  <Application>Microsoft Office PowerPoint</Application>
  <PresentationFormat>Экран (4:3)</PresentationFormat>
  <Paragraphs>254</Paragraphs>
  <Slides>26</Slides>
  <Notes>25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Пиксел</vt:lpstr>
      <vt:lpstr>Рисунок</vt:lpstr>
      <vt:lpstr>Базы данных</vt:lpstr>
      <vt:lpstr>Общие положения</vt:lpstr>
      <vt:lpstr>Обеспечение целостности данных</vt:lpstr>
      <vt:lpstr>Обеспечение целостности данных</vt:lpstr>
      <vt:lpstr>Обеспечение безопасности данных </vt:lpstr>
      <vt:lpstr>Типичные сбои и способы защиты от них</vt:lpstr>
      <vt:lpstr>Типичные сбои и способы защиты от них</vt:lpstr>
      <vt:lpstr>Типичные сбои и способы защиты от них</vt:lpstr>
      <vt:lpstr>Средства физической защиты данных</vt:lpstr>
      <vt:lpstr>Резервное копирование</vt:lpstr>
      <vt:lpstr>Резервное копирование</vt:lpstr>
      <vt:lpstr>Резервное копирование</vt:lpstr>
      <vt:lpstr>Восстановление базы данных</vt:lpstr>
      <vt:lpstr>Восстановление базы данных</vt:lpstr>
      <vt:lpstr>Восстановление базы данных</vt:lpstr>
      <vt:lpstr>Избыточное хранение базы данных</vt:lpstr>
      <vt:lpstr>Зеркалирование базы данных</vt:lpstr>
      <vt:lpstr>Резервное копирование данных</vt:lpstr>
      <vt:lpstr>Восстановление БД из текстового файла</vt:lpstr>
      <vt:lpstr>Выгрузка в SQL: дополнительные возможности</vt:lpstr>
      <vt:lpstr>Копирование на уровне файлов</vt:lpstr>
      <vt:lpstr>Непрерывное архивирование и восстановление на момент времени</vt:lpstr>
      <vt:lpstr>Непрерывное архивирование и восстановление на момент времени</vt:lpstr>
      <vt:lpstr>Непрерывное архивирование и восстановление на момент времени</vt:lpstr>
      <vt:lpstr>Непрерывное архивирование и восстановление на момент времени</vt:lpstr>
      <vt:lpstr>Список литературы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Динамический SQL</dc:title>
  <dc:creator>_</dc:creator>
  <cp:lastModifiedBy>Карпова Ирина Петровна</cp:lastModifiedBy>
  <cp:revision>218</cp:revision>
  <dcterms:created xsi:type="dcterms:W3CDTF">2011-03-06T14:09:24Z</dcterms:created>
  <dcterms:modified xsi:type="dcterms:W3CDTF">2022-04-07T06:10:37Z</dcterms:modified>
</cp:coreProperties>
</file>