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354" r:id="rId2"/>
    <p:sldId id="347" r:id="rId3"/>
    <p:sldId id="344" r:id="rId4"/>
    <p:sldId id="341" r:id="rId5"/>
    <p:sldId id="342" r:id="rId6"/>
    <p:sldId id="343" r:id="rId7"/>
    <p:sldId id="340" r:id="rId8"/>
    <p:sldId id="348" r:id="rId9"/>
    <p:sldId id="349" r:id="rId10"/>
    <p:sldId id="345" r:id="rId11"/>
    <p:sldId id="350" r:id="rId12"/>
    <p:sldId id="346" r:id="rId13"/>
    <p:sldId id="351" r:id="rId14"/>
    <p:sldId id="352" r:id="rId15"/>
    <p:sldId id="333" r:id="rId16"/>
    <p:sldId id="334" r:id="rId17"/>
    <p:sldId id="335" r:id="rId18"/>
    <p:sldId id="336" r:id="rId19"/>
    <p:sldId id="337" r:id="rId20"/>
    <p:sldId id="338" r:id="rId21"/>
    <p:sldId id="353"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37" autoAdjust="0"/>
  </p:normalViewPr>
  <p:slideViewPr>
    <p:cSldViewPr>
      <p:cViewPr>
        <p:scale>
          <a:sx n="60" d="100"/>
          <a:sy n="60" d="100"/>
        </p:scale>
        <p:origin x="-912" y="-4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ru-RU"/>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8FF7A5E5-2A97-4702-970B-CF5D4A4ADA41}" type="datetimeFigureOut">
              <a:rPr lang="ru-RU"/>
              <a:pPr>
                <a:defRPr/>
              </a:pPr>
              <a:t>24.10.2021</a:t>
            </a:fld>
            <a:endParaRPr lang="ru-RU"/>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ru-RU"/>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AF3A19B1-5A74-42B4-BD29-0F8CDFFC7E9A}" type="slidenum">
              <a:rPr lang="ru-RU"/>
              <a:pPr>
                <a:defRPr/>
              </a:pPr>
              <a:t>‹#›</a:t>
            </a:fld>
            <a:endParaRPr lang="ru-RU"/>
          </a:p>
        </p:txBody>
      </p:sp>
    </p:spTree>
    <p:extLst>
      <p:ext uri="{BB962C8B-B14F-4D97-AF65-F5344CB8AC3E}">
        <p14:creationId xmlns:p14="http://schemas.microsoft.com/office/powerpoint/2010/main" val="2314958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defRPr/>
              </a:pPr>
              <a:endParaRPr lang="ru-RU" altLang="ru-RU" sz="2400" smtClean="0"/>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grpSp>
      </p:grpSp>
      <p:sp>
        <p:nvSpPr>
          <p:cNvPr id="348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441A3436-2BE0-4FB4-AACB-14EB660A8BA6}" type="datetime1">
              <a:rPr lang="ru-RU"/>
              <a:pPr>
                <a:defRPr/>
              </a:pPr>
              <a:t>24.10.2021</a:t>
            </a:fld>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16CA8F43-4AD1-4E82-A742-E59CD5A255F9}" type="slidenum">
              <a:rPr lang="ru-RU"/>
              <a:pPr>
                <a:defRPr/>
              </a:pPr>
              <a:t>‹#›</a:t>
            </a:fld>
            <a:endParaRPr lang="ru-RU"/>
          </a:p>
        </p:txBody>
      </p:sp>
    </p:spTree>
    <p:extLst>
      <p:ext uri="{BB962C8B-B14F-4D97-AF65-F5344CB8AC3E}">
        <p14:creationId xmlns:p14="http://schemas.microsoft.com/office/powerpoint/2010/main" val="387922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63FA470-C45E-4E3F-BFEE-4D20DA33059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B4C6A9EE-C19D-47BA-B666-E25378CBDCD8}" type="datetime1">
              <a:rPr lang="ru-RU"/>
              <a:pPr>
                <a:defRPr/>
              </a:pPr>
              <a:t>24.10.2021</a:t>
            </a:fld>
            <a:endParaRPr lang="ru-RU"/>
          </a:p>
        </p:txBody>
      </p:sp>
    </p:spTree>
    <p:extLst>
      <p:ext uri="{BB962C8B-B14F-4D97-AF65-F5344CB8AC3E}">
        <p14:creationId xmlns:p14="http://schemas.microsoft.com/office/powerpoint/2010/main" val="89867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4871B1E-0225-4D50-8B65-7698FC634A10}"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77C5CC63-6A6F-4E22-844F-2E8AA02035DE}" type="datetime1">
              <a:rPr lang="ru-RU"/>
              <a:pPr>
                <a:defRPr/>
              </a:pPr>
              <a:t>24.10.2021</a:t>
            </a:fld>
            <a:endParaRPr lang="ru-RU"/>
          </a:p>
        </p:txBody>
      </p:sp>
    </p:spTree>
    <p:extLst>
      <p:ext uri="{BB962C8B-B14F-4D97-AF65-F5344CB8AC3E}">
        <p14:creationId xmlns:p14="http://schemas.microsoft.com/office/powerpoint/2010/main" val="36214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BCE4A4C7-3A8B-401E-AB74-2C91796DF083}"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052A08B4-4F57-4BE8-B37E-85B359D4C794}" type="datetime1">
              <a:rPr lang="ru-RU"/>
              <a:pPr>
                <a:defRPr/>
              </a:pPr>
              <a:t>24.10.2021</a:t>
            </a:fld>
            <a:endParaRPr lang="ru-RU"/>
          </a:p>
        </p:txBody>
      </p:sp>
    </p:spTree>
    <p:extLst>
      <p:ext uri="{BB962C8B-B14F-4D97-AF65-F5344CB8AC3E}">
        <p14:creationId xmlns:p14="http://schemas.microsoft.com/office/powerpoint/2010/main" val="123863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BE219333-EA9C-4DFC-AEC8-B75766D6103D}"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5659AFF4-80CB-4FA6-8A65-FEDBEF000D02}" type="datetime1">
              <a:rPr lang="ru-RU"/>
              <a:pPr>
                <a:defRPr/>
              </a:pPr>
              <a:t>24.10.2021</a:t>
            </a:fld>
            <a:endParaRPr lang="ru-RU"/>
          </a:p>
        </p:txBody>
      </p:sp>
    </p:spTree>
    <p:extLst>
      <p:ext uri="{BB962C8B-B14F-4D97-AF65-F5344CB8AC3E}">
        <p14:creationId xmlns:p14="http://schemas.microsoft.com/office/powerpoint/2010/main" val="70933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61D74539-6DF5-47CC-AA68-1243CE6E76C1}"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5F23FD0E-EC67-4A66-B49C-19ADA821EFD4}" type="datetime1">
              <a:rPr lang="ru-RU"/>
              <a:pPr>
                <a:defRPr/>
              </a:pPr>
              <a:t>24.10.2021</a:t>
            </a:fld>
            <a:endParaRPr lang="ru-RU"/>
          </a:p>
        </p:txBody>
      </p:sp>
    </p:spTree>
    <p:extLst>
      <p:ext uri="{BB962C8B-B14F-4D97-AF65-F5344CB8AC3E}">
        <p14:creationId xmlns:p14="http://schemas.microsoft.com/office/powerpoint/2010/main" val="45555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97901BF4-C033-4E45-ACEE-575197610A3B}"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fld id="{4C1601E5-CC37-40F9-AD2E-2AD441FEA538}" type="datetime1">
              <a:rPr lang="ru-RU"/>
              <a:pPr>
                <a:defRPr/>
              </a:pPr>
              <a:t>24.10.2021</a:t>
            </a:fld>
            <a:endParaRPr lang="ru-RU"/>
          </a:p>
        </p:txBody>
      </p:sp>
    </p:spTree>
    <p:extLst>
      <p:ext uri="{BB962C8B-B14F-4D97-AF65-F5344CB8AC3E}">
        <p14:creationId xmlns:p14="http://schemas.microsoft.com/office/powerpoint/2010/main" val="127198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FED79A38-3D6A-4E5A-ABC9-2AB33231DFDE}"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fld id="{5FEC15BB-0770-4FD1-91E0-7ED1685D1364}" type="datetime1">
              <a:rPr lang="ru-RU"/>
              <a:pPr>
                <a:defRPr/>
              </a:pPr>
              <a:t>24.10.2021</a:t>
            </a:fld>
            <a:endParaRPr lang="ru-RU"/>
          </a:p>
        </p:txBody>
      </p:sp>
    </p:spTree>
    <p:extLst>
      <p:ext uri="{BB962C8B-B14F-4D97-AF65-F5344CB8AC3E}">
        <p14:creationId xmlns:p14="http://schemas.microsoft.com/office/powerpoint/2010/main" val="17216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82334A11-630F-40A7-8AA2-999D6F985073}"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fld id="{2F7D2995-93A8-4ABC-B98B-BD0B9D05F630}" type="datetime1">
              <a:rPr lang="ru-RU"/>
              <a:pPr>
                <a:defRPr/>
              </a:pPr>
              <a:t>24.10.2021</a:t>
            </a:fld>
            <a:endParaRPr lang="ru-RU"/>
          </a:p>
        </p:txBody>
      </p:sp>
    </p:spTree>
    <p:extLst>
      <p:ext uri="{BB962C8B-B14F-4D97-AF65-F5344CB8AC3E}">
        <p14:creationId xmlns:p14="http://schemas.microsoft.com/office/powerpoint/2010/main" val="310140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57E47154-DF4C-4BDF-83A7-24EF62D5C311}"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331C9D48-26DD-4447-82C5-7D1D947D26BF}" type="datetime1">
              <a:rPr lang="ru-RU"/>
              <a:pPr>
                <a:defRPr/>
              </a:pPr>
              <a:t>24.10.2021</a:t>
            </a:fld>
            <a:endParaRPr lang="ru-RU"/>
          </a:p>
        </p:txBody>
      </p:sp>
    </p:spTree>
    <p:extLst>
      <p:ext uri="{BB962C8B-B14F-4D97-AF65-F5344CB8AC3E}">
        <p14:creationId xmlns:p14="http://schemas.microsoft.com/office/powerpoint/2010/main" val="271446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6DE6A24F-C45B-4554-94D5-E3ECF5073FEB}"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F28A8B47-3AF3-4FEC-AFB3-89B48A2AB62B}" type="datetime1">
              <a:rPr lang="ru-RU"/>
              <a:pPr>
                <a:defRPr/>
              </a:pPr>
              <a:t>24.10.2021</a:t>
            </a:fld>
            <a:endParaRPr lang="ru-RU"/>
          </a:p>
        </p:txBody>
      </p:sp>
    </p:spTree>
    <p:extLst>
      <p:ext uri="{BB962C8B-B14F-4D97-AF65-F5344CB8AC3E}">
        <p14:creationId xmlns:p14="http://schemas.microsoft.com/office/powerpoint/2010/main" val="33808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ru-RU"/>
          </a:p>
        </p:txBody>
      </p:sp>
      <p:sp>
        <p:nvSpPr>
          <p:cNvPr id="337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43FFF31B-704C-4B65-BD7A-1C347896F373}"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defRPr/>
              </a:pPr>
              <a:endParaRPr lang="ru-RU" altLang="ru-RU" sz="2400" smtClean="0"/>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mtClean="0">
                <a:solidFill>
                  <a:schemeClr val="hlink"/>
                </a:solidFill>
                <a:latin typeface="Arial" charset="0"/>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mtClean="0">
                <a:solidFill>
                  <a:schemeClr val="hlink"/>
                </a:solidFill>
                <a:latin typeface="Arial" charset="0"/>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mtClean="0">
                <a:solidFill>
                  <a:schemeClr val="accent2"/>
                </a:solidFill>
                <a:latin typeface="Arial" charset="0"/>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mtClean="0">
                <a:solidFill>
                  <a:schemeClr val="hlink"/>
                </a:solidFill>
                <a:latin typeface="Arial" charset="0"/>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z="2400" smtClean="0"/>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mtClean="0">
                <a:solidFill>
                  <a:schemeClr val="accent2"/>
                </a:solidFill>
                <a:latin typeface="Arial" charset="0"/>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endParaRPr lang="ru-RU" altLang="ru-RU" smtClean="0">
                <a:solidFill>
                  <a:schemeClr val="accent2"/>
                </a:solidFill>
                <a:latin typeface="Arial"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38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fld id="{3E2A179E-FCE9-4417-8C05-AC06B4EBAA70}" type="datetime1">
              <a:rPr lang="ru-RU"/>
              <a:pPr>
                <a:defRPr/>
              </a:pPr>
              <a:t>24.10.2021</a:t>
            </a:fld>
            <a:endParaRPr lang="ru-RU"/>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ostgrespro.ru/docs/postgrespro/10/database-roles" TargetMode="External"/><Relationship Id="rId2" Type="http://schemas.openxmlformats.org/officeDocument/2006/relationships/hyperlink" Target="https://publications.hse.ru/mirror/pubs/share/direct/25905281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3138" y="2205038"/>
            <a:ext cx="8062912" cy="1439862"/>
          </a:xfrm>
        </p:spPr>
        <p:txBody>
          <a:bodyPr/>
          <a:lstStyle/>
          <a:p>
            <a:pPr algn="ctr" eaLnBrk="1" hangingPunct="1"/>
            <a:r>
              <a:rPr lang="ru-RU" altLang="ru-RU" sz="5400" smtClean="0"/>
              <a:t>Базы данных</a:t>
            </a:r>
          </a:p>
        </p:txBody>
      </p:sp>
      <p:sp>
        <p:nvSpPr>
          <p:cNvPr id="2" name="TextBox 1"/>
          <p:cNvSpPr txBox="1"/>
          <p:nvPr/>
        </p:nvSpPr>
        <p:spPr>
          <a:xfrm>
            <a:off x="827088" y="4292600"/>
            <a:ext cx="8137525" cy="2062163"/>
          </a:xfrm>
          <a:prstGeom prst="rect">
            <a:avLst/>
          </a:prstGeom>
          <a:noFill/>
        </p:spPr>
        <p:txBody>
          <a:bodyPr>
            <a:spAutoFit/>
          </a:bodyPr>
          <a:lstStyle/>
          <a:p>
            <a:pPr algn="r">
              <a:defRPr/>
            </a:pPr>
            <a:r>
              <a:rPr lang="ru-RU" altLang="ru-RU" sz="3200" dirty="0">
                <a:latin typeface="+mj-lt"/>
              </a:rPr>
              <a:t>Лекция </a:t>
            </a:r>
            <a:r>
              <a:rPr lang="en-US" altLang="ru-RU" sz="3200" dirty="0">
                <a:latin typeface="+mj-lt"/>
              </a:rPr>
              <a:t>19</a:t>
            </a:r>
            <a:r>
              <a:rPr lang="ru-RU" altLang="ru-RU" sz="3200" dirty="0">
                <a:latin typeface="+mj-lt"/>
              </a:rPr>
              <a:t>. </a:t>
            </a:r>
          </a:p>
          <a:p>
            <a:pPr algn="r">
              <a:defRPr/>
            </a:pPr>
            <a:r>
              <a:rPr lang="ru-RU" sz="3200" dirty="0">
                <a:latin typeface="+mj-lt"/>
              </a:rPr>
              <a:t>Защита данных в БД</a:t>
            </a:r>
            <a:r>
              <a:rPr lang="en-US" sz="3200" dirty="0">
                <a:latin typeface="+mj-lt"/>
              </a:rPr>
              <a:t> </a:t>
            </a:r>
            <a:r>
              <a:rPr lang="ru-RU" sz="3200" dirty="0">
                <a:latin typeface="+mj-lt"/>
              </a:rPr>
              <a:t>от </a:t>
            </a:r>
            <a:r>
              <a:rPr lang="en-US" sz="3200" dirty="0">
                <a:latin typeface="+mj-lt"/>
              </a:rPr>
              <a:t/>
            </a:r>
            <a:br>
              <a:rPr lang="en-US" sz="3200" dirty="0">
                <a:latin typeface="+mj-lt"/>
              </a:rPr>
            </a:br>
            <a:r>
              <a:rPr lang="ru-RU" sz="3200" dirty="0">
                <a:latin typeface="+mj-lt"/>
              </a:rPr>
              <a:t> несанкционированного доступа</a:t>
            </a:r>
            <a:r>
              <a:rPr lang="ru-RU" sz="2800" dirty="0">
                <a:latin typeface="+mj-lt"/>
              </a:rPr>
              <a:t>. </a:t>
            </a:r>
            <a:br>
              <a:rPr lang="ru-RU" sz="2800" dirty="0">
                <a:latin typeface="+mj-lt"/>
              </a:rPr>
            </a:br>
            <a:r>
              <a:rPr lang="ru-RU" sz="2800" dirty="0">
                <a:latin typeface="+mj-lt"/>
              </a:rPr>
              <a:t>Особенности </a:t>
            </a:r>
            <a:r>
              <a:rPr lang="en-US" sz="2800" dirty="0" err="1">
                <a:latin typeface="+mj-lt"/>
              </a:rPr>
              <a:t>Postgres</a:t>
            </a:r>
            <a:endParaRPr lang="ru-RU" altLang="ru-RU" sz="3200" dirty="0">
              <a:latin typeface="+mj-lt"/>
            </a:endParaRPr>
          </a:p>
        </p:txBody>
      </p:sp>
      <p:sp>
        <p:nvSpPr>
          <p:cNvPr id="3076" name="Rectangle 3"/>
          <p:cNvSpPr txBox="1">
            <a:spLocks noChangeArrowheads="1"/>
          </p:cNvSpPr>
          <p:nvPr/>
        </p:nvSpPr>
        <p:spPr bwMode="auto">
          <a:xfrm>
            <a:off x="1403350" y="103188"/>
            <a:ext cx="7632700"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lnSpc>
                <a:spcPct val="80000"/>
              </a:lnSpc>
              <a:buFont typeface="Wingdings" pitchFamily="2" charset="2"/>
              <a:buNone/>
            </a:pPr>
            <a:r>
              <a:rPr lang="ru-RU" altLang="ru-RU" sz="1800" i="1"/>
              <a:t>"</a:t>
            </a:r>
            <a:r>
              <a:rPr lang="ru-RU" altLang="ru-RU" sz="1800" b="1" i="1"/>
              <a:t>Стыдно не уметь защищать себя рукою, но ещё более стыдно не уметь защищать себя словом</a:t>
            </a:r>
            <a:r>
              <a:rPr lang="ru-RU" altLang="ru-RU" sz="1800" i="1"/>
              <a:t>".</a:t>
            </a:r>
            <a:endParaRPr lang="en-US" altLang="ru-RU" sz="1800" i="1"/>
          </a:p>
          <a:p>
            <a:pPr algn="r" eaLnBrk="1" hangingPunct="1">
              <a:lnSpc>
                <a:spcPct val="80000"/>
              </a:lnSpc>
              <a:buFont typeface="Wingdings" pitchFamily="2" charset="2"/>
              <a:buNone/>
            </a:pPr>
            <a:r>
              <a:rPr lang="ru-RU" altLang="ru-RU" sz="1800" i="1"/>
              <a:t>Аристотель, древнегреческий философ</a:t>
            </a:r>
            <a:r>
              <a:rPr lang="ru-RU" altLang="ru-RU" sz="180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8640763" cy="668338"/>
          </a:xfrm>
        </p:spPr>
        <p:txBody>
          <a:bodyPr/>
          <a:lstStyle/>
          <a:p>
            <a:pPr algn="ctr" eaLnBrk="1" hangingPunct="1"/>
            <a:r>
              <a:rPr lang="ru-RU" altLang="ru-RU" sz="2800" smtClean="0"/>
              <a:t>Назначение системных привилегий в </a:t>
            </a:r>
            <a:r>
              <a:rPr lang="en-US" altLang="ru-RU" sz="2800" smtClean="0"/>
              <a:t>Postgres</a:t>
            </a:r>
            <a:endParaRPr lang="ru-RU" altLang="ru-RU" sz="2800" smtClean="0"/>
          </a:p>
        </p:txBody>
      </p:sp>
      <p:sp>
        <p:nvSpPr>
          <p:cNvPr id="41987" name="TextBox 1"/>
          <p:cNvSpPr txBox="1">
            <a:spLocks noChangeArrowheads="1"/>
          </p:cNvSpPr>
          <p:nvPr/>
        </p:nvSpPr>
        <p:spPr bwMode="auto">
          <a:xfrm>
            <a:off x="323850" y="871538"/>
            <a:ext cx="8569325"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b="1" dirty="0" smtClean="0"/>
              <a:t>Права на базу данных:</a:t>
            </a:r>
            <a:endParaRPr lang="ru-RU" b="1" dirty="0"/>
          </a:p>
          <a:p>
            <a:pPr eaLnBrk="1" hangingPunct="1">
              <a:defRPr/>
            </a:pPr>
            <a:r>
              <a:rPr lang="en-US" dirty="0" smtClean="0"/>
              <a:t>GRANT { { CREATE | CONNECT | TEMPORARY | TEMP } [, ...]</a:t>
            </a:r>
            <a:endParaRPr lang="ru-RU" dirty="0" smtClean="0"/>
          </a:p>
          <a:p>
            <a:pPr eaLnBrk="1" hangingPunct="1">
              <a:defRPr/>
            </a:pPr>
            <a:r>
              <a:rPr lang="en-US" dirty="0" smtClean="0"/>
              <a:t> </a:t>
            </a:r>
            <a:r>
              <a:rPr lang="ru-RU" dirty="0" smtClean="0"/>
              <a:t>	</a:t>
            </a:r>
            <a:r>
              <a:rPr lang="en-US" dirty="0" smtClean="0"/>
              <a:t>| ALL [ PRIVILEGES ] }    </a:t>
            </a:r>
            <a:endParaRPr lang="ru-RU" dirty="0" smtClean="0"/>
          </a:p>
          <a:p>
            <a:pPr eaLnBrk="1" hangingPunct="1">
              <a:defRPr/>
            </a:pPr>
            <a:r>
              <a:rPr lang="ru-RU" dirty="0" smtClean="0"/>
              <a:t>	</a:t>
            </a:r>
            <a:r>
              <a:rPr lang="en-US" dirty="0" smtClean="0"/>
              <a:t>ON DATABASE </a:t>
            </a:r>
            <a:r>
              <a:rPr lang="ru-RU" dirty="0" err="1" smtClean="0"/>
              <a:t>имя_БД</a:t>
            </a:r>
            <a:r>
              <a:rPr lang="ru-RU" dirty="0" smtClean="0"/>
              <a:t>  [, ...]   </a:t>
            </a:r>
          </a:p>
          <a:p>
            <a:pPr eaLnBrk="1" hangingPunct="1">
              <a:defRPr/>
            </a:pPr>
            <a:r>
              <a:rPr lang="ru-RU" dirty="0" smtClean="0"/>
              <a:t>	</a:t>
            </a:r>
            <a:r>
              <a:rPr lang="en-US" dirty="0" smtClean="0"/>
              <a:t>TO </a:t>
            </a:r>
            <a:r>
              <a:rPr lang="ru-RU" dirty="0" err="1" smtClean="0"/>
              <a:t>указание_роли</a:t>
            </a:r>
            <a:r>
              <a:rPr lang="ru-RU" dirty="0" smtClean="0"/>
              <a:t> [, ...] [ </a:t>
            </a:r>
            <a:r>
              <a:rPr lang="en-US" dirty="0" smtClean="0"/>
              <a:t>WITH GRANT OPTION ]</a:t>
            </a:r>
            <a:endParaRPr lang="ru-RU" dirty="0"/>
          </a:p>
          <a:p>
            <a:pPr eaLnBrk="1" hangingPunct="1">
              <a:defRPr/>
            </a:pPr>
            <a:r>
              <a:rPr lang="ru-RU" sz="1600" dirty="0" smtClean="0"/>
              <a:t>Здесь:</a:t>
            </a:r>
          </a:p>
          <a:p>
            <a:pPr marL="285750" indent="-285750" eaLnBrk="1" hangingPunct="1">
              <a:buFont typeface="Arial" pitchFamily="34" charset="0"/>
              <a:buChar char="•"/>
              <a:defRPr/>
            </a:pPr>
            <a:r>
              <a:rPr lang="en-US" sz="1600" dirty="0" smtClean="0"/>
              <a:t>CREATE </a:t>
            </a:r>
            <a:r>
              <a:rPr lang="ru-RU" sz="1600" dirty="0" smtClean="0"/>
              <a:t>–  право на создание </a:t>
            </a:r>
            <a:r>
              <a:rPr lang="ru-RU" sz="1600" dirty="0"/>
              <a:t>схемы в заданной базе</a:t>
            </a:r>
            <a:r>
              <a:rPr lang="ru-RU" sz="1600" dirty="0" smtClean="0"/>
              <a:t>.</a:t>
            </a:r>
          </a:p>
          <a:p>
            <a:pPr marL="285750" indent="-285750" eaLnBrk="1" hangingPunct="1">
              <a:buFont typeface="Arial" pitchFamily="34" charset="0"/>
              <a:buChar char="•"/>
              <a:defRPr/>
            </a:pPr>
            <a:r>
              <a:rPr lang="en-US" sz="1600" dirty="0" smtClean="0"/>
              <a:t>CONNECT</a:t>
            </a:r>
            <a:r>
              <a:rPr lang="ru-RU" sz="1600" dirty="0" smtClean="0"/>
              <a:t> </a:t>
            </a:r>
            <a:r>
              <a:rPr lang="ru-RU" sz="1600" dirty="0"/>
              <a:t>–  право на </a:t>
            </a:r>
            <a:r>
              <a:rPr lang="ru-RU" sz="1600" dirty="0" smtClean="0"/>
              <a:t>подключение к указанной БД.</a:t>
            </a:r>
          </a:p>
          <a:p>
            <a:pPr marL="285750" indent="-285750" eaLnBrk="1" hangingPunct="1">
              <a:buFont typeface="Arial" pitchFamily="34" charset="0"/>
              <a:buChar char="•"/>
              <a:defRPr/>
            </a:pPr>
            <a:r>
              <a:rPr lang="en-US" sz="1600" dirty="0" smtClean="0"/>
              <a:t>TEMPORARY</a:t>
            </a:r>
            <a:r>
              <a:rPr lang="ru-RU" sz="1600" dirty="0" smtClean="0"/>
              <a:t> –  </a:t>
            </a:r>
            <a:r>
              <a:rPr lang="ru-RU" sz="1600" dirty="0"/>
              <a:t>право </a:t>
            </a:r>
            <a:r>
              <a:rPr lang="ru-RU" sz="1600" dirty="0" smtClean="0"/>
              <a:t>на создание временных таблиц в БД.</a:t>
            </a:r>
          </a:p>
          <a:p>
            <a:pPr marL="285750" indent="-285750" eaLnBrk="1" hangingPunct="1">
              <a:buFont typeface="Arial" pitchFamily="34" charset="0"/>
              <a:buChar char="•"/>
              <a:defRPr/>
            </a:pPr>
            <a:r>
              <a:rPr lang="en-US" sz="1600" dirty="0"/>
              <a:t>ALL [ PRIVILEGES </a:t>
            </a:r>
            <a:r>
              <a:rPr lang="en-US" sz="1600" dirty="0" smtClean="0"/>
              <a:t>]</a:t>
            </a:r>
            <a:r>
              <a:rPr lang="ru-RU" sz="1600" dirty="0" smtClean="0"/>
              <a:t> – все вышеперечисленные привилегии на базу.</a:t>
            </a:r>
          </a:p>
          <a:p>
            <a:pPr eaLnBrk="1" hangingPunct="1">
              <a:defRPr/>
            </a:pPr>
            <a:endParaRPr lang="ru-RU" sz="1050" dirty="0" smtClean="0"/>
          </a:p>
          <a:p>
            <a:pPr eaLnBrk="1" hangingPunct="1">
              <a:defRPr/>
            </a:pPr>
            <a:r>
              <a:rPr lang="ru-RU" b="1" dirty="0"/>
              <a:t>Права на </a:t>
            </a:r>
            <a:r>
              <a:rPr lang="ru-RU" b="1" dirty="0" smtClean="0"/>
              <a:t>табличное пространство в базе </a:t>
            </a:r>
            <a:r>
              <a:rPr lang="ru-RU" b="1" dirty="0"/>
              <a:t>данных:</a:t>
            </a:r>
          </a:p>
          <a:p>
            <a:pPr eaLnBrk="1" hangingPunct="1">
              <a:defRPr/>
            </a:pPr>
            <a:r>
              <a:rPr lang="en-US" dirty="0" smtClean="0"/>
              <a:t>GRANT </a:t>
            </a:r>
            <a:r>
              <a:rPr lang="en-US" dirty="0"/>
              <a:t>{ CREATE | ALL [ PRIVILEGES ] }    </a:t>
            </a:r>
            <a:endParaRPr lang="ru-RU" dirty="0"/>
          </a:p>
          <a:p>
            <a:pPr eaLnBrk="1" hangingPunct="1">
              <a:defRPr/>
            </a:pPr>
            <a:r>
              <a:rPr lang="ru-RU" dirty="0"/>
              <a:t>	</a:t>
            </a:r>
            <a:r>
              <a:rPr lang="en-US" dirty="0"/>
              <a:t>ON TABLESPACE </a:t>
            </a:r>
            <a:r>
              <a:rPr lang="ru-RU" dirty="0" err="1" smtClean="0"/>
              <a:t>табличное_пространство</a:t>
            </a:r>
            <a:r>
              <a:rPr lang="ru-RU" dirty="0" smtClean="0"/>
              <a:t> </a:t>
            </a:r>
            <a:r>
              <a:rPr lang="ru-RU" dirty="0"/>
              <a:t>[, ...]    </a:t>
            </a:r>
          </a:p>
          <a:p>
            <a:pPr eaLnBrk="1" hangingPunct="1">
              <a:defRPr/>
            </a:pPr>
            <a:r>
              <a:rPr lang="ru-RU" dirty="0"/>
              <a:t>	</a:t>
            </a:r>
            <a:r>
              <a:rPr lang="en-US" dirty="0"/>
              <a:t>TO </a:t>
            </a:r>
            <a:r>
              <a:rPr lang="ru-RU" dirty="0" err="1"/>
              <a:t>указание_роли</a:t>
            </a:r>
            <a:r>
              <a:rPr lang="ru-RU" dirty="0"/>
              <a:t> [, ...] [ </a:t>
            </a:r>
            <a:r>
              <a:rPr lang="en-US" dirty="0"/>
              <a:t>WITH GRANT OPTION ]</a:t>
            </a:r>
          </a:p>
          <a:p>
            <a:pPr marL="285750" indent="-285750" eaLnBrk="1" hangingPunct="1">
              <a:buFontTx/>
              <a:buChar char="-"/>
              <a:defRPr/>
            </a:pPr>
            <a:endParaRPr lang="ru-RU" dirty="0" smtClean="0"/>
          </a:p>
          <a:p>
            <a:pPr marL="285750" indent="-285750" eaLnBrk="1" hangingPunct="1">
              <a:buFontTx/>
              <a:buChar char="-"/>
              <a:defRPr/>
            </a:pPr>
            <a:r>
              <a:rPr lang="ru-RU" dirty="0" smtClean="0"/>
              <a:t>это </a:t>
            </a:r>
            <a:r>
              <a:rPr lang="ru-RU" dirty="0"/>
              <a:t>право позволяет создавать таблицы, индексы и временные файлы в заданном табличном пространстве, а также создавать базы данных, для которых это пространство будет основным. (Учтите, что когда это право отзывается, существующие объекты остаются в прежнем расположении</a:t>
            </a:r>
            <a:r>
              <a:rPr lang="ru-RU" dirty="0" smtClean="0"/>
              <a:t>.)</a:t>
            </a:r>
            <a:endParaRPr lang="ru-RU" dirty="0"/>
          </a:p>
        </p:txBody>
      </p:sp>
      <p:sp>
        <p:nvSpPr>
          <p:cNvPr id="12292"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5794CB4-125D-4D85-8D64-C080A4A14266}" type="slidenum">
              <a:rPr lang="ru-RU" altLang="ru-RU" sz="1200" smtClean="0">
                <a:latin typeface="Arial Black" pitchFamily="34" charset="0"/>
              </a:rPr>
              <a:pPr eaLnBrk="1" hangingPunct="1">
                <a:spcBef>
                  <a:spcPct val="0"/>
                </a:spcBef>
                <a:buClrTx/>
                <a:buSzTx/>
                <a:buFontTx/>
                <a:buNone/>
              </a:pPr>
              <a:t>10</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850" y="260350"/>
            <a:ext cx="8640763" cy="668338"/>
          </a:xfrm>
        </p:spPr>
        <p:txBody>
          <a:bodyPr/>
          <a:lstStyle/>
          <a:p>
            <a:pPr algn="ctr" eaLnBrk="1" hangingPunct="1"/>
            <a:r>
              <a:rPr lang="ru-RU" altLang="ru-RU" sz="2800" smtClean="0"/>
              <a:t>Назначение системных привилегий в </a:t>
            </a:r>
            <a:r>
              <a:rPr lang="en-US" altLang="ru-RU" sz="2800" smtClean="0"/>
              <a:t>Postgres</a:t>
            </a:r>
            <a:endParaRPr lang="ru-RU" altLang="ru-RU" sz="2800" smtClean="0"/>
          </a:p>
        </p:txBody>
      </p:sp>
      <p:sp>
        <p:nvSpPr>
          <p:cNvPr id="41987" name="TextBox 1"/>
          <p:cNvSpPr txBox="1">
            <a:spLocks noChangeArrowheads="1"/>
          </p:cNvSpPr>
          <p:nvPr/>
        </p:nvSpPr>
        <p:spPr bwMode="auto">
          <a:xfrm>
            <a:off x="323850" y="871538"/>
            <a:ext cx="85693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b="1" dirty="0"/>
              <a:t>Права на схему базы данных:</a:t>
            </a:r>
          </a:p>
          <a:p>
            <a:pPr eaLnBrk="1" hangingPunct="1">
              <a:defRPr/>
            </a:pPr>
            <a:r>
              <a:rPr lang="en-US" dirty="0"/>
              <a:t>GRANT { { CREATE | USAGE } [, ...] </a:t>
            </a:r>
            <a:endParaRPr lang="ru-RU" dirty="0"/>
          </a:p>
          <a:p>
            <a:pPr eaLnBrk="1" hangingPunct="1">
              <a:defRPr/>
            </a:pPr>
            <a:r>
              <a:rPr lang="ru-RU" dirty="0"/>
              <a:t>	</a:t>
            </a:r>
            <a:r>
              <a:rPr lang="en-US" dirty="0"/>
              <a:t>| ALL [ PRIVILEGES ] }    </a:t>
            </a:r>
            <a:endParaRPr lang="ru-RU" dirty="0"/>
          </a:p>
          <a:p>
            <a:pPr eaLnBrk="1" hangingPunct="1">
              <a:defRPr/>
            </a:pPr>
            <a:r>
              <a:rPr lang="ru-RU" dirty="0"/>
              <a:t>	</a:t>
            </a:r>
            <a:r>
              <a:rPr lang="en-US" dirty="0"/>
              <a:t>ON SCHEMA </a:t>
            </a:r>
            <a:r>
              <a:rPr lang="ru-RU" dirty="0" err="1"/>
              <a:t>имя_схемы</a:t>
            </a:r>
            <a:r>
              <a:rPr lang="ru-RU" dirty="0"/>
              <a:t> [, ...]   </a:t>
            </a:r>
          </a:p>
          <a:p>
            <a:pPr eaLnBrk="1" hangingPunct="1">
              <a:defRPr/>
            </a:pPr>
            <a:r>
              <a:rPr lang="ru-RU" dirty="0"/>
              <a:t>	</a:t>
            </a:r>
            <a:r>
              <a:rPr lang="en-US" dirty="0"/>
              <a:t>TO </a:t>
            </a:r>
            <a:r>
              <a:rPr lang="ru-RU" dirty="0" err="1"/>
              <a:t>указание_роли</a:t>
            </a:r>
            <a:r>
              <a:rPr lang="ru-RU" dirty="0"/>
              <a:t> [, ...] [ </a:t>
            </a:r>
            <a:r>
              <a:rPr lang="en-US" dirty="0"/>
              <a:t>WITH GRANT OPTION ]</a:t>
            </a:r>
          </a:p>
          <a:p>
            <a:pPr eaLnBrk="1" hangingPunct="1">
              <a:defRPr/>
            </a:pPr>
            <a:r>
              <a:rPr lang="ru-RU" dirty="0"/>
              <a:t>Здесь:</a:t>
            </a:r>
          </a:p>
          <a:p>
            <a:pPr marL="285750" indent="-285750" eaLnBrk="1" hangingPunct="1">
              <a:buFont typeface="Arial" pitchFamily="34" charset="0"/>
              <a:buChar char="•"/>
              <a:defRPr/>
            </a:pPr>
            <a:r>
              <a:rPr lang="en-US" dirty="0"/>
              <a:t>CREATE </a:t>
            </a:r>
            <a:r>
              <a:rPr lang="ru-RU" dirty="0"/>
              <a:t>–  право на создание</a:t>
            </a:r>
            <a:r>
              <a:rPr lang="ru-RU" b="1" dirty="0"/>
              <a:t> </a:t>
            </a:r>
            <a:r>
              <a:rPr lang="ru-RU" dirty="0"/>
              <a:t>новых объектов в заданной схеме. Чтобы переименовать существующий объект, необходимо быть его владельцем </a:t>
            </a:r>
            <a:r>
              <a:rPr lang="ru-RU" b="1" dirty="0"/>
              <a:t>и</a:t>
            </a:r>
            <a:r>
              <a:rPr lang="ru-RU" dirty="0"/>
              <a:t> иметь это право для схемы, содержащей его</a:t>
            </a:r>
            <a:r>
              <a:rPr lang="ru-RU" dirty="0" smtClean="0"/>
              <a:t>.</a:t>
            </a:r>
          </a:p>
          <a:p>
            <a:pPr marL="285750" indent="-285750" eaLnBrk="1" hangingPunct="1">
              <a:buFont typeface="Arial" pitchFamily="34" charset="0"/>
              <a:buChar char="•"/>
              <a:defRPr/>
            </a:pPr>
            <a:r>
              <a:rPr lang="en-US" dirty="0" smtClean="0"/>
              <a:t>USAGE</a:t>
            </a:r>
            <a:r>
              <a:rPr lang="ru-RU" dirty="0" smtClean="0"/>
              <a:t> –  </a:t>
            </a:r>
            <a:r>
              <a:rPr lang="ru-RU" dirty="0"/>
              <a:t>это право даёт </a:t>
            </a:r>
            <a:r>
              <a:rPr lang="ru-RU" dirty="0" smtClean="0"/>
              <a:t>возможность обращаться к </a:t>
            </a:r>
            <a:r>
              <a:rPr lang="ru-RU" dirty="0"/>
              <a:t>объектам, содержащимся в заданной </a:t>
            </a:r>
            <a:r>
              <a:rPr lang="ru-RU" dirty="0" smtClean="0"/>
              <a:t>схеме. Но для доступа </a:t>
            </a:r>
            <a:r>
              <a:rPr lang="ru-RU" dirty="0"/>
              <a:t>к самим </a:t>
            </a:r>
            <a:r>
              <a:rPr lang="ru-RU" dirty="0" smtClean="0"/>
              <a:t>объектам пользователю нужны будут еще объектные права на них. </a:t>
            </a:r>
            <a:r>
              <a:rPr lang="ru-RU" dirty="0"/>
              <a:t>По сути это право позволяет субъекту «просматривать» объекты внутри схемы. Без этого разрешения имена объектов всё же можно будет узнать, например, обратившись к системным таблицам. Кроме того, если отозвать это право, в существующих сеансах могут оказаться операторы, для которых просмотр имён объектов был выполнен ранее, так что это право не позволяет абсолютно надёжно перекрыть доступ к объектам.  </a:t>
            </a:r>
            <a:endParaRPr lang="en-US" dirty="0" smtClean="0"/>
          </a:p>
        </p:txBody>
      </p:sp>
      <p:sp>
        <p:nvSpPr>
          <p:cNvPr id="13316"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289DFF4-6403-402D-A774-CC7EBA635826}" type="slidenum">
              <a:rPr lang="ru-RU" altLang="ru-RU" sz="1200" smtClean="0">
                <a:latin typeface="Arial Black" pitchFamily="34" charset="0"/>
              </a:rPr>
              <a:pPr eaLnBrk="1" hangingPunct="1">
                <a:spcBef>
                  <a:spcPct val="0"/>
                </a:spcBef>
                <a:buClrTx/>
                <a:buSzTx/>
                <a:buFontTx/>
                <a:buNone/>
              </a:pPr>
              <a:t>11</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Отзыв привилегий в </a:t>
            </a:r>
            <a:r>
              <a:rPr lang="en-US" altLang="ru-RU" sz="3200" smtClean="0"/>
              <a:t>Postgres</a:t>
            </a:r>
            <a:endParaRPr lang="ru-RU" altLang="ru-RU" sz="3200" smtClean="0"/>
          </a:p>
        </p:txBody>
      </p:sp>
      <p:sp>
        <p:nvSpPr>
          <p:cNvPr id="41987" name="TextBox 1"/>
          <p:cNvSpPr txBox="1">
            <a:spLocks noChangeArrowheads="1"/>
          </p:cNvSpPr>
          <p:nvPr/>
        </p:nvSpPr>
        <p:spPr bwMode="auto">
          <a:xfrm>
            <a:off x="323850" y="871538"/>
            <a:ext cx="8712200" cy="585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sz="2000" dirty="0" smtClean="0"/>
              <a:t>Аналогично назначению привилегий их можно отозвать. Ниже приведены примеры:</a:t>
            </a:r>
            <a:endParaRPr lang="ru-RU" sz="2000" b="1" dirty="0" smtClean="0"/>
          </a:p>
          <a:p>
            <a:pPr eaLnBrk="1" hangingPunct="1">
              <a:defRPr/>
            </a:pPr>
            <a:r>
              <a:rPr lang="ru-RU" b="1" dirty="0" smtClean="0"/>
              <a:t>1) Отзыв объектных привилегий на таблицы (все таблицы в схеме):</a:t>
            </a:r>
          </a:p>
          <a:p>
            <a:pPr eaLnBrk="1" hangingPunct="1">
              <a:defRPr/>
            </a:pPr>
            <a:r>
              <a:rPr lang="en-US" dirty="0" smtClean="0"/>
              <a:t>REVOKE [ GRANT OPTION FOR ]    </a:t>
            </a:r>
            <a:endParaRPr lang="ru-RU" dirty="0" smtClean="0"/>
          </a:p>
          <a:p>
            <a:pPr eaLnBrk="1" hangingPunct="1">
              <a:defRPr/>
            </a:pPr>
            <a:r>
              <a:rPr lang="en-US" dirty="0" smtClean="0"/>
              <a:t>{ { SELECT | INSERT | UPDATE | DELETE | TRUNCATE | REFERENCES | TRIGGER }   </a:t>
            </a:r>
            <a:endParaRPr lang="ru-RU" dirty="0" smtClean="0"/>
          </a:p>
          <a:p>
            <a:pPr eaLnBrk="1" hangingPunct="1">
              <a:defRPr/>
            </a:pPr>
            <a:r>
              <a:rPr lang="ru-RU" dirty="0" smtClean="0"/>
              <a:t>	</a:t>
            </a:r>
            <a:r>
              <a:rPr lang="en-US" dirty="0" smtClean="0"/>
              <a:t> [, ...] | ALL [ PRIVILEGES ] }   </a:t>
            </a:r>
            <a:endParaRPr lang="ru-RU" dirty="0" smtClean="0"/>
          </a:p>
          <a:p>
            <a:pPr eaLnBrk="1" hangingPunct="1">
              <a:defRPr/>
            </a:pPr>
            <a:r>
              <a:rPr lang="en-US" dirty="0" smtClean="0"/>
              <a:t> </a:t>
            </a:r>
            <a:r>
              <a:rPr lang="ru-RU" dirty="0" smtClean="0"/>
              <a:t>	</a:t>
            </a:r>
            <a:r>
              <a:rPr lang="en-US" dirty="0" smtClean="0"/>
              <a:t>ON { [ TABLE ] </a:t>
            </a:r>
            <a:r>
              <a:rPr lang="ru-RU" dirty="0" err="1" smtClean="0"/>
              <a:t>имя_таблицы</a:t>
            </a:r>
            <a:r>
              <a:rPr lang="ru-RU" dirty="0" smtClean="0"/>
              <a:t> [, ...]        </a:t>
            </a:r>
          </a:p>
          <a:p>
            <a:pPr eaLnBrk="1" hangingPunct="1">
              <a:defRPr/>
            </a:pPr>
            <a:r>
              <a:rPr lang="ru-RU" dirty="0" smtClean="0"/>
              <a:t> 	| </a:t>
            </a:r>
            <a:r>
              <a:rPr lang="en-US" dirty="0" smtClean="0"/>
              <a:t>ALL TABLES IN SCHEMA </a:t>
            </a:r>
            <a:r>
              <a:rPr lang="ru-RU" dirty="0" err="1" smtClean="0"/>
              <a:t>имя_схемы</a:t>
            </a:r>
            <a:r>
              <a:rPr lang="ru-RU" dirty="0" smtClean="0"/>
              <a:t> [, ...] }    </a:t>
            </a:r>
          </a:p>
          <a:p>
            <a:pPr eaLnBrk="1" hangingPunct="1">
              <a:defRPr/>
            </a:pPr>
            <a:r>
              <a:rPr lang="ru-RU" dirty="0" smtClean="0"/>
              <a:t>	</a:t>
            </a:r>
            <a:r>
              <a:rPr lang="en-US" dirty="0" smtClean="0"/>
              <a:t>FROM { [ GROUP ] </a:t>
            </a:r>
            <a:r>
              <a:rPr lang="ru-RU" dirty="0" err="1" smtClean="0"/>
              <a:t>имя_роли</a:t>
            </a:r>
            <a:r>
              <a:rPr lang="ru-RU" dirty="0" smtClean="0"/>
              <a:t> | </a:t>
            </a:r>
            <a:r>
              <a:rPr lang="en-US" dirty="0" smtClean="0"/>
              <a:t>PUBLIC } [, ...]    [ CASCADE | RESTRICT ]</a:t>
            </a:r>
            <a:endParaRPr lang="ru-RU" dirty="0" smtClean="0"/>
          </a:p>
          <a:p>
            <a:pPr eaLnBrk="1" hangingPunct="1">
              <a:defRPr/>
            </a:pPr>
            <a:r>
              <a:rPr lang="ru-RU" dirty="0"/>
              <a:t>Если указано GRANT OPTION FOR, отзывается только право передачи права, но не само право. Без этого указания отзывается и право, и право распоряжаться им. </a:t>
            </a:r>
            <a:endParaRPr lang="ru-RU" dirty="0" smtClean="0"/>
          </a:p>
          <a:p>
            <a:pPr eaLnBrk="1" hangingPunct="1">
              <a:defRPr/>
            </a:pPr>
            <a:r>
              <a:rPr lang="ru-RU" b="1" dirty="0" smtClean="0"/>
              <a:t>2) </a:t>
            </a:r>
            <a:r>
              <a:rPr lang="ru-RU" b="1" dirty="0"/>
              <a:t>Отзыв </a:t>
            </a:r>
            <a:r>
              <a:rPr lang="ru-RU" b="1" dirty="0" smtClean="0"/>
              <a:t>системных привилегий </a:t>
            </a:r>
            <a:r>
              <a:rPr lang="ru-RU" b="1" dirty="0"/>
              <a:t>на </a:t>
            </a:r>
            <a:r>
              <a:rPr lang="ru-RU" b="1" dirty="0" smtClean="0"/>
              <a:t>все объекты </a:t>
            </a:r>
            <a:r>
              <a:rPr lang="ru-RU" b="1" dirty="0"/>
              <a:t>в схеме):</a:t>
            </a:r>
          </a:p>
          <a:p>
            <a:pPr eaLnBrk="1" hangingPunct="1">
              <a:defRPr/>
            </a:pPr>
            <a:r>
              <a:rPr lang="en-US" dirty="0" smtClean="0"/>
              <a:t>REVOKE [ GRANT OPTION FOR ]    </a:t>
            </a:r>
            <a:endParaRPr lang="ru-RU" dirty="0" smtClean="0"/>
          </a:p>
          <a:p>
            <a:pPr eaLnBrk="1" hangingPunct="1">
              <a:defRPr/>
            </a:pPr>
            <a:r>
              <a:rPr lang="ru-RU" dirty="0" smtClean="0"/>
              <a:t>	</a:t>
            </a:r>
            <a:r>
              <a:rPr lang="en-US" dirty="0" smtClean="0"/>
              <a:t>{ { CREATE | USAGE } [, ...] </a:t>
            </a:r>
            <a:r>
              <a:rPr lang="ru-RU" dirty="0" smtClean="0"/>
              <a:t> </a:t>
            </a:r>
            <a:r>
              <a:rPr lang="en-US" dirty="0" smtClean="0"/>
              <a:t>| ALL [ PRIVILEGES ] }    </a:t>
            </a:r>
            <a:endParaRPr lang="ru-RU" dirty="0" smtClean="0"/>
          </a:p>
          <a:p>
            <a:pPr eaLnBrk="1" hangingPunct="1">
              <a:defRPr/>
            </a:pPr>
            <a:r>
              <a:rPr lang="ru-RU" dirty="0" smtClean="0"/>
              <a:t>	</a:t>
            </a:r>
            <a:r>
              <a:rPr lang="en-US" dirty="0" smtClean="0"/>
              <a:t>ON SCHEMA </a:t>
            </a:r>
            <a:r>
              <a:rPr lang="ru-RU" dirty="0" err="1" smtClean="0"/>
              <a:t>имя_схемы</a:t>
            </a:r>
            <a:r>
              <a:rPr lang="ru-RU" dirty="0" smtClean="0"/>
              <a:t> [, ...]    </a:t>
            </a:r>
          </a:p>
          <a:p>
            <a:pPr eaLnBrk="1" hangingPunct="1">
              <a:defRPr/>
            </a:pPr>
            <a:r>
              <a:rPr lang="ru-RU" dirty="0" smtClean="0"/>
              <a:t>	</a:t>
            </a:r>
            <a:r>
              <a:rPr lang="en-US" dirty="0" smtClean="0"/>
              <a:t>FROM { [ GROUP ] </a:t>
            </a:r>
            <a:r>
              <a:rPr lang="ru-RU" dirty="0" err="1" smtClean="0"/>
              <a:t>имя_роли</a:t>
            </a:r>
            <a:r>
              <a:rPr lang="ru-RU" dirty="0" smtClean="0"/>
              <a:t> | </a:t>
            </a:r>
            <a:r>
              <a:rPr lang="en-US" dirty="0" smtClean="0"/>
              <a:t>PUBLIC } [, ...]    [ CASCADE | RESTRICT ]</a:t>
            </a:r>
          </a:p>
          <a:p>
            <a:pPr eaLnBrk="1" hangingPunct="1">
              <a:defRPr/>
            </a:pPr>
            <a:r>
              <a:rPr lang="ru-RU" b="1" dirty="0" smtClean="0"/>
              <a:t>3</a:t>
            </a:r>
            <a:r>
              <a:rPr lang="ru-RU" b="1" dirty="0"/>
              <a:t>) </a:t>
            </a:r>
            <a:r>
              <a:rPr lang="ru-RU" b="1" dirty="0" smtClean="0"/>
              <a:t>Лишение </a:t>
            </a:r>
            <a:r>
              <a:rPr lang="ru-RU" b="1" dirty="0"/>
              <a:t>пользователя членства в </a:t>
            </a:r>
            <a:r>
              <a:rPr lang="ru-RU" b="1" dirty="0" smtClean="0"/>
              <a:t>роли:</a:t>
            </a:r>
            <a:endParaRPr lang="ru-RU" b="1" dirty="0"/>
          </a:p>
          <a:p>
            <a:pPr eaLnBrk="1" hangingPunct="1">
              <a:defRPr/>
            </a:pPr>
            <a:r>
              <a:rPr lang="en-US" dirty="0" smtClean="0"/>
              <a:t>REVOKE [ ADMIN OPTION FOR ]    </a:t>
            </a:r>
            <a:r>
              <a:rPr lang="ru-RU" dirty="0" err="1" smtClean="0"/>
              <a:t>имя_роли</a:t>
            </a:r>
            <a:r>
              <a:rPr lang="ru-RU" dirty="0" smtClean="0"/>
              <a:t> [, ...] </a:t>
            </a:r>
          </a:p>
          <a:p>
            <a:pPr eaLnBrk="1" hangingPunct="1">
              <a:defRPr/>
            </a:pPr>
            <a:r>
              <a:rPr lang="ru-RU" dirty="0" smtClean="0"/>
              <a:t>	</a:t>
            </a:r>
            <a:r>
              <a:rPr lang="en-US" dirty="0" smtClean="0"/>
              <a:t>FROM </a:t>
            </a:r>
            <a:r>
              <a:rPr lang="ru-RU" dirty="0" err="1" smtClean="0"/>
              <a:t>имя_роли</a:t>
            </a:r>
            <a:r>
              <a:rPr lang="ru-RU" dirty="0" smtClean="0"/>
              <a:t> [, ...]    </a:t>
            </a:r>
          </a:p>
          <a:p>
            <a:pPr eaLnBrk="1" hangingPunct="1">
              <a:defRPr/>
            </a:pPr>
            <a:r>
              <a:rPr lang="ru-RU" dirty="0" smtClean="0"/>
              <a:t>	[ </a:t>
            </a:r>
            <a:r>
              <a:rPr lang="en-US" dirty="0" smtClean="0"/>
              <a:t>CASCADE | RESTRICT ] </a:t>
            </a:r>
          </a:p>
          <a:p>
            <a:pPr eaLnBrk="1" hangingPunct="1">
              <a:defRPr/>
            </a:pPr>
            <a:endParaRPr lang="ru-RU" sz="1050" dirty="0" smtClean="0"/>
          </a:p>
        </p:txBody>
      </p:sp>
      <p:sp>
        <p:nvSpPr>
          <p:cNvPr id="14340"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10BA7A69-78AC-4854-8DAA-8EA17C3BC504}" type="slidenum">
              <a:rPr lang="ru-RU" altLang="ru-RU" sz="1200" smtClean="0">
                <a:latin typeface="Arial Black" pitchFamily="34" charset="0"/>
              </a:rPr>
              <a:pPr eaLnBrk="1" hangingPunct="1">
                <a:spcBef>
                  <a:spcPct val="0"/>
                </a:spcBef>
                <a:buClrTx/>
                <a:buSzTx/>
                <a:buFontTx/>
                <a:buNone/>
              </a:pPr>
              <a:t>12</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Особенности отзыва привилегий в </a:t>
            </a:r>
            <a:r>
              <a:rPr lang="en-US" altLang="ru-RU" sz="3200" smtClean="0"/>
              <a:t>Postgres</a:t>
            </a:r>
            <a:endParaRPr lang="ru-RU" altLang="ru-RU" sz="3200" smtClean="0"/>
          </a:p>
        </p:txBody>
      </p:sp>
      <p:sp>
        <p:nvSpPr>
          <p:cNvPr id="15363" name="TextBox 1"/>
          <p:cNvSpPr txBox="1">
            <a:spLocks noChangeArrowheads="1"/>
          </p:cNvSpPr>
          <p:nvPr/>
        </p:nvSpPr>
        <p:spPr bwMode="auto">
          <a:xfrm>
            <a:off x="323850" y="871538"/>
            <a:ext cx="87122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800">
                <a:latin typeface="Times New Roman" pitchFamily="18" charset="0"/>
              </a:rPr>
              <a:t>Если пользователь обладает правом с правом передачи и он дал его другим пользователям, последнее право считается зависимым. Когда первый пользователь лишается самого права или права передачи и существуют зависимые права, эти зависимые права также отзываются, если дополнительно указано CASCADE; в противном случае операция завершается ошибкой. Это рекурсивное лишение прав затрагивает только права, полученные через цепочку пользователей, которую можно проследить до пользователя, являющегося субъектом команды REVOKE. Таким образом, пользователи могут в итоге сохранить это право, если оно было также получено через других пользователей.</a:t>
            </a:r>
          </a:p>
          <a:p>
            <a:pPr eaLnBrk="1" hangingPunct="1">
              <a:spcBef>
                <a:spcPts val="600"/>
              </a:spcBef>
              <a:buClrTx/>
              <a:buSzTx/>
              <a:buFontTx/>
              <a:buNone/>
            </a:pPr>
            <a:r>
              <a:rPr lang="ru-RU" altLang="ru-RU" sz="1800">
                <a:latin typeface="Times New Roman" pitchFamily="18" charset="0"/>
              </a:rPr>
              <a:t>Когда отзывается право доступа к таблице, с ним вместе автоматически отзываются соответствующие права для каждого столбца таблицы (если такие права заданы). С другой стороны, если роли были даны права для таблицы, лишение роли таких же прав на уровне отдельных столбцов ни на что не влияет.</a:t>
            </a:r>
          </a:p>
          <a:p>
            <a:pPr eaLnBrk="1" hangingPunct="1">
              <a:spcBef>
                <a:spcPts val="600"/>
              </a:spcBef>
              <a:buClrTx/>
              <a:buSzTx/>
              <a:buFontTx/>
              <a:buNone/>
            </a:pPr>
            <a:r>
              <a:rPr lang="ru-RU" altLang="ru-RU" sz="1800">
                <a:latin typeface="Times New Roman" pitchFamily="18" charset="0"/>
              </a:rPr>
              <a:t>Пользователь может отзывать только те права, которые он дал другому непосредственно. Если, например, пользователь A дал право с правом передачи пользователю B, а пользователь B, в свою очередь, дал это право пользователю C, то пользователь A не сможет лишить этого права непосредственно C. Вместо этого, пользователь A может лишить права передачи права пользователя B и использовать параметр CASCADE, чтобы этого права по цепочке лишился пользователь C.</a:t>
            </a:r>
          </a:p>
        </p:txBody>
      </p:sp>
      <p:sp>
        <p:nvSpPr>
          <p:cNvPr id="15364"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40694469-129F-4C2D-ADF1-6063A6CA134E}" type="slidenum">
              <a:rPr lang="ru-RU" altLang="ru-RU" sz="1200" smtClean="0">
                <a:latin typeface="Arial Black" pitchFamily="34" charset="0"/>
              </a:rPr>
              <a:pPr eaLnBrk="1" hangingPunct="1">
                <a:spcBef>
                  <a:spcPct val="0"/>
                </a:spcBef>
                <a:buClrTx/>
                <a:buSzTx/>
                <a:buFontTx/>
                <a:buNone/>
              </a:pPr>
              <a:t>13</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Особенности отзыва привилегий в </a:t>
            </a:r>
            <a:r>
              <a:rPr lang="en-US" altLang="ru-RU" sz="3200" smtClean="0"/>
              <a:t>Postgres</a:t>
            </a:r>
            <a:endParaRPr lang="ru-RU" altLang="ru-RU" sz="3200" smtClean="0"/>
          </a:p>
        </p:txBody>
      </p:sp>
      <p:sp>
        <p:nvSpPr>
          <p:cNvPr id="16387" name="TextBox 1"/>
          <p:cNvSpPr txBox="1">
            <a:spLocks noChangeArrowheads="1"/>
          </p:cNvSpPr>
          <p:nvPr/>
        </p:nvSpPr>
        <p:spPr bwMode="auto">
          <a:xfrm>
            <a:off x="323850" y="871538"/>
            <a:ext cx="8712200" cy="574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600">
                <a:latin typeface="Times New Roman" pitchFamily="18" charset="0"/>
              </a:rPr>
              <a:t>Если отозвать право доступа к объекту (с помощью REVOKE) попытается не владелец объекта, команда завершится ошибкой, если пользователь не имеет никаких прав для этого объекта. Если же пользователь имеет какие-то права, команда будет выполняться, но пользователь сможет отозвать только те права, которые даны ему с правом распоряжения ими. </a:t>
            </a:r>
          </a:p>
          <a:p>
            <a:pPr eaLnBrk="1" hangingPunct="1">
              <a:spcBef>
                <a:spcPts val="600"/>
              </a:spcBef>
              <a:buClrTx/>
              <a:buSzTx/>
              <a:buFontTx/>
              <a:buNone/>
            </a:pPr>
            <a:r>
              <a:rPr lang="ru-RU" altLang="ru-RU" sz="1600">
                <a:latin typeface="Times New Roman" pitchFamily="18" charset="0"/>
              </a:rPr>
              <a:t>Если команду GRANT или REVOKE выполняет суперпользователь, эта команда выполняется так, как будто её выполняет владелец затрагиваемого объекта. Так как все права в конце концов исходят от владельца объекта (возможно, косвенно по цепочке или через право распоряжением правом), суперпользователь может отозвать все права, но это может потребовать применения режима CASCADE. </a:t>
            </a:r>
          </a:p>
          <a:p>
            <a:pPr eaLnBrk="1" hangingPunct="1">
              <a:spcBef>
                <a:spcPts val="600"/>
              </a:spcBef>
              <a:buClrTx/>
              <a:buSzTx/>
              <a:buFontTx/>
              <a:buNone/>
            </a:pPr>
            <a:r>
              <a:rPr lang="ru-RU" altLang="ru-RU" sz="1600">
                <a:latin typeface="Times New Roman" pitchFamily="18" charset="0"/>
              </a:rPr>
              <a:t>REVOKE также может быть выполнена ролью, которая не является владельцем заданного объекта, но является членом роли-владельца, либо членом роли, имеющей права WITH GRANT OPTION для этого объекта. В этом случае команда будет выполнена, как если бы её выполняла содержащая роль, действительно владеющая объектом или имеющая права WITH GRANT OPTION. Например, если таблица t1 принадлежит роли g1, членом которой является роль u1, то u1 может отзывать права на использование t1, которые записаны как данные ролью g1. В том числе это могут быть права, данные ролью u1, а также другими членами роли g1. </a:t>
            </a:r>
          </a:p>
          <a:p>
            <a:pPr eaLnBrk="1" hangingPunct="1">
              <a:spcBef>
                <a:spcPts val="600"/>
              </a:spcBef>
              <a:buClrTx/>
              <a:buSzTx/>
              <a:buFontTx/>
              <a:buNone/>
            </a:pPr>
            <a:r>
              <a:rPr lang="ru-RU" altLang="ru-RU" sz="1600">
                <a:latin typeface="Times New Roman" pitchFamily="18" charset="0"/>
              </a:rPr>
              <a:t>Если роль, выполняющая команду REVOKE, получила указанные права косвенно по нескольким путям членства ролей, какая именно роль будет выбрана для выполнения команды, не определено. В таких случаях рекомендуется воспользоваться командой SET ROLE и переключиться на роль, которую хочется видеть в качестве выполняющей REVOKE. Если этого не сделать, могут быть отозваны не те права, что планировалось, либо отозвать права вообще не удастся.</a:t>
            </a:r>
          </a:p>
        </p:txBody>
      </p:sp>
      <p:sp>
        <p:nvSpPr>
          <p:cNvPr id="16388"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871D4F2-C6EA-4B90-9222-C427F2D318F9}" type="slidenum">
              <a:rPr lang="ru-RU" altLang="ru-RU" sz="1200" smtClean="0">
                <a:latin typeface="Arial Black" pitchFamily="34" charset="0"/>
              </a:rPr>
              <a:pPr eaLnBrk="1" hangingPunct="1">
                <a:spcBef>
                  <a:spcPct val="0"/>
                </a:spcBef>
                <a:buClrTx/>
                <a:buSzTx/>
                <a:buFontTx/>
                <a:buNone/>
              </a:pPr>
              <a:t>14</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850" y="476250"/>
            <a:ext cx="8640763" cy="865188"/>
          </a:xfrm>
        </p:spPr>
        <p:txBody>
          <a:bodyPr/>
          <a:lstStyle/>
          <a:p>
            <a:pPr algn="ctr" eaLnBrk="1" hangingPunct="1"/>
            <a:r>
              <a:rPr lang="ru-RU" altLang="ru-RU" sz="3200" smtClean="0"/>
              <a:t>Использование представлений для назначения прав доступа</a:t>
            </a:r>
          </a:p>
        </p:txBody>
      </p:sp>
      <p:sp>
        <p:nvSpPr>
          <p:cNvPr id="17411" name="Text Box 4"/>
          <p:cNvSpPr txBox="1">
            <a:spLocks noChangeArrowheads="1"/>
          </p:cNvSpPr>
          <p:nvPr/>
        </p:nvSpPr>
        <p:spPr bwMode="auto">
          <a:xfrm>
            <a:off x="611188" y="1485900"/>
            <a:ext cx="8135937" cy="258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1) Создать представление "Сотрудники 2-го отдела":</a:t>
            </a:r>
            <a:endParaRPr kumimoji="1" lang="en-US" altLang="ru-RU" sz="1800">
              <a:solidFill>
                <a:srgbClr val="0D0D11"/>
              </a:solidFill>
              <a:latin typeface="Times New Roman" pitchFamily="18" charset="0"/>
            </a:endParaRPr>
          </a:p>
          <a:p>
            <a:pPr eaLnBrk="1" hangingPunct="1">
              <a:spcBef>
                <a:spcPct val="0"/>
              </a:spcBef>
              <a:buClrTx/>
              <a:buSzTx/>
              <a:buFontTx/>
              <a:buNone/>
            </a:pPr>
            <a:r>
              <a:rPr kumimoji="1" lang="en-US" altLang="ru-RU" sz="1800">
                <a:solidFill>
                  <a:srgbClr val="0D0D11"/>
                </a:solidFill>
                <a:latin typeface="Times New Roman" pitchFamily="18" charset="0"/>
              </a:rPr>
              <a:t>CREATE  VIEW   emp2</a:t>
            </a:r>
          </a:p>
          <a:p>
            <a:pPr lvl="1" eaLnBrk="1" hangingPunct="1">
              <a:spcBef>
                <a:spcPct val="0"/>
              </a:spcBef>
              <a:buClrTx/>
              <a:buSzTx/>
              <a:buFontTx/>
              <a:buNone/>
            </a:pPr>
            <a:r>
              <a:rPr kumimoji="1" lang="en-US" altLang="ru-RU" sz="1800">
                <a:solidFill>
                  <a:srgbClr val="0D0D11"/>
                </a:solidFill>
                <a:latin typeface="Times New Roman" pitchFamily="18" charset="0"/>
              </a:rPr>
              <a:t>AS  SELECT  *</a:t>
            </a:r>
          </a:p>
          <a:p>
            <a:pPr lvl="1" eaLnBrk="1" hangingPunct="1">
              <a:spcBef>
                <a:spcPct val="0"/>
              </a:spcBef>
              <a:buClrTx/>
              <a:buSzTx/>
              <a:buFontTx/>
              <a:buNone/>
            </a:pPr>
            <a:r>
              <a:rPr kumimoji="1" lang="en-US" altLang="ru-RU" sz="1800">
                <a:solidFill>
                  <a:srgbClr val="0D0D11"/>
                </a:solidFill>
                <a:latin typeface="Times New Roman" pitchFamily="18" charset="0"/>
              </a:rPr>
              <a:t>FROM  emp</a:t>
            </a:r>
          </a:p>
          <a:p>
            <a:pPr lvl="1" eaLnBrk="1" hangingPunct="1">
              <a:spcBef>
                <a:spcPct val="0"/>
              </a:spcBef>
              <a:buClrTx/>
              <a:buSzTx/>
              <a:buFontTx/>
              <a:buNone/>
            </a:pPr>
            <a:r>
              <a:rPr kumimoji="1" lang="en-US" altLang="ru-RU" sz="1800">
                <a:solidFill>
                  <a:srgbClr val="0D0D11"/>
                </a:solidFill>
                <a:latin typeface="Times New Roman" pitchFamily="18" charset="0"/>
              </a:rPr>
              <a:t>WHERE  depno = 2</a:t>
            </a:r>
          </a:p>
          <a:p>
            <a:pPr lvl="1" eaLnBrk="1" hangingPunct="1">
              <a:spcBef>
                <a:spcPct val="0"/>
              </a:spcBef>
              <a:buClrTx/>
              <a:buSzTx/>
              <a:buFontTx/>
              <a:buNone/>
            </a:pPr>
            <a:r>
              <a:rPr kumimoji="1" lang="en-US" altLang="ru-RU" sz="1800">
                <a:solidFill>
                  <a:srgbClr val="0D0D11"/>
                </a:solidFill>
                <a:latin typeface="Times New Roman" pitchFamily="18" charset="0"/>
              </a:rPr>
              <a:t>WITH  CHECK  OPTION;</a:t>
            </a:r>
          </a:p>
          <a:p>
            <a:pPr eaLnBrk="1" hangingPunct="1">
              <a:spcBef>
                <a:spcPct val="0"/>
              </a:spcBef>
              <a:buClrTx/>
              <a:buSzTx/>
              <a:buFontTx/>
              <a:buNone/>
            </a:pPr>
            <a:r>
              <a:rPr kumimoji="1" lang="en-US" altLang="ru-RU" sz="1800">
                <a:solidFill>
                  <a:srgbClr val="0D0D11"/>
                </a:solidFill>
                <a:latin typeface="Times New Roman" pitchFamily="18" charset="0"/>
              </a:rPr>
              <a:t>GRANT  ALL  ON  emp2  TO  chief</a:t>
            </a:r>
            <a:r>
              <a:rPr kumimoji="1" lang="ru-RU" altLang="ru-RU" sz="1800">
                <a:solidFill>
                  <a:srgbClr val="0D0D11"/>
                </a:solidFill>
                <a:latin typeface="Times New Roman" pitchFamily="18" charset="0"/>
              </a:rPr>
              <a:t>2;</a:t>
            </a:r>
          </a:p>
          <a:p>
            <a:pPr eaLnBrk="1" hangingPunct="1">
              <a:spcBef>
                <a:spcPct val="0"/>
              </a:spcBef>
              <a:buClrTx/>
              <a:buSzTx/>
              <a:buFontTx/>
              <a:buNone/>
            </a:pPr>
            <a:r>
              <a:rPr kumimoji="1" lang="ru-RU" altLang="ru-RU" sz="1800">
                <a:solidFill>
                  <a:srgbClr val="0D0D11"/>
                </a:solidFill>
                <a:latin typeface="Times New Roman" pitchFamily="18" charset="0"/>
              </a:rPr>
              <a:t>Теперь начальник 2-го отдела  имеет полный доступ к данным о сотрудниках своего отдела.</a:t>
            </a:r>
          </a:p>
        </p:txBody>
      </p:sp>
      <p:sp>
        <p:nvSpPr>
          <p:cNvPr id="17412" name="Text Box 5"/>
          <p:cNvSpPr txBox="1">
            <a:spLocks noChangeArrowheads="1"/>
          </p:cNvSpPr>
          <p:nvPr/>
        </p:nvSpPr>
        <p:spPr bwMode="auto">
          <a:xfrm>
            <a:off x="539750" y="4076700"/>
            <a:ext cx="8353425" cy="258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2) Создать представление "Сотрудники":</a:t>
            </a:r>
            <a:endParaRPr kumimoji="1" lang="en-US" altLang="ru-RU" sz="1800">
              <a:solidFill>
                <a:srgbClr val="0D0D11"/>
              </a:solidFill>
              <a:latin typeface="Times New Roman" pitchFamily="18" charset="0"/>
            </a:endParaRPr>
          </a:p>
          <a:p>
            <a:pPr eaLnBrk="1" hangingPunct="1">
              <a:spcBef>
                <a:spcPct val="0"/>
              </a:spcBef>
              <a:buClrTx/>
              <a:buSzTx/>
              <a:buFontTx/>
              <a:buNone/>
            </a:pPr>
            <a:r>
              <a:rPr kumimoji="1" lang="en-US" altLang="ru-RU" sz="1800">
                <a:solidFill>
                  <a:srgbClr val="0D0D11"/>
                </a:solidFill>
                <a:latin typeface="Times New Roman" pitchFamily="18" charset="0"/>
              </a:rPr>
              <a:t>CREATE  VIEW   employees</a:t>
            </a:r>
          </a:p>
          <a:p>
            <a:pPr lvl="1" eaLnBrk="1" hangingPunct="1">
              <a:spcBef>
                <a:spcPct val="0"/>
              </a:spcBef>
              <a:buClrTx/>
              <a:buSzTx/>
              <a:buFontTx/>
              <a:buNone/>
            </a:pPr>
            <a:r>
              <a:rPr kumimoji="1" lang="en-US" altLang="ru-RU" sz="1800">
                <a:solidFill>
                  <a:srgbClr val="0D0D11"/>
                </a:solidFill>
                <a:latin typeface="Times New Roman" pitchFamily="18" charset="0"/>
              </a:rPr>
              <a:t>AS  SELECT  tabno, depno, name, post, born, phone</a:t>
            </a:r>
          </a:p>
          <a:p>
            <a:pPr lvl="1" eaLnBrk="1" hangingPunct="1">
              <a:spcBef>
                <a:spcPct val="0"/>
              </a:spcBef>
              <a:buClrTx/>
              <a:buSzTx/>
              <a:buFontTx/>
              <a:buNone/>
            </a:pPr>
            <a:r>
              <a:rPr kumimoji="1" lang="en-US" altLang="ru-RU" sz="1800">
                <a:solidFill>
                  <a:srgbClr val="0D0D11"/>
                </a:solidFill>
                <a:latin typeface="Times New Roman" pitchFamily="18" charset="0"/>
              </a:rPr>
              <a:t>FROM emp;</a:t>
            </a:r>
            <a:r>
              <a:rPr kumimoji="1" lang="ru-RU" altLang="ru-RU" sz="1800">
                <a:solidFill>
                  <a:srgbClr val="0D0D11"/>
                </a:solidFill>
                <a:latin typeface="Times New Roman" pitchFamily="18" charset="0"/>
              </a:rPr>
              <a:t> </a:t>
            </a:r>
            <a:endParaRPr kumimoji="1" lang="en-US" altLang="ru-RU" sz="1800">
              <a:solidFill>
                <a:srgbClr val="0D0D11"/>
              </a:solidFill>
              <a:latin typeface="Times New Roman" pitchFamily="18" charset="0"/>
            </a:endParaRPr>
          </a:p>
          <a:p>
            <a:pPr eaLnBrk="1" hangingPunct="1">
              <a:spcBef>
                <a:spcPct val="0"/>
              </a:spcBef>
              <a:buClrTx/>
              <a:buSzTx/>
              <a:buFontTx/>
              <a:buNone/>
            </a:pPr>
            <a:endParaRPr kumimoji="1" lang="en-US" altLang="ru-RU" sz="1800">
              <a:solidFill>
                <a:srgbClr val="0D0D11"/>
              </a:solidFill>
              <a:latin typeface="Times New Roman" pitchFamily="18" charset="0"/>
            </a:endParaRPr>
          </a:p>
          <a:p>
            <a:pPr eaLnBrk="1" hangingPunct="1">
              <a:spcBef>
                <a:spcPct val="0"/>
              </a:spcBef>
              <a:buClrTx/>
              <a:buSzTx/>
              <a:buFontTx/>
              <a:buNone/>
            </a:pPr>
            <a:r>
              <a:rPr kumimoji="1" lang="en-US" altLang="ru-RU" sz="1800">
                <a:solidFill>
                  <a:srgbClr val="0D0D11"/>
                </a:solidFill>
                <a:latin typeface="Times New Roman" pitchFamily="18" charset="0"/>
              </a:rPr>
              <a:t>GRANT  SELECT,  INSERT,  UPDATE  ON  employees  TO  empOK;</a:t>
            </a:r>
            <a:endParaRPr kumimoji="1" lang="ru-RU" altLang="ru-RU" sz="1800">
              <a:solidFill>
                <a:srgbClr val="0D0D11"/>
              </a:solidFill>
              <a:latin typeface="Times New Roman" pitchFamily="18" charset="0"/>
            </a:endParaRPr>
          </a:p>
          <a:p>
            <a:pPr eaLnBrk="1" hangingPunct="1">
              <a:spcBef>
                <a:spcPct val="0"/>
              </a:spcBef>
              <a:buClrTx/>
              <a:buSzTx/>
              <a:buFontTx/>
              <a:buNone/>
            </a:pPr>
            <a:r>
              <a:rPr kumimoji="1" lang="ru-RU" altLang="ru-RU" sz="1800">
                <a:solidFill>
                  <a:srgbClr val="0D0D11"/>
                </a:solidFill>
                <a:latin typeface="Times New Roman" pitchFamily="18" charset="0"/>
              </a:rPr>
              <a:t>Теперь сотрудники отдела кадров (</a:t>
            </a:r>
            <a:r>
              <a:rPr kumimoji="1" lang="en-US" altLang="ru-RU" sz="1800">
                <a:solidFill>
                  <a:srgbClr val="0D0D11"/>
                </a:solidFill>
                <a:latin typeface="Times New Roman" pitchFamily="18" charset="0"/>
              </a:rPr>
              <a:t>empOK</a:t>
            </a:r>
            <a:r>
              <a:rPr kumimoji="1" lang="ru-RU" altLang="ru-RU" sz="1800">
                <a:solidFill>
                  <a:srgbClr val="0D0D11"/>
                </a:solidFill>
                <a:latin typeface="Times New Roman" pitchFamily="18" charset="0"/>
              </a:rPr>
              <a:t>) будут иметь доступ к данным сотрудников без сведений о зарплате, что позволит скрыть от них конфиденциальную информацию.</a:t>
            </a:r>
          </a:p>
        </p:txBody>
      </p:sp>
      <p:sp>
        <p:nvSpPr>
          <p:cNvPr id="17413"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FE7157E6-D687-48C6-BD8B-3AF1EA262C6E}" type="slidenum">
              <a:rPr lang="ru-RU" altLang="ru-RU" sz="1200" smtClean="0">
                <a:latin typeface="Arial Black" pitchFamily="34" charset="0"/>
              </a:rPr>
              <a:pPr eaLnBrk="1" hangingPunct="1">
                <a:spcBef>
                  <a:spcPct val="0"/>
                </a:spcBef>
                <a:buClrTx/>
                <a:buSzTx/>
                <a:buFontTx/>
                <a:buNone/>
              </a:pPr>
              <a:t>15</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8229600" cy="858838"/>
          </a:xfrm>
        </p:spPr>
        <p:txBody>
          <a:bodyPr/>
          <a:lstStyle/>
          <a:p>
            <a:pPr algn="ctr" eaLnBrk="1" hangingPunct="1"/>
            <a:r>
              <a:rPr lang="ru-RU" altLang="ru-RU" sz="3600" smtClean="0">
                <a:latin typeface="Times New Roman" pitchFamily="18" charset="0"/>
              </a:rPr>
              <a:t>Пример БД: проектная организация</a:t>
            </a:r>
          </a:p>
        </p:txBody>
      </p:sp>
      <p:sp>
        <p:nvSpPr>
          <p:cNvPr id="18435" name="Text Box 3"/>
          <p:cNvSpPr txBox="1">
            <a:spLocks noChangeArrowheads="1"/>
          </p:cNvSpPr>
          <p:nvPr/>
        </p:nvSpPr>
        <p:spPr bwMode="auto">
          <a:xfrm>
            <a:off x="1763713" y="5962650"/>
            <a:ext cx="5472112"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kumimoji="1" lang="en-US" altLang="ru-RU" sz="1800">
                <a:latin typeface="Times New Roman" pitchFamily="18" charset="0"/>
              </a:rPr>
              <a:t>Departs </a:t>
            </a:r>
            <a:r>
              <a:rPr kumimoji="1" lang="ru-RU" altLang="ru-RU" sz="1800">
                <a:latin typeface="Times New Roman" pitchFamily="18" charset="0"/>
              </a:rPr>
              <a:t>– отделы,</a:t>
            </a:r>
            <a:r>
              <a:rPr kumimoji="1" lang="en-US" altLang="ru-RU" sz="1800">
                <a:latin typeface="Times New Roman" pitchFamily="18" charset="0"/>
              </a:rPr>
              <a:t>		Project –</a:t>
            </a:r>
            <a:r>
              <a:rPr kumimoji="1" lang="ru-RU" altLang="ru-RU" sz="1800">
                <a:latin typeface="Times New Roman" pitchFamily="18" charset="0"/>
              </a:rPr>
              <a:t> проекты,</a:t>
            </a:r>
            <a:endParaRPr kumimoji="1" lang="en-US" altLang="ru-RU" sz="1800">
              <a:latin typeface="Times New Roman" pitchFamily="18" charset="0"/>
            </a:endParaRPr>
          </a:p>
          <a:p>
            <a:pPr eaLnBrk="1" hangingPunct="1">
              <a:spcBef>
                <a:spcPct val="50000"/>
              </a:spcBef>
              <a:buClrTx/>
              <a:buSzTx/>
              <a:buFontTx/>
              <a:buNone/>
            </a:pPr>
            <a:r>
              <a:rPr kumimoji="1" lang="en-US" altLang="ru-RU" sz="1800">
                <a:latin typeface="Times New Roman" pitchFamily="18" charset="0"/>
              </a:rPr>
              <a:t>Emp</a:t>
            </a:r>
            <a:r>
              <a:rPr kumimoji="1" lang="ru-RU" altLang="ru-RU" sz="1800">
                <a:latin typeface="Times New Roman" pitchFamily="18" charset="0"/>
              </a:rPr>
              <a:t> – сотрудники,	</a:t>
            </a:r>
            <a:r>
              <a:rPr kumimoji="1" lang="en-US" altLang="ru-RU" sz="1800">
                <a:latin typeface="Times New Roman" pitchFamily="18" charset="0"/>
              </a:rPr>
              <a:t>Job – </a:t>
            </a:r>
            <a:r>
              <a:rPr kumimoji="1" lang="ru-RU" altLang="ru-RU" sz="1800">
                <a:latin typeface="Times New Roman" pitchFamily="18" charset="0"/>
              </a:rPr>
              <a:t>участие в проектах.</a:t>
            </a:r>
          </a:p>
        </p:txBody>
      </p:sp>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684338"/>
            <a:ext cx="8532813" cy="426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363F12BD-71A7-4FBF-98AA-6FC77EE2C5AA}" type="slidenum">
              <a:rPr lang="ru-RU" altLang="ru-RU" sz="1200" smtClean="0">
                <a:latin typeface="Arial Black" pitchFamily="34" charset="0"/>
              </a:rPr>
              <a:pPr eaLnBrk="1" hangingPunct="1">
                <a:spcBef>
                  <a:spcPct val="0"/>
                </a:spcBef>
                <a:buClrTx/>
                <a:buSzTx/>
                <a:buFontTx/>
                <a:buNone/>
              </a:pPr>
              <a:t>16</a:t>
            </a:fld>
            <a:endParaRPr lang="ru-RU" altLang="ru-RU" sz="1200" smtClean="0">
              <a:latin typeface="Arial Black" pitchFamily="34" charset="0"/>
            </a:endParaRPr>
          </a:p>
        </p:txBody>
      </p:sp>
      <p:sp>
        <p:nvSpPr>
          <p:cNvPr id="18438" name="TextBox 1"/>
          <p:cNvSpPr txBox="1">
            <a:spLocks noChangeArrowheads="1"/>
          </p:cNvSpPr>
          <p:nvPr/>
        </p:nvSpPr>
        <p:spPr bwMode="auto">
          <a:xfrm>
            <a:off x="468313" y="1268413"/>
            <a:ext cx="5111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latin typeface="Times New Roman" pitchFamily="18" charset="0"/>
              </a:rPr>
              <a:t>Начальная схема базы данных:</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57200"/>
            <a:ext cx="8229600" cy="858838"/>
          </a:xfrm>
        </p:spPr>
        <p:txBody>
          <a:bodyPr/>
          <a:lstStyle/>
          <a:p>
            <a:pPr eaLnBrk="1" hangingPunct="1"/>
            <a:r>
              <a:rPr lang="ru-RU" altLang="ru-RU" sz="3600" smtClean="0">
                <a:latin typeface="Times New Roman" pitchFamily="18" charset="0"/>
              </a:rPr>
              <a:t>Пример БД: проектная организация</a:t>
            </a:r>
          </a:p>
        </p:txBody>
      </p:sp>
      <p:sp>
        <p:nvSpPr>
          <p:cNvPr id="19459" name="Rectangle 6"/>
          <p:cNvSpPr>
            <a:spLocks noChangeArrowheads="1"/>
          </p:cNvSpPr>
          <p:nvPr/>
        </p:nvSpPr>
        <p:spPr bwMode="auto">
          <a:xfrm>
            <a:off x="0" y="1257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latin typeface="Times New Roman" pitchFamily="18" charset="0"/>
            </a:endParaRPr>
          </a:p>
        </p:txBody>
      </p:sp>
      <p:graphicFrame>
        <p:nvGraphicFramePr>
          <p:cNvPr id="19460" name="Object 5"/>
          <p:cNvGraphicFramePr>
            <a:graphicFrameLocks noChangeAspect="1"/>
          </p:cNvGraphicFramePr>
          <p:nvPr/>
        </p:nvGraphicFramePr>
        <p:xfrm>
          <a:off x="755650" y="1196975"/>
          <a:ext cx="7777163" cy="5348288"/>
        </p:xfrm>
        <a:graphic>
          <a:graphicData uri="http://schemas.openxmlformats.org/presentationml/2006/ole">
            <mc:AlternateContent xmlns:mc="http://schemas.openxmlformats.org/markup-compatibility/2006">
              <mc:Choice xmlns:v="urn:schemas-microsoft-com:vml" Requires="v">
                <p:oleObj spid="_x0000_s19463" name="Рисунок" r:id="rId4" imgW="6311900" imgH="4343400" progId="Word.Picture.8">
                  <p:embed/>
                </p:oleObj>
              </mc:Choice>
              <mc:Fallback>
                <p:oleObj name="Рисунок" r:id="rId4" imgW="6311900" imgH="4343400"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196975"/>
                        <a:ext cx="7777163" cy="534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1"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C7F6CBF-F391-4E6F-AB52-1816D242CB51}" type="slidenum">
              <a:rPr lang="ru-RU" altLang="ru-RU" sz="1200" smtClean="0">
                <a:latin typeface="Arial Black" pitchFamily="34" charset="0"/>
              </a:rPr>
              <a:pPr eaLnBrk="1" hangingPunct="1">
                <a:spcBef>
                  <a:spcPct val="0"/>
                </a:spcBef>
                <a:buClrTx/>
                <a:buSzTx/>
                <a:buFontTx/>
                <a:buNone/>
              </a:pPr>
              <a:t>17</a:t>
            </a:fld>
            <a:endParaRPr lang="ru-RU" altLang="ru-RU" sz="1200" smtClean="0">
              <a:latin typeface="Arial Black" pitchFamily="34" charset="0"/>
            </a:endParaRPr>
          </a:p>
        </p:txBody>
      </p:sp>
      <p:sp>
        <p:nvSpPr>
          <p:cNvPr id="19462" name="TextBox 5"/>
          <p:cNvSpPr txBox="1">
            <a:spLocks noChangeArrowheads="1"/>
          </p:cNvSpPr>
          <p:nvPr/>
        </p:nvSpPr>
        <p:spPr bwMode="auto">
          <a:xfrm>
            <a:off x="468313" y="1268413"/>
            <a:ext cx="5111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latin typeface="Times New Roman" pitchFamily="18" charset="0"/>
              </a:rPr>
              <a:t>Схема базы данных</a:t>
            </a:r>
          </a:p>
          <a:p>
            <a:pPr eaLnBrk="1" hangingPunct="1">
              <a:spcBef>
                <a:spcPct val="0"/>
              </a:spcBef>
              <a:buClrTx/>
              <a:buSzTx/>
              <a:buFontTx/>
              <a:buNone/>
            </a:pPr>
            <a:r>
              <a:rPr lang="ru-RU" altLang="ru-RU" sz="1800" b="1">
                <a:latin typeface="Times New Roman" pitchFamily="18" charset="0"/>
              </a:rPr>
              <a:t>после нормализации: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04813"/>
            <a:ext cx="8229600" cy="595312"/>
          </a:xfrm>
        </p:spPr>
        <p:txBody>
          <a:bodyPr/>
          <a:lstStyle/>
          <a:p>
            <a:pPr algn="ctr" eaLnBrk="1" hangingPunct="1"/>
            <a:r>
              <a:rPr lang="ru-RU" altLang="ru-RU" sz="3200" smtClean="0">
                <a:latin typeface="Times New Roman" pitchFamily="18" charset="0"/>
              </a:rPr>
              <a:t>Назначение прав доступа</a:t>
            </a:r>
          </a:p>
        </p:txBody>
      </p:sp>
      <p:sp>
        <p:nvSpPr>
          <p:cNvPr id="20483" name="Rectangle 3"/>
          <p:cNvSpPr>
            <a:spLocks noChangeArrowheads="1"/>
          </p:cNvSpPr>
          <p:nvPr/>
        </p:nvSpPr>
        <p:spPr bwMode="auto">
          <a:xfrm>
            <a:off x="0" y="1257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latin typeface="Times New Roman" pitchFamily="18" charset="0"/>
            </a:endParaRPr>
          </a:p>
        </p:txBody>
      </p:sp>
      <p:graphicFrame>
        <p:nvGraphicFramePr>
          <p:cNvPr id="161255" name="Group 487"/>
          <p:cNvGraphicFramePr>
            <a:graphicFrameLocks noGrp="1"/>
          </p:cNvGraphicFramePr>
          <p:nvPr/>
        </p:nvGraphicFramePr>
        <p:xfrm>
          <a:off x="755650" y="1268413"/>
          <a:ext cx="7920038" cy="4791075"/>
        </p:xfrm>
        <a:graphic>
          <a:graphicData uri="http://schemas.openxmlformats.org/drawingml/2006/table">
            <a:tbl>
              <a:tblPr/>
              <a:tblGrid>
                <a:gridCol w="1344613"/>
                <a:gridCol w="1463675"/>
                <a:gridCol w="1295400"/>
                <a:gridCol w="1441450"/>
                <a:gridCol w="1223962"/>
                <a:gridCol w="1150938"/>
              </a:tblGrid>
              <a:tr h="33530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Таблицы</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Группы пользователей (роли)</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79158">
                <a:tc vMerge="1">
                  <a:txBody>
                    <a:bodyPr/>
                    <a:lstStyle/>
                    <a:p>
                      <a:endParaRPr lang="ru-RU"/>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Руководители организации</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Сотрудники отд. кадров</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Руководители проектов</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Бухгалтеры</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Участники проектов</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4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Отделы</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Комнаты</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SUID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3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Должности</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Сотрудники</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SUID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Адреса-телефоны</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SUID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Образование</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SUID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Заказчики</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Проекты</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Этапы проектов</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SUI</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Участие</a:t>
                      </a: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en-US"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0" u="none" strike="noStrike" cap="none" normalizeH="0" baseline="0" smtClean="0">
                        <a:ln>
                          <a:noFill/>
                        </a:ln>
                        <a:solidFill>
                          <a:schemeClr val="tx1"/>
                        </a:solidFill>
                        <a:effectLst/>
                        <a:latin typeface="Arial"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72"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9A1D75D-BFAD-47D1-A7D3-3DF5CBBA5D6F}" type="slidenum">
              <a:rPr lang="ru-RU" altLang="ru-RU" sz="1200" smtClean="0">
                <a:latin typeface="Arial Black" pitchFamily="34" charset="0"/>
              </a:rPr>
              <a:pPr eaLnBrk="1" hangingPunct="1">
                <a:spcBef>
                  <a:spcPct val="0"/>
                </a:spcBef>
                <a:buClrTx/>
                <a:buSzTx/>
                <a:buFontTx/>
                <a:buNone/>
              </a:pPr>
              <a:t>18</a:t>
            </a:fld>
            <a:endParaRPr lang="ru-RU" altLang="ru-RU" sz="1200" smtClean="0">
              <a:latin typeface="Arial Black" pitchFamily="34" charset="0"/>
            </a:endParaRPr>
          </a:p>
        </p:txBody>
      </p:sp>
      <p:sp>
        <p:nvSpPr>
          <p:cNvPr id="20573" name="TextBox 5"/>
          <p:cNvSpPr txBox="1">
            <a:spLocks noChangeArrowheads="1"/>
          </p:cNvSpPr>
          <p:nvPr/>
        </p:nvSpPr>
        <p:spPr bwMode="auto">
          <a:xfrm>
            <a:off x="684213" y="908050"/>
            <a:ext cx="5111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latin typeface="Times New Roman" pitchFamily="18" charset="0"/>
              </a:rPr>
              <a:t>Права </a:t>
            </a:r>
            <a:r>
              <a:rPr lang="en-US" altLang="ru-RU" sz="1800">
                <a:latin typeface="Times New Roman" pitchFamily="18" charset="0"/>
              </a:rPr>
              <a:t>S (select), I (insert), U (update), D (delete).</a:t>
            </a:r>
            <a:endParaRPr lang="ru-RU" altLang="ru-RU" sz="1800">
              <a:latin typeface="Times New Roman" pitchFamily="18" charset="0"/>
            </a:endParaRPr>
          </a:p>
        </p:txBody>
      </p:sp>
      <p:sp>
        <p:nvSpPr>
          <p:cNvPr id="20574" name="TextBox 1"/>
          <p:cNvSpPr txBox="1">
            <a:spLocks noChangeArrowheads="1"/>
          </p:cNvSpPr>
          <p:nvPr/>
        </p:nvSpPr>
        <p:spPr bwMode="auto">
          <a:xfrm>
            <a:off x="468313" y="6092825"/>
            <a:ext cx="84248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latin typeface="Times New Roman" pitchFamily="18" charset="0"/>
              </a:rPr>
              <a:t>Для каждой таблицы должен существовать пользователь, который может читать / добавлять / изменять / удалять данные.</a:t>
            </a:r>
          </a:p>
        </p:txBody>
      </p:sp>
      <p:sp>
        <p:nvSpPr>
          <p:cNvPr id="3" name="TextBox 2"/>
          <p:cNvSpPr txBox="1"/>
          <p:nvPr/>
        </p:nvSpPr>
        <p:spPr>
          <a:xfrm>
            <a:off x="1908175" y="5732463"/>
            <a:ext cx="6840538" cy="369887"/>
          </a:xfrm>
          <a:prstGeom prst="rect">
            <a:avLst/>
          </a:prstGeom>
          <a:solidFill>
            <a:schemeClr val="accent2">
              <a:lumMod val="60000"/>
              <a:lumOff val="40000"/>
            </a:schemeClr>
          </a:solidFill>
        </p:spPr>
        <p:txBody>
          <a:bodyPr>
            <a:spAutoFit/>
          </a:bodyPr>
          <a:lstStyle/>
          <a:p>
            <a:pPr>
              <a:defRPr/>
            </a:pPr>
            <a:r>
              <a:rPr lang="ru-RU" dirty="0"/>
              <a:t>Для таблицы Участие права будут назначены через представление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60350"/>
            <a:ext cx="8229600" cy="595313"/>
          </a:xfrm>
        </p:spPr>
        <p:txBody>
          <a:bodyPr/>
          <a:lstStyle/>
          <a:p>
            <a:pPr algn="ctr" eaLnBrk="1" hangingPunct="1"/>
            <a:r>
              <a:rPr lang="ru-RU" altLang="ru-RU" sz="2800" smtClean="0">
                <a:latin typeface="Times New Roman" pitchFamily="18" charset="0"/>
              </a:rPr>
              <a:t>Назначение прав доступа через представления</a:t>
            </a:r>
          </a:p>
        </p:txBody>
      </p:sp>
      <p:sp>
        <p:nvSpPr>
          <p:cNvPr id="21507" name="Rectangle 3"/>
          <p:cNvSpPr>
            <a:spLocks noChangeArrowheads="1"/>
          </p:cNvSpPr>
          <p:nvPr/>
        </p:nvSpPr>
        <p:spPr bwMode="auto">
          <a:xfrm>
            <a:off x="0" y="1257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latin typeface="Times New Roman" pitchFamily="18" charset="0"/>
            </a:endParaRPr>
          </a:p>
        </p:txBody>
      </p:sp>
      <p:sp>
        <p:nvSpPr>
          <p:cNvPr id="54276" name="Text Box 92"/>
          <p:cNvSpPr txBox="1">
            <a:spLocks noChangeArrowheads="1"/>
          </p:cNvSpPr>
          <p:nvPr/>
        </p:nvSpPr>
        <p:spPr bwMode="auto">
          <a:xfrm>
            <a:off x="107950" y="765175"/>
            <a:ext cx="8891588" cy="624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800100" indent="-34290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buFontTx/>
              <a:buAutoNum type="arabicParenR"/>
              <a:defRPr/>
            </a:pPr>
            <a:r>
              <a:rPr lang="ru-RU" dirty="0" smtClean="0"/>
              <a:t>Данные о проектах для руководителя проектов:</a:t>
            </a:r>
          </a:p>
          <a:p>
            <a:pPr marL="0" indent="0" eaLnBrk="1" hangingPunct="1">
              <a:defRPr/>
            </a:pPr>
            <a:r>
              <a:rPr lang="ru-RU" dirty="0" smtClean="0"/>
              <a:t>    </a:t>
            </a:r>
            <a:r>
              <a:rPr lang="en-US" dirty="0" smtClean="0"/>
              <a:t>create or replace view </a:t>
            </a:r>
            <a:r>
              <a:rPr lang="en-US" b="1" dirty="0" err="1" smtClean="0"/>
              <a:t>my_projects</a:t>
            </a:r>
            <a:r>
              <a:rPr lang="en-US" dirty="0" smtClean="0"/>
              <a:t> as</a:t>
            </a:r>
          </a:p>
          <a:p>
            <a:pPr eaLnBrk="1" hangingPunct="1">
              <a:defRPr/>
            </a:pPr>
            <a:r>
              <a:rPr lang="ru-RU" dirty="0" smtClean="0"/>
              <a:t>	</a:t>
            </a:r>
            <a:r>
              <a:rPr lang="en-US" dirty="0" smtClean="0"/>
              <a:t>select</a:t>
            </a:r>
            <a:r>
              <a:rPr lang="ru-RU" dirty="0" smtClean="0"/>
              <a:t>  </a:t>
            </a:r>
            <a:r>
              <a:rPr lang="en-US" dirty="0" smtClean="0"/>
              <a:t>*</a:t>
            </a:r>
          </a:p>
          <a:p>
            <a:pPr eaLnBrk="1" hangingPunct="1">
              <a:defRPr/>
            </a:pPr>
            <a:r>
              <a:rPr lang="ru-RU" dirty="0" smtClean="0"/>
              <a:t>	</a:t>
            </a:r>
            <a:r>
              <a:rPr lang="en-US" dirty="0" smtClean="0"/>
              <a:t>from	projects p</a:t>
            </a:r>
          </a:p>
          <a:p>
            <a:pPr eaLnBrk="1" hangingPunct="1">
              <a:defRPr/>
            </a:pPr>
            <a:r>
              <a:rPr lang="ru-RU" dirty="0" smtClean="0"/>
              <a:t>	</a:t>
            </a:r>
            <a:r>
              <a:rPr lang="en-US" dirty="0" smtClean="0"/>
              <a:t>where exists (select </a:t>
            </a:r>
            <a:r>
              <a:rPr lang="ru-RU" dirty="0" smtClean="0"/>
              <a:t> </a:t>
            </a:r>
            <a:r>
              <a:rPr lang="en-US" dirty="0" smtClean="0"/>
              <a:t>* </a:t>
            </a:r>
            <a:r>
              <a:rPr lang="ru-RU" dirty="0" smtClean="0"/>
              <a:t> </a:t>
            </a:r>
            <a:r>
              <a:rPr lang="en-US" dirty="0" smtClean="0"/>
              <a:t>from </a:t>
            </a:r>
            <a:r>
              <a:rPr lang="ru-RU" dirty="0" smtClean="0"/>
              <a:t> </a:t>
            </a:r>
            <a:r>
              <a:rPr lang="en-US" dirty="0" smtClean="0"/>
              <a:t>employees e</a:t>
            </a:r>
          </a:p>
          <a:p>
            <a:pPr eaLnBrk="1" hangingPunct="1">
              <a:defRPr/>
            </a:pPr>
            <a:r>
              <a:rPr lang="ru-RU" dirty="0" smtClean="0"/>
              <a:t>		</a:t>
            </a:r>
            <a:r>
              <a:rPr lang="en-US" dirty="0" smtClean="0"/>
              <a:t>where </a:t>
            </a:r>
            <a:r>
              <a:rPr lang="en-US" dirty="0" err="1" smtClean="0"/>
              <a:t>e.e_id</a:t>
            </a:r>
            <a:r>
              <a:rPr lang="ru-RU" dirty="0" smtClean="0"/>
              <a:t> </a:t>
            </a:r>
            <a:r>
              <a:rPr lang="en-US" dirty="0" smtClean="0"/>
              <a:t>=</a:t>
            </a:r>
            <a:r>
              <a:rPr lang="ru-RU" dirty="0" smtClean="0"/>
              <a:t> </a:t>
            </a:r>
            <a:r>
              <a:rPr lang="en-US" dirty="0" err="1" smtClean="0"/>
              <a:t>p.p_chief</a:t>
            </a:r>
            <a:r>
              <a:rPr lang="en-US" dirty="0" smtClean="0"/>
              <a:t> </a:t>
            </a:r>
            <a:r>
              <a:rPr lang="ru-RU" dirty="0" smtClean="0"/>
              <a:t> </a:t>
            </a:r>
            <a:r>
              <a:rPr lang="en-US" dirty="0" smtClean="0"/>
              <a:t>and</a:t>
            </a:r>
            <a:r>
              <a:rPr lang="ru-RU" dirty="0" smtClean="0"/>
              <a:t> </a:t>
            </a:r>
            <a:r>
              <a:rPr lang="en-US" dirty="0" smtClean="0"/>
              <a:t> </a:t>
            </a:r>
            <a:r>
              <a:rPr lang="en-US" dirty="0" err="1" smtClean="0"/>
              <a:t>e.e_login</a:t>
            </a:r>
            <a:r>
              <a:rPr lang="ru-RU" dirty="0" smtClean="0"/>
              <a:t> </a:t>
            </a:r>
            <a:r>
              <a:rPr lang="en-US" dirty="0" smtClean="0"/>
              <a:t>=</a:t>
            </a:r>
            <a:r>
              <a:rPr lang="ru-RU" dirty="0" smtClean="0"/>
              <a:t> </a:t>
            </a:r>
            <a:r>
              <a:rPr lang="en-US" b="1" dirty="0" smtClean="0"/>
              <a:t>user</a:t>
            </a:r>
            <a:r>
              <a:rPr lang="en-US" dirty="0" smtClean="0"/>
              <a:t>)</a:t>
            </a:r>
            <a:r>
              <a:rPr lang="ru-RU" dirty="0" smtClean="0"/>
              <a:t> </a:t>
            </a:r>
            <a:r>
              <a:rPr lang="en-US" dirty="0" smtClean="0"/>
              <a:t>WITH CHECK OPTION;</a:t>
            </a:r>
          </a:p>
          <a:p>
            <a:pPr eaLnBrk="1" hangingPunct="1">
              <a:defRPr/>
            </a:pPr>
            <a:r>
              <a:rPr lang="en-US" dirty="0" smtClean="0"/>
              <a:t>UPDATE  MY_PROJECTS  SET </a:t>
            </a:r>
            <a:r>
              <a:rPr lang="en-US" dirty="0" err="1" smtClean="0"/>
              <a:t>p_chief</a:t>
            </a:r>
            <a:r>
              <a:rPr lang="en-US" dirty="0" smtClean="0"/>
              <a:t> = 123 where </a:t>
            </a:r>
            <a:r>
              <a:rPr lang="en-US" dirty="0" err="1" smtClean="0"/>
              <a:t>p_num</a:t>
            </a:r>
            <a:r>
              <a:rPr lang="en-US" dirty="0" smtClean="0"/>
              <a:t> = 888;</a:t>
            </a:r>
            <a:endParaRPr lang="ru-RU" dirty="0" smtClean="0"/>
          </a:p>
          <a:p>
            <a:pPr eaLnBrk="1" hangingPunct="1">
              <a:defRPr/>
            </a:pPr>
            <a:r>
              <a:rPr lang="en-US" b="1" dirty="0" smtClean="0"/>
              <a:t>user</a:t>
            </a:r>
            <a:r>
              <a:rPr lang="ru-RU" dirty="0" smtClean="0"/>
              <a:t> – функция, возвращающая имя пользователя, который обращается к представлению с помощью любой команды (например, </a:t>
            </a:r>
            <a:r>
              <a:rPr lang="en-US" dirty="0" smtClean="0"/>
              <a:t>select)</a:t>
            </a:r>
            <a:r>
              <a:rPr lang="ru-RU" dirty="0" smtClean="0"/>
              <a:t>. В поле </a:t>
            </a:r>
            <a:r>
              <a:rPr lang="en-US" dirty="0" err="1" smtClean="0"/>
              <a:t>e_login</a:t>
            </a:r>
            <a:r>
              <a:rPr lang="ru-RU" dirty="0" smtClean="0"/>
              <a:t> таблицы </a:t>
            </a:r>
            <a:r>
              <a:rPr lang="en-US" dirty="0" smtClean="0"/>
              <a:t>employees </a:t>
            </a:r>
            <a:r>
              <a:rPr lang="ru-RU" dirty="0" smtClean="0"/>
              <a:t>хранится это имя пользователя.</a:t>
            </a:r>
          </a:p>
          <a:p>
            <a:pPr eaLnBrk="1" hangingPunct="1">
              <a:spcBef>
                <a:spcPct val="40000"/>
              </a:spcBef>
              <a:defRPr/>
            </a:pPr>
            <a:r>
              <a:rPr lang="ru-RU" dirty="0" smtClean="0"/>
              <a:t>2) Данные об этапах проектов для руководителя проектов:</a:t>
            </a:r>
          </a:p>
          <a:p>
            <a:pPr eaLnBrk="1" hangingPunct="1">
              <a:spcBef>
                <a:spcPts val="0"/>
              </a:spcBef>
              <a:defRPr/>
            </a:pPr>
            <a:r>
              <a:rPr lang="ru-RU" dirty="0" smtClean="0"/>
              <a:t>    </a:t>
            </a:r>
            <a:r>
              <a:rPr lang="en-US" dirty="0" smtClean="0"/>
              <a:t>create or replace view </a:t>
            </a:r>
            <a:r>
              <a:rPr lang="en-US" b="1" dirty="0" err="1" smtClean="0"/>
              <a:t>my_stages</a:t>
            </a:r>
            <a:r>
              <a:rPr lang="en-US" dirty="0" smtClean="0"/>
              <a:t> as</a:t>
            </a:r>
          </a:p>
          <a:p>
            <a:pPr eaLnBrk="1" hangingPunct="1">
              <a:defRPr/>
            </a:pPr>
            <a:r>
              <a:rPr lang="ru-RU" dirty="0" smtClean="0"/>
              <a:t>	</a:t>
            </a:r>
            <a:r>
              <a:rPr lang="en-US" dirty="0" smtClean="0"/>
              <a:t>select</a:t>
            </a:r>
            <a:r>
              <a:rPr lang="ru-RU" dirty="0" smtClean="0"/>
              <a:t>  </a:t>
            </a:r>
            <a:r>
              <a:rPr lang="en-US" dirty="0" smtClean="0"/>
              <a:t>s.*</a:t>
            </a:r>
          </a:p>
          <a:p>
            <a:pPr eaLnBrk="1" hangingPunct="1">
              <a:defRPr/>
            </a:pPr>
            <a:r>
              <a:rPr lang="ru-RU" dirty="0" smtClean="0"/>
              <a:t>	</a:t>
            </a:r>
            <a:r>
              <a:rPr lang="en-US" dirty="0" smtClean="0"/>
              <a:t>from	stages s</a:t>
            </a:r>
          </a:p>
          <a:p>
            <a:pPr eaLnBrk="1" hangingPunct="1">
              <a:defRPr/>
            </a:pPr>
            <a:r>
              <a:rPr lang="ru-RU" dirty="0" smtClean="0"/>
              <a:t>	</a:t>
            </a:r>
            <a:r>
              <a:rPr lang="en-US" dirty="0" smtClean="0"/>
              <a:t>where  exists (select </a:t>
            </a:r>
            <a:r>
              <a:rPr lang="ru-RU" dirty="0" smtClean="0"/>
              <a:t> </a:t>
            </a:r>
            <a:r>
              <a:rPr lang="en-US" dirty="0" smtClean="0"/>
              <a:t>* </a:t>
            </a:r>
            <a:r>
              <a:rPr lang="ru-RU" dirty="0" smtClean="0"/>
              <a:t> </a:t>
            </a:r>
            <a:r>
              <a:rPr lang="en-US" dirty="0" smtClean="0"/>
              <a:t>from  employees</a:t>
            </a:r>
            <a:r>
              <a:rPr lang="ru-RU" dirty="0" smtClean="0"/>
              <a:t> </a:t>
            </a:r>
            <a:r>
              <a:rPr lang="en-US" dirty="0" smtClean="0"/>
              <a:t> e,</a:t>
            </a:r>
            <a:r>
              <a:rPr lang="ru-RU" dirty="0" smtClean="0"/>
              <a:t> </a:t>
            </a:r>
            <a:r>
              <a:rPr lang="en-US" dirty="0" smtClean="0"/>
              <a:t> projects </a:t>
            </a:r>
            <a:r>
              <a:rPr lang="ru-RU" dirty="0" smtClean="0"/>
              <a:t> </a:t>
            </a:r>
            <a:r>
              <a:rPr lang="en-US" dirty="0" smtClean="0"/>
              <a:t>p</a:t>
            </a:r>
          </a:p>
          <a:p>
            <a:pPr eaLnBrk="1" hangingPunct="1">
              <a:defRPr/>
            </a:pPr>
            <a:r>
              <a:rPr lang="ru-RU" dirty="0" smtClean="0"/>
              <a:t>		</a:t>
            </a:r>
            <a:r>
              <a:rPr lang="en-US" dirty="0" smtClean="0"/>
              <a:t> where</a:t>
            </a:r>
            <a:r>
              <a:rPr lang="ru-RU" dirty="0" smtClean="0"/>
              <a:t> </a:t>
            </a:r>
            <a:r>
              <a:rPr lang="en-US" dirty="0" smtClean="0"/>
              <a:t> </a:t>
            </a:r>
            <a:r>
              <a:rPr lang="en-US" dirty="0" err="1" smtClean="0"/>
              <a:t>e.e_id</a:t>
            </a:r>
            <a:r>
              <a:rPr lang="ru-RU" dirty="0" smtClean="0"/>
              <a:t> </a:t>
            </a:r>
            <a:r>
              <a:rPr lang="en-US" dirty="0" smtClean="0"/>
              <a:t>=</a:t>
            </a:r>
            <a:r>
              <a:rPr lang="ru-RU" dirty="0" smtClean="0"/>
              <a:t> </a:t>
            </a:r>
            <a:r>
              <a:rPr lang="en-US" dirty="0" err="1" smtClean="0"/>
              <a:t>p.p_chief</a:t>
            </a:r>
            <a:r>
              <a:rPr lang="en-US" dirty="0" smtClean="0"/>
              <a:t> </a:t>
            </a:r>
            <a:r>
              <a:rPr lang="ru-RU" dirty="0" smtClean="0"/>
              <a:t> </a:t>
            </a:r>
            <a:r>
              <a:rPr lang="en-US" dirty="0" smtClean="0"/>
              <a:t>and </a:t>
            </a:r>
            <a:r>
              <a:rPr lang="ru-RU" dirty="0" smtClean="0"/>
              <a:t> </a:t>
            </a:r>
            <a:r>
              <a:rPr lang="en-US" dirty="0" err="1" smtClean="0"/>
              <a:t>e.e_login</a:t>
            </a:r>
            <a:r>
              <a:rPr lang="ru-RU" dirty="0" smtClean="0"/>
              <a:t> </a:t>
            </a:r>
            <a:r>
              <a:rPr lang="en-US" dirty="0" smtClean="0"/>
              <a:t>=</a:t>
            </a:r>
            <a:r>
              <a:rPr lang="ru-RU" dirty="0" smtClean="0"/>
              <a:t> </a:t>
            </a:r>
            <a:r>
              <a:rPr lang="en-US" b="1" dirty="0" smtClean="0"/>
              <a:t>user</a:t>
            </a:r>
          </a:p>
          <a:p>
            <a:pPr eaLnBrk="1" hangingPunct="1">
              <a:defRPr/>
            </a:pPr>
            <a:r>
              <a:rPr lang="ru-RU" dirty="0" smtClean="0"/>
              <a:t>		</a:t>
            </a:r>
            <a:r>
              <a:rPr lang="en-US" dirty="0" smtClean="0"/>
              <a:t> </a:t>
            </a:r>
            <a:r>
              <a:rPr lang="ru-RU" dirty="0" smtClean="0"/>
              <a:t>	</a:t>
            </a:r>
            <a:r>
              <a:rPr lang="en-US" dirty="0" smtClean="0"/>
              <a:t>and </a:t>
            </a:r>
            <a:r>
              <a:rPr lang="ru-RU" dirty="0" smtClean="0"/>
              <a:t> </a:t>
            </a:r>
            <a:r>
              <a:rPr lang="en-US" dirty="0" err="1" smtClean="0"/>
              <a:t>s.s_pro</a:t>
            </a:r>
            <a:r>
              <a:rPr lang="ru-RU" dirty="0" smtClean="0"/>
              <a:t> </a:t>
            </a:r>
            <a:r>
              <a:rPr lang="en-US" dirty="0" smtClean="0"/>
              <a:t>=</a:t>
            </a:r>
            <a:r>
              <a:rPr lang="ru-RU" dirty="0" smtClean="0"/>
              <a:t> </a:t>
            </a:r>
            <a:r>
              <a:rPr lang="en-US" dirty="0" err="1" smtClean="0"/>
              <a:t>p.p_abbr</a:t>
            </a:r>
            <a:r>
              <a:rPr lang="en-US" dirty="0" smtClean="0"/>
              <a:t>) </a:t>
            </a:r>
            <a:r>
              <a:rPr lang="en-US" dirty="0"/>
              <a:t>WITH CHECK OPTION</a:t>
            </a:r>
            <a:r>
              <a:rPr lang="en-US" dirty="0" smtClean="0"/>
              <a:t>;</a:t>
            </a:r>
            <a:endParaRPr lang="ru-RU" dirty="0" smtClean="0"/>
          </a:p>
          <a:p>
            <a:pPr eaLnBrk="1" hangingPunct="1">
              <a:spcBef>
                <a:spcPts val="0"/>
              </a:spcBef>
              <a:defRPr/>
            </a:pPr>
            <a:r>
              <a:rPr lang="en-US" dirty="0" smtClean="0"/>
              <a:t>CREATE  ROLE  staff;</a:t>
            </a:r>
          </a:p>
          <a:p>
            <a:pPr eaLnBrk="1" hangingPunct="1">
              <a:defRPr/>
            </a:pPr>
            <a:r>
              <a:rPr lang="en-US" dirty="0" smtClean="0"/>
              <a:t>GRANT  ALL  ON  </a:t>
            </a:r>
            <a:r>
              <a:rPr lang="en-US" dirty="0" err="1" smtClean="0"/>
              <a:t>my_projects</a:t>
            </a:r>
            <a:r>
              <a:rPr lang="en-US" dirty="0" smtClean="0"/>
              <a:t>  TO  staff;</a:t>
            </a:r>
            <a:r>
              <a:rPr lang="ru-RU" dirty="0" smtClean="0"/>
              <a:t> </a:t>
            </a:r>
          </a:p>
          <a:p>
            <a:pPr eaLnBrk="1" hangingPunct="1">
              <a:defRPr/>
            </a:pPr>
            <a:r>
              <a:rPr lang="ru-RU" dirty="0" smtClean="0"/>
              <a:t>-- права на доступ к представлению есть у всех сотрудников. Но те из них, кто не является руководителем проекта, ничего не увидят через это представление</a:t>
            </a:r>
          </a:p>
          <a:p>
            <a:pPr eaLnBrk="1" hangingPunct="1">
              <a:defRPr/>
            </a:pPr>
            <a:r>
              <a:rPr lang="ru-RU" dirty="0" smtClean="0"/>
              <a:t> (получат пустой результат).</a:t>
            </a:r>
          </a:p>
        </p:txBody>
      </p:sp>
      <p:sp>
        <p:nvSpPr>
          <p:cNvPr id="21509"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84DFD97-2B65-4916-A568-422C6083C3B3}" type="slidenum">
              <a:rPr lang="ru-RU" altLang="ru-RU" sz="1200" smtClean="0">
                <a:latin typeface="Arial Black" pitchFamily="34" charset="0"/>
              </a:rPr>
              <a:pPr eaLnBrk="1" hangingPunct="1">
                <a:spcBef>
                  <a:spcPct val="0"/>
                </a:spcBef>
                <a:buClrTx/>
                <a:buSzTx/>
                <a:buFontTx/>
                <a:buNone/>
              </a:pPr>
              <a:t>19</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8362950" cy="884238"/>
          </a:xfrm>
        </p:spPr>
        <p:txBody>
          <a:bodyPr/>
          <a:lstStyle/>
          <a:p>
            <a:pPr algn="ctr" eaLnBrk="1" hangingPunct="1"/>
            <a:r>
              <a:rPr lang="ru-RU" altLang="ru-RU" sz="3200" smtClean="0"/>
              <a:t>Управление правами доступа</a:t>
            </a:r>
            <a:r>
              <a:rPr lang="en-US" altLang="ru-RU" sz="3200" smtClean="0"/>
              <a:t> </a:t>
            </a:r>
            <a:r>
              <a:rPr lang="ru-RU" altLang="ru-RU" sz="3200" smtClean="0"/>
              <a:t>в </a:t>
            </a:r>
            <a:r>
              <a:rPr lang="en-US" altLang="ru-RU" sz="3200" smtClean="0"/>
              <a:t>Postgres</a:t>
            </a:r>
            <a:endParaRPr lang="ru-RU" altLang="ru-RU" sz="3200" smtClean="0"/>
          </a:p>
        </p:txBody>
      </p:sp>
      <p:sp>
        <p:nvSpPr>
          <p:cNvPr id="6147" name="Text Box 138"/>
          <p:cNvSpPr txBox="1">
            <a:spLocks noChangeArrowheads="1"/>
          </p:cNvSpPr>
          <p:nvPr/>
        </p:nvSpPr>
        <p:spPr bwMode="auto">
          <a:xfrm>
            <a:off x="366713" y="1052513"/>
            <a:ext cx="8569325" cy="59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cs typeface="Arial" charset="0"/>
              </a:defRPr>
            </a:lvl1pPr>
            <a:lvl2pPr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50000"/>
              </a:spcBef>
              <a:defRPr/>
            </a:pPr>
            <a:r>
              <a:rPr lang="en-US" dirty="0" err="1">
                <a:latin typeface="Arial" charset="0"/>
              </a:rPr>
              <a:t>Postgres</a:t>
            </a:r>
            <a:r>
              <a:rPr lang="en-US" dirty="0">
                <a:latin typeface="Arial" charset="0"/>
              </a:rPr>
              <a:t> </a:t>
            </a:r>
            <a:r>
              <a:rPr lang="ru-RU" dirty="0" smtClean="0">
                <a:latin typeface="Arial" charset="0"/>
              </a:rPr>
              <a:t>в соответствии со стандартами SQL/2 и SQL/3 </a:t>
            </a:r>
            <a:r>
              <a:rPr lang="ru-RU" dirty="0">
                <a:latin typeface="Arial" charset="0"/>
              </a:rPr>
              <a:t>поддерживает</a:t>
            </a:r>
            <a:r>
              <a:rPr lang="ru-RU" dirty="0" smtClean="0">
                <a:latin typeface="Arial" charset="0"/>
              </a:rPr>
              <a:t> две команды управления правами доступа (привилегиями):</a:t>
            </a:r>
          </a:p>
          <a:p>
            <a:pPr marL="285750" indent="-285750" eaLnBrk="1" hangingPunct="1">
              <a:spcBef>
                <a:spcPts val="200"/>
              </a:spcBef>
              <a:buFont typeface="Arial" pitchFamily="34" charset="0"/>
              <a:buChar char="•"/>
              <a:defRPr/>
            </a:pPr>
            <a:r>
              <a:rPr lang="ru-RU" dirty="0" smtClean="0">
                <a:latin typeface="Arial" charset="0"/>
              </a:rPr>
              <a:t>GRANT (назначение привилегий);</a:t>
            </a:r>
          </a:p>
          <a:p>
            <a:pPr marL="285750" indent="-285750" eaLnBrk="1" hangingPunct="1">
              <a:spcBef>
                <a:spcPts val="200"/>
              </a:spcBef>
              <a:buFont typeface="Arial" pitchFamily="34" charset="0"/>
              <a:buChar char="•"/>
              <a:defRPr/>
            </a:pPr>
            <a:r>
              <a:rPr lang="ru-RU" dirty="0" smtClean="0">
                <a:latin typeface="Arial" charset="0"/>
              </a:rPr>
              <a:t>REVOKE (отмена привилегий). </a:t>
            </a:r>
          </a:p>
          <a:p>
            <a:pPr eaLnBrk="1" hangingPunct="1">
              <a:spcBef>
                <a:spcPts val="200"/>
              </a:spcBef>
              <a:defRPr/>
            </a:pPr>
            <a:r>
              <a:rPr lang="ru-RU" dirty="0" smtClean="0">
                <a:latin typeface="Arial" charset="0"/>
              </a:rPr>
              <a:t>В </a:t>
            </a:r>
            <a:r>
              <a:rPr lang="en-US" dirty="0" err="1" smtClean="0">
                <a:latin typeface="Arial" charset="0"/>
              </a:rPr>
              <a:t>Postgres</a:t>
            </a:r>
            <a:r>
              <a:rPr lang="ru-RU" dirty="0">
                <a:latin typeface="Arial" charset="0"/>
              </a:rPr>
              <a:t> </a:t>
            </a:r>
            <a:r>
              <a:rPr lang="ru-RU" dirty="0" smtClean="0">
                <a:latin typeface="Arial" charset="0"/>
              </a:rPr>
              <a:t>понятие пользователя (</a:t>
            </a:r>
            <a:r>
              <a:rPr lang="en-US" dirty="0" smtClean="0">
                <a:latin typeface="Arial" charset="0"/>
              </a:rPr>
              <a:t>user)</a:t>
            </a:r>
            <a:r>
              <a:rPr lang="ru-RU" dirty="0" smtClean="0">
                <a:latin typeface="Arial" charset="0"/>
              </a:rPr>
              <a:t> идентично понятию «роль» (</a:t>
            </a:r>
            <a:r>
              <a:rPr lang="en-US" dirty="0" smtClean="0">
                <a:latin typeface="Arial" charset="0"/>
              </a:rPr>
              <a:t>role)</a:t>
            </a:r>
            <a:r>
              <a:rPr lang="ru-RU" dirty="0" smtClean="0">
                <a:latin typeface="Arial" charset="0"/>
              </a:rPr>
              <a:t>, и команды создания роли и создания пользователя означают практически одно </a:t>
            </a:r>
            <a:r>
              <a:rPr lang="ru-RU" dirty="0" smtClean="0">
                <a:latin typeface="+mj-lt"/>
              </a:rPr>
              <a:t>и то же за исключением некоторых значений по умолчанию. В последних версиях этой системы предпочтительным является использование ролей. </a:t>
            </a:r>
          </a:p>
          <a:p>
            <a:pPr eaLnBrk="1" hangingPunct="1">
              <a:spcBef>
                <a:spcPts val="200"/>
              </a:spcBef>
              <a:defRPr/>
            </a:pPr>
            <a:r>
              <a:rPr lang="ru-RU" dirty="0" smtClean="0">
                <a:latin typeface="+mj-lt"/>
              </a:rPr>
              <a:t>Реляционная БД состоит из таблиц и других объектов, </a:t>
            </a:r>
            <a:r>
              <a:rPr lang="ru-RU" dirty="0">
                <a:latin typeface="+mj-lt"/>
              </a:rPr>
              <a:t>а набор баз данных, управляемый одним экземпляром сервера </a:t>
            </a:r>
            <a:r>
              <a:rPr lang="ru-RU" dirty="0" err="1" smtClean="0">
                <a:latin typeface="+mj-lt"/>
              </a:rPr>
              <a:t>PostgreSQL</a:t>
            </a:r>
            <a:r>
              <a:rPr lang="ru-RU" dirty="0" smtClean="0">
                <a:latin typeface="+mj-lt"/>
              </a:rPr>
              <a:t>, </a:t>
            </a:r>
            <a:r>
              <a:rPr lang="ru-RU" dirty="0">
                <a:latin typeface="+mj-lt"/>
              </a:rPr>
              <a:t>образует </a:t>
            </a:r>
            <a:r>
              <a:rPr lang="ru-RU" b="1" dirty="0">
                <a:latin typeface="+mj-lt"/>
              </a:rPr>
              <a:t>кластер баз данных</a:t>
            </a:r>
            <a:r>
              <a:rPr lang="ru-RU" dirty="0">
                <a:latin typeface="+mj-lt"/>
              </a:rPr>
              <a:t>. </a:t>
            </a:r>
            <a:r>
              <a:rPr lang="ru-RU" dirty="0" smtClean="0">
                <a:latin typeface="+mj-lt"/>
              </a:rPr>
              <a:t>На </a:t>
            </a:r>
            <a:r>
              <a:rPr lang="ru-RU" dirty="0">
                <a:latin typeface="+mj-lt"/>
              </a:rPr>
              <a:t>уровне кластера создаются пользователи и группы, но данные могут относиться только к базам данных. При этом в рамках одного подключения к серверу можно обращаться к данным только одной базы данных, указанной при установлении соединения</a:t>
            </a:r>
            <a:r>
              <a:rPr lang="ru-RU" dirty="0" smtClean="0">
                <a:latin typeface="+mj-lt"/>
              </a:rPr>
              <a:t>.</a:t>
            </a:r>
          </a:p>
          <a:p>
            <a:pPr eaLnBrk="1" hangingPunct="1">
              <a:spcBef>
                <a:spcPts val="200"/>
              </a:spcBef>
              <a:defRPr/>
            </a:pPr>
            <a:r>
              <a:rPr lang="ru-RU" dirty="0" smtClean="0">
                <a:latin typeface="+mj-lt"/>
              </a:rPr>
              <a:t>БД </a:t>
            </a:r>
            <a:r>
              <a:rPr lang="ru-RU" dirty="0">
                <a:latin typeface="+mj-lt"/>
              </a:rPr>
              <a:t>содержит одну или несколько именованных </a:t>
            </a:r>
            <a:r>
              <a:rPr lang="ru-RU" i="1" dirty="0">
                <a:latin typeface="+mj-lt"/>
              </a:rPr>
              <a:t>схем</a:t>
            </a:r>
            <a:r>
              <a:rPr lang="ru-RU" dirty="0">
                <a:latin typeface="+mj-lt"/>
              </a:rPr>
              <a:t>, которые в свою очередь содержат </a:t>
            </a:r>
            <a:r>
              <a:rPr lang="ru-RU" dirty="0" smtClean="0">
                <a:latin typeface="+mj-lt"/>
              </a:rPr>
              <a:t>таблицы и </a:t>
            </a:r>
            <a:r>
              <a:rPr lang="ru-RU" dirty="0">
                <a:latin typeface="+mj-lt"/>
              </a:rPr>
              <a:t>объекты других </a:t>
            </a:r>
            <a:r>
              <a:rPr lang="ru-RU" dirty="0" smtClean="0">
                <a:latin typeface="+mj-lt"/>
              </a:rPr>
              <a:t>видов. </a:t>
            </a:r>
            <a:r>
              <a:rPr lang="ru-RU" dirty="0">
                <a:latin typeface="+mj-lt"/>
              </a:rPr>
              <a:t>Одно и то же имя объекта можно свободно использовать в разных </a:t>
            </a:r>
            <a:r>
              <a:rPr lang="ru-RU" dirty="0" smtClean="0">
                <a:latin typeface="+mj-lt"/>
              </a:rPr>
              <a:t>схемах. </a:t>
            </a:r>
            <a:r>
              <a:rPr lang="ru-RU" dirty="0">
                <a:latin typeface="+mj-lt"/>
              </a:rPr>
              <a:t>В отличие от баз данных, схемы не ограничивают доступ к данным: пользователь может обращаться к объектам </a:t>
            </a:r>
            <a:r>
              <a:rPr lang="ru-RU" b="1" dirty="0">
                <a:latin typeface="+mj-lt"/>
              </a:rPr>
              <a:t>в любой схеме текущей базы данных</a:t>
            </a:r>
            <a:r>
              <a:rPr lang="ru-RU" dirty="0">
                <a:latin typeface="+mj-lt"/>
              </a:rPr>
              <a:t>, если ему назначены соответствующие права.</a:t>
            </a:r>
            <a:endParaRPr lang="ru-RU" dirty="0" smtClean="0">
              <a:latin typeface="+mj-lt"/>
            </a:endParaRPr>
          </a:p>
        </p:txBody>
      </p:sp>
      <p:sp>
        <p:nvSpPr>
          <p:cNvPr id="4100" name="Номер слайда 1"/>
          <p:cNvSpPr>
            <a:spLocks noGrp="1"/>
          </p:cNvSpPr>
          <p:nvPr>
            <p:ph type="sldNum" sz="quarter" idx="11"/>
          </p:nvPr>
        </p:nvSpPr>
        <p:spPr>
          <a:xfrm>
            <a:off x="7812088" y="6248400"/>
            <a:ext cx="874712" cy="457200"/>
          </a:xfrm>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C79B010-4399-45FF-AA52-825B8CDB44EE}" type="slidenum">
              <a:rPr lang="ru-RU" altLang="ru-RU" sz="1200" smtClean="0">
                <a:latin typeface="Arial Black" pitchFamily="34" charset="0"/>
              </a:rPr>
              <a:pPr eaLnBrk="1" hangingPunct="1">
                <a:spcBef>
                  <a:spcPct val="0"/>
                </a:spcBef>
                <a:buClrTx/>
                <a:buSzTx/>
                <a:buFontTx/>
                <a:buNone/>
              </a:pPr>
              <a:t>2</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04813"/>
            <a:ext cx="8229600" cy="595312"/>
          </a:xfrm>
        </p:spPr>
        <p:txBody>
          <a:bodyPr/>
          <a:lstStyle/>
          <a:p>
            <a:pPr algn="ctr" eaLnBrk="1" hangingPunct="1"/>
            <a:r>
              <a:rPr lang="ru-RU" altLang="ru-RU" sz="2800" smtClean="0">
                <a:latin typeface="Times New Roman" pitchFamily="18" charset="0"/>
              </a:rPr>
              <a:t>Назначение прав доступа через представления</a:t>
            </a:r>
          </a:p>
        </p:txBody>
      </p:sp>
      <p:sp>
        <p:nvSpPr>
          <p:cNvPr id="22531" name="Rectangle 3"/>
          <p:cNvSpPr>
            <a:spLocks noChangeArrowheads="1"/>
          </p:cNvSpPr>
          <p:nvPr/>
        </p:nvSpPr>
        <p:spPr bwMode="auto">
          <a:xfrm>
            <a:off x="0" y="1257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latin typeface="Times New Roman" pitchFamily="18" charset="0"/>
            </a:endParaRPr>
          </a:p>
        </p:txBody>
      </p:sp>
      <p:sp>
        <p:nvSpPr>
          <p:cNvPr id="22532" name="Text Box 4"/>
          <p:cNvSpPr txBox="1">
            <a:spLocks noChangeArrowheads="1"/>
          </p:cNvSpPr>
          <p:nvPr/>
        </p:nvSpPr>
        <p:spPr bwMode="auto">
          <a:xfrm>
            <a:off x="468313" y="981075"/>
            <a:ext cx="8064500"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2000">
                <a:latin typeface="Times New Roman" pitchFamily="18" charset="0"/>
              </a:rPr>
              <a:t>3) Данные об участниках проектов для руководителя проектов: </a:t>
            </a:r>
          </a:p>
          <a:p>
            <a:pPr lvl="1" eaLnBrk="1" hangingPunct="1">
              <a:spcBef>
                <a:spcPct val="0"/>
              </a:spcBef>
              <a:buClrTx/>
              <a:buSzTx/>
              <a:buFontTx/>
              <a:buNone/>
            </a:pPr>
            <a:r>
              <a:rPr lang="en-US" altLang="ru-RU" sz="2000">
                <a:latin typeface="Times New Roman" pitchFamily="18" charset="0"/>
              </a:rPr>
              <a:t>create  or  replace  view  </a:t>
            </a:r>
            <a:r>
              <a:rPr lang="en-US" altLang="ru-RU" sz="2000" b="1">
                <a:latin typeface="Times New Roman" pitchFamily="18" charset="0"/>
              </a:rPr>
              <a:t>my_staff</a:t>
            </a:r>
            <a:r>
              <a:rPr lang="en-US" altLang="ru-RU" sz="2000">
                <a:latin typeface="Times New Roman" pitchFamily="18" charset="0"/>
              </a:rPr>
              <a:t>  as</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select	j.*</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from	job j</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where  exists  (select *</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 from  employees  e,</a:t>
            </a:r>
            <a:r>
              <a:rPr lang="ru-RU" altLang="ru-RU" sz="2000">
                <a:latin typeface="Times New Roman" pitchFamily="18" charset="0"/>
              </a:rPr>
              <a:t> </a:t>
            </a:r>
            <a:r>
              <a:rPr lang="en-US" altLang="ru-RU" sz="2000">
                <a:latin typeface="Times New Roman" pitchFamily="18" charset="0"/>
              </a:rPr>
              <a:t> projects  p</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 where  e.e_id</a:t>
            </a:r>
            <a:r>
              <a:rPr lang="ru-RU" altLang="ru-RU" sz="2000">
                <a:latin typeface="Times New Roman" pitchFamily="18" charset="0"/>
              </a:rPr>
              <a:t> </a:t>
            </a:r>
            <a:r>
              <a:rPr lang="en-US" altLang="ru-RU" sz="2000">
                <a:latin typeface="Times New Roman" pitchFamily="18" charset="0"/>
              </a:rPr>
              <a:t>=</a:t>
            </a:r>
            <a:r>
              <a:rPr lang="ru-RU" altLang="ru-RU" sz="2000">
                <a:latin typeface="Times New Roman" pitchFamily="18" charset="0"/>
              </a:rPr>
              <a:t> </a:t>
            </a:r>
            <a:r>
              <a:rPr lang="en-US" altLang="ru-RU" sz="2000">
                <a:latin typeface="Times New Roman" pitchFamily="18" charset="0"/>
              </a:rPr>
              <a:t>p.p_chief </a:t>
            </a:r>
            <a:r>
              <a:rPr lang="ru-RU" altLang="ru-RU" sz="2000">
                <a:latin typeface="Times New Roman" pitchFamily="18" charset="0"/>
              </a:rPr>
              <a:t> </a:t>
            </a:r>
            <a:r>
              <a:rPr lang="en-US" altLang="ru-RU" sz="2000">
                <a:latin typeface="Times New Roman" pitchFamily="18" charset="0"/>
              </a:rPr>
              <a:t>and </a:t>
            </a:r>
            <a:r>
              <a:rPr lang="ru-RU" altLang="ru-RU" sz="2000">
                <a:latin typeface="Times New Roman" pitchFamily="18" charset="0"/>
              </a:rPr>
              <a:t> </a:t>
            </a:r>
            <a:r>
              <a:rPr lang="en-US" altLang="ru-RU" sz="2000">
                <a:latin typeface="Times New Roman" pitchFamily="18" charset="0"/>
              </a:rPr>
              <a:t>e.e_login</a:t>
            </a:r>
            <a:r>
              <a:rPr lang="ru-RU" altLang="ru-RU" sz="2000">
                <a:latin typeface="Times New Roman" pitchFamily="18" charset="0"/>
              </a:rPr>
              <a:t> </a:t>
            </a:r>
            <a:r>
              <a:rPr lang="en-US" altLang="ru-RU" sz="2000">
                <a:latin typeface="Times New Roman" pitchFamily="18" charset="0"/>
              </a:rPr>
              <a:t>=</a:t>
            </a:r>
            <a:r>
              <a:rPr lang="ru-RU" altLang="ru-RU" sz="2000">
                <a:latin typeface="Times New Roman" pitchFamily="18" charset="0"/>
              </a:rPr>
              <a:t> </a:t>
            </a:r>
            <a:r>
              <a:rPr lang="en-US" altLang="ru-RU" sz="2000" b="1">
                <a:latin typeface="Times New Roman" pitchFamily="18" charset="0"/>
              </a:rPr>
              <a:t>user</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 and  j.j_pro</a:t>
            </a:r>
            <a:r>
              <a:rPr lang="ru-RU" altLang="ru-RU" sz="2000">
                <a:latin typeface="Times New Roman" pitchFamily="18" charset="0"/>
              </a:rPr>
              <a:t> </a:t>
            </a:r>
            <a:r>
              <a:rPr lang="en-US" altLang="ru-RU" sz="2000">
                <a:latin typeface="Times New Roman" pitchFamily="18" charset="0"/>
              </a:rPr>
              <a:t>=</a:t>
            </a:r>
            <a:r>
              <a:rPr lang="ru-RU" altLang="ru-RU" sz="2000">
                <a:latin typeface="Times New Roman" pitchFamily="18" charset="0"/>
              </a:rPr>
              <a:t> </a:t>
            </a:r>
            <a:r>
              <a:rPr lang="en-US" altLang="ru-RU" sz="2000">
                <a:latin typeface="Times New Roman" pitchFamily="18" charset="0"/>
              </a:rPr>
              <a:t>p.p_abbr);</a:t>
            </a:r>
            <a:endParaRPr lang="ru-RU" altLang="ru-RU" sz="2000">
              <a:latin typeface="Times New Roman" pitchFamily="18" charset="0"/>
            </a:endParaRPr>
          </a:p>
          <a:p>
            <a:pPr eaLnBrk="1" hangingPunct="1">
              <a:spcBef>
                <a:spcPct val="0"/>
              </a:spcBef>
              <a:buClrTx/>
              <a:buSzTx/>
              <a:buFontTx/>
              <a:buNone/>
            </a:pPr>
            <a:r>
              <a:rPr lang="ru-RU" altLang="ru-RU" sz="2000">
                <a:latin typeface="Times New Roman" pitchFamily="18" charset="0"/>
              </a:rPr>
              <a:t>4) Данные о других участниках проекта:</a:t>
            </a:r>
            <a:endParaRPr lang="en-US" altLang="ru-RU" sz="2000">
              <a:latin typeface="Times New Roman" pitchFamily="18" charset="0"/>
            </a:endParaRPr>
          </a:p>
          <a:p>
            <a:pPr lvl="1" eaLnBrk="1" hangingPunct="1">
              <a:spcBef>
                <a:spcPct val="0"/>
              </a:spcBef>
              <a:buClrTx/>
              <a:buSzTx/>
              <a:buFontTx/>
              <a:buNone/>
            </a:pPr>
            <a:r>
              <a:rPr lang="en-US" altLang="ru-RU" sz="2000">
                <a:latin typeface="Times New Roman" pitchFamily="18" charset="0"/>
              </a:rPr>
              <a:t>create or replace view </a:t>
            </a:r>
            <a:r>
              <a:rPr lang="en-US" altLang="ru-RU" sz="2000" b="1">
                <a:latin typeface="Times New Roman" pitchFamily="18" charset="0"/>
              </a:rPr>
              <a:t>my_emps</a:t>
            </a:r>
            <a:r>
              <a:rPr lang="en-US" altLang="ru-RU" sz="2000">
                <a:latin typeface="Times New Roman" pitchFamily="18" charset="0"/>
              </a:rPr>
              <a:t> as</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select	je.j_pro, </a:t>
            </a:r>
            <a:r>
              <a:rPr lang="ru-RU" altLang="ru-RU" sz="2000">
                <a:latin typeface="Times New Roman" pitchFamily="18" charset="0"/>
              </a:rPr>
              <a:t> </a:t>
            </a:r>
            <a:r>
              <a:rPr lang="en-US" altLang="ru-RU" sz="2000">
                <a:latin typeface="Times New Roman" pitchFamily="18" charset="0"/>
              </a:rPr>
              <a:t>e.e_fname||' '||e.e_lname e_name,</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e_depart,  e_post, </a:t>
            </a:r>
            <a:r>
              <a:rPr lang="ru-RU" altLang="ru-RU" sz="2000">
                <a:latin typeface="Times New Roman" pitchFamily="18" charset="0"/>
              </a:rPr>
              <a:t> </a:t>
            </a:r>
            <a:r>
              <a:rPr lang="en-US" altLang="ru-RU" sz="2000">
                <a:latin typeface="Times New Roman" pitchFamily="18" charset="0"/>
              </a:rPr>
              <a:t>e_phone,</a:t>
            </a:r>
            <a:r>
              <a:rPr lang="ru-RU" altLang="ru-RU" sz="2000">
                <a:latin typeface="Times New Roman" pitchFamily="18" charset="0"/>
              </a:rPr>
              <a:t> </a:t>
            </a:r>
            <a:r>
              <a:rPr lang="en-US" altLang="ru-RU" sz="2000">
                <a:latin typeface="Times New Roman" pitchFamily="18" charset="0"/>
              </a:rPr>
              <a:t> e_room</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from	employees e, </a:t>
            </a:r>
            <a:r>
              <a:rPr lang="ru-RU" altLang="ru-RU" sz="2000">
                <a:latin typeface="Times New Roman" pitchFamily="18" charset="0"/>
              </a:rPr>
              <a:t> </a:t>
            </a:r>
            <a:r>
              <a:rPr lang="en-US" altLang="ru-RU" sz="2000">
                <a:latin typeface="Times New Roman" pitchFamily="18" charset="0"/>
              </a:rPr>
              <a:t>job je</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where  e.e_id</a:t>
            </a:r>
            <a:r>
              <a:rPr lang="ru-RU" altLang="ru-RU" sz="2000">
                <a:latin typeface="Times New Roman" pitchFamily="18" charset="0"/>
              </a:rPr>
              <a:t> </a:t>
            </a:r>
            <a:r>
              <a:rPr lang="en-US" altLang="ru-RU" sz="2000">
                <a:latin typeface="Times New Roman" pitchFamily="18" charset="0"/>
              </a:rPr>
              <a:t>=</a:t>
            </a:r>
            <a:r>
              <a:rPr lang="ru-RU" altLang="ru-RU" sz="2000">
                <a:latin typeface="Times New Roman" pitchFamily="18" charset="0"/>
              </a:rPr>
              <a:t> </a:t>
            </a:r>
            <a:r>
              <a:rPr lang="en-US" altLang="ru-RU" sz="2000">
                <a:latin typeface="Times New Roman" pitchFamily="18" charset="0"/>
              </a:rPr>
              <a:t>je.j_emp </a:t>
            </a:r>
            <a:r>
              <a:rPr lang="ru-RU" altLang="ru-RU" sz="2000">
                <a:latin typeface="Times New Roman" pitchFamily="18" charset="0"/>
              </a:rPr>
              <a:t> </a:t>
            </a:r>
            <a:r>
              <a:rPr lang="en-US" altLang="ru-RU" sz="2000">
                <a:latin typeface="Times New Roman" pitchFamily="18" charset="0"/>
              </a:rPr>
              <a:t>and</a:t>
            </a:r>
            <a:r>
              <a:rPr lang="ru-RU" altLang="ru-RU" sz="2000">
                <a:latin typeface="Times New Roman" pitchFamily="18" charset="0"/>
              </a:rPr>
              <a:t> </a:t>
            </a:r>
            <a:r>
              <a:rPr lang="en-US" altLang="ru-RU" sz="2000">
                <a:latin typeface="Times New Roman" pitchFamily="18" charset="0"/>
              </a:rPr>
              <a:t> exists (select *</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 from  job  jm,  employees  m</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 where  m.e_id</a:t>
            </a:r>
            <a:r>
              <a:rPr lang="ru-RU" altLang="ru-RU" sz="2000">
                <a:latin typeface="Times New Roman" pitchFamily="18" charset="0"/>
              </a:rPr>
              <a:t> </a:t>
            </a:r>
            <a:r>
              <a:rPr lang="en-US" altLang="ru-RU" sz="2000">
                <a:latin typeface="Times New Roman" pitchFamily="18" charset="0"/>
              </a:rPr>
              <a:t>=</a:t>
            </a:r>
            <a:r>
              <a:rPr lang="ru-RU" altLang="ru-RU" sz="2000">
                <a:latin typeface="Times New Roman" pitchFamily="18" charset="0"/>
              </a:rPr>
              <a:t> </a:t>
            </a:r>
            <a:r>
              <a:rPr lang="en-US" altLang="ru-RU" sz="2000">
                <a:latin typeface="Times New Roman" pitchFamily="18" charset="0"/>
              </a:rPr>
              <a:t>jm.j_emp  and</a:t>
            </a:r>
          </a:p>
          <a:p>
            <a:pPr eaLnBrk="1" hangingPunct="1">
              <a:spcBef>
                <a:spcPct val="0"/>
              </a:spcBef>
              <a:buClrTx/>
              <a:buSzTx/>
              <a:buFontTx/>
              <a:buNone/>
            </a:pPr>
            <a:r>
              <a:rPr lang="ru-RU" altLang="ru-RU" sz="2000">
                <a:latin typeface="Times New Roman" pitchFamily="18" charset="0"/>
              </a:rPr>
              <a:t>		</a:t>
            </a:r>
            <a:r>
              <a:rPr lang="en-US" altLang="ru-RU" sz="2000">
                <a:latin typeface="Times New Roman" pitchFamily="18" charset="0"/>
              </a:rPr>
              <a:t> m.e_login</a:t>
            </a:r>
            <a:r>
              <a:rPr lang="ru-RU" altLang="ru-RU" sz="2000">
                <a:latin typeface="Times New Roman" pitchFamily="18" charset="0"/>
              </a:rPr>
              <a:t> </a:t>
            </a:r>
            <a:r>
              <a:rPr lang="en-US" altLang="ru-RU" sz="2000">
                <a:latin typeface="Times New Roman" pitchFamily="18" charset="0"/>
              </a:rPr>
              <a:t>=</a:t>
            </a:r>
            <a:r>
              <a:rPr lang="ru-RU" altLang="ru-RU" sz="2000">
                <a:latin typeface="Times New Roman" pitchFamily="18" charset="0"/>
              </a:rPr>
              <a:t> </a:t>
            </a:r>
            <a:r>
              <a:rPr lang="en-US" altLang="ru-RU" sz="2000" b="1">
                <a:latin typeface="Times New Roman" pitchFamily="18" charset="0"/>
              </a:rPr>
              <a:t>user</a:t>
            </a:r>
            <a:r>
              <a:rPr lang="ru-RU" altLang="ru-RU" sz="2000" b="1">
                <a:latin typeface="Times New Roman" pitchFamily="18" charset="0"/>
              </a:rPr>
              <a:t> </a:t>
            </a:r>
            <a:r>
              <a:rPr lang="en-US" altLang="ru-RU" sz="2000">
                <a:latin typeface="Times New Roman" pitchFamily="18" charset="0"/>
              </a:rPr>
              <a:t> and</a:t>
            </a:r>
            <a:r>
              <a:rPr lang="ru-RU" altLang="ru-RU" sz="2000">
                <a:latin typeface="Times New Roman" pitchFamily="18" charset="0"/>
              </a:rPr>
              <a:t> </a:t>
            </a:r>
            <a:r>
              <a:rPr lang="en-US" altLang="ru-RU" sz="2000">
                <a:latin typeface="Times New Roman" pitchFamily="18" charset="0"/>
              </a:rPr>
              <a:t> je.j_pro</a:t>
            </a:r>
            <a:r>
              <a:rPr lang="ru-RU" altLang="ru-RU" sz="2000">
                <a:latin typeface="Times New Roman" pitchFamily="18" charset="0"/>
              </a:rPr>
              <a:t> </a:t>
            </a:r>
            <a:r>
              <a:rPr lang="en-US" altLang="ru-RU" sz="2000">
                <a:latin typeface="Times New Roman" pitchFamily="18" charset="0"/>
              </a:rPr>
              <a:t>=</a:t>
            </a:r>
            <a:r>
              <a:rPr lang="ru-RU" altLang="ru-RU" sz="2000">
                <a:latin typeface="Times New Roman" pitchFamily="18" charset="0"/>
              </a:rPr>
              <a:t> </a:t>
            </a:r>
            <a:r>
              <a:rPr lang="en-US" altLang="ru-RU" sz="2000">
                <a:latin typeface="Times New Roman" pitchFamily="18" charset="0"/>
              </a:rPr>
              <a:t>jm.j_pro);</a:t>
            </a:r>
            <a:endParaRPr lang="ru-RU" altLang="ru-RU" sz="2000">
              <a:latin typeface="Times New Roman" pitchFamily="18" charset="0"/>
            </a:endParaRPr>
          </a:p>
          <a:p>
            <a:pPr eaLnBrk="1" hangingPunct="1">
              <a:spcBef>
                <a:spcPct val="0"/>
              </a:spcBef>
              <a:buClrTx/>
              <a:buSzTx/>
              <a:buFontTx/>
              <a:buNone/>
            </a:pPr>
            <a:r>
              <a:rPr lang="ru-RU" altLang="ru-RU" sz="2000">
                <a:latin typeface="Times New Roman" pitchFamily="18" charset="0"/>
              </a:rPr>
              <a:t>Права на эти представления назначаются аналогично.</a:t>
            </a:r>
          </a:p>
        </p:txBody>
      </p:sp>
      <p:sp>
        <p:nvSpPr>
          <p:cNvPr id="22533"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DC95661-483C-4960-9B8F-C94C5E56CC65}" type="slidenum">
              <a:rPr lang="ru-RU" altLang="ru-RU" sz="1200" smtClean="0">
                <a:latin typeface="Arial Black" pitchFamily="34" charset="0"/>
              </a:rPr>
              <a:pPr eaLnBrk="1" hangingPunct="1">
                <a:spcBef>
                  <a:spcPct val="0"/>
                </a:spcBef>
                <a:buClrTx/>
                <a:buSzTx/>
                <a:buFontTx/>
                <a:buNone/>
              </a:pPr>
              <a:t>20</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95288" y="549275"/>
            <a:ext cx="8424862" cy="719138"/>
          </a:xfrm>
        </p:spPr>
        <p:txBody>
          <a:bodyPr anchor="b"/>
          <a:lstStyle/>
          <a:p>
            <a:pPr algn="ctr" eaLnBrk="1" hangingPunct="1"/>
            <a:r>
              <a:rPr lang="ru-RU" altLang="ru-RU" sz="3600" smtClean="0">
                <a:latin typeface="Times New Roman" pitchFamily="18" charset="0"/>
              </a:rPr>
              <a:t>Список литературы</a:t>
            </a:r>
            <a:endParaRPr lang="ru-RU" altLang="ru-RU" sz="2800" i="1" smtClean="0">
              <a:latin typeface="Times New Roman" pitchFamily="18" charset="0"/>
            </a:endParaRPr>
          </a:p>
        </p:txBody>
      </p:sp>
      <p:sp>
        <p:nvSpPr>
          <p:cNvPr id="23555" name="TextBox 1"/>
          <p:cNvSpPr txBox="1">
            <a:spLocks noChangeArrowheads="1"/>
          </p:cNvSpPr>
          <p:nvPr/>
        </p:nvSpPr>
        <p:spPr bwMode="auto">
          <a:xfrm>
            <a:off x="468313" y="1412875"/>
            <a:ext cx="8280400"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Arial" charset="0"/>
              <a:buAutoNum type="arabicPeriod"/>
            </a:pPr>
            <a:r>
              <a:rPr lang="ru-RU" altLang="ru-RU" sz="1800">
                <a:latin typeface="Times New Roman" pitchFamily="18" charset="0"/>
              </a:rPr>
              <a:t>Карпова И.П. Базы данных. Курс лекций и материалы для практических занятий: Учеб. пособие. – СПб., "Питер", 2013. – 240 с. –  глава </a:t>
            </a:r>
            <a:r>
              <a:rPr lang="en-US" altLang="ru-RU" sz="1800">
                <a:latin typeface="Times New Roman" pitchFamily="18" charset="0"/>
              </a:rPr>
              <a:t>7</a:t>
            </a:r>
            <a:r>
              <a:rPr lang="ru-RU" altLang="ru-RU" sz="1800">
                <a:latin typeface="Times New Roman" pitchFamily="18" charset="0"/>
              </a:rPr>
              <a:t>.«Защита данных в базах данных". – </a:t>
            </a:r>
            <a:r>
              <a:rPr lang="en-US" altLang="ru-RU" sz="1800">
                <a:latin typeface="Times New Roman" pitchFamily="18" charset="0"/>
                <a:hlinkClick r:id="rId2"/>
              </a:rPr>
              <a:t>https://publications.hse.ru/mirror/pubs/share/direct/259052819</a:t>
            </a:r>
            <a:endParaRPr lang="ru-RU" altLang="ru-RU" sz="1800">
              <a:latin typeface="Times New Roman" pitchFamily="18" charset="0"/>
            </a:endParaRPr>
          </a:p>
          <a:p>
            <a:pPr eaLnBrk="1" hangingPunct="1">
              <a:spcBef>
                <a:spcPct val="0"/>
              </a:spcBef>
              <a:buClrTx/>
              <a:buSzTx/>
              <a:buFont typeface="Arial" charset="0"/>
              <a:buAutoNum type="arabicPeriod"/>
            </a:pPr>
            <a:r>
              <a:rPr lang="ru-RU" altLang="ru-RU" sz="1800">
                <a:latin typeface="Times New Roman" pitchFamily="18" charset="0"/>
              </a:rPr>
              <a:t>Коннолли Т., Бегг К. Базы данных. Проектирование, реализация и сопровождение. Теория и практика: учебник / пер. с англ. – М. и др.: Вильямс, 2017. – 1439 с. – Глава 18. Защита баз данных.</a:t>
            </a:r>
          </a:p>
          <a:p>
            <a:pPr eaLnBrk="1" hangingPunct="1">
              <a:spcBef>
                <a:spcPct val="0"/>
              </a:spcBef>
              <a:buClrTx/>
              <a:buSzTx/>
              <a:buFont typeface="Arial" charset="0"/>
              <a:buAutoNum type="arabicPeriod"/>
            </a:pPr>
            <a:r>
              <a:rPr lang="ru-RU" altLang="ru-RU" sz="1800">
                <a:latin typeface="Times New Roman" pitchFamily="18" charset="0"/>
              </a:rPr>
              <a:t>Документация по </a:t>
            </a:r>
            <a:r>
              <a:rPr lang="en-US" altLang="ru-RU" sz="1800">
                <a:latin typeface="Times New Roman" pitchFamily="18" charset="0"/>
              </a:rPr>
              <a:t>Postgres</a:t>
            </a:r>
            <a:r>
              <a:rPr lang="ru-RU" altLang="ru-RU" sz="1800">
                <a:latin typeface="Times New Roman" pitchFamily="18" charset="0"/>
              </a:rPr>
              <a:t>. Часть </a:t>
            </a:r>
            <a:r>
              <a:rPr lang="en-US" altLang="ru-RU" sz="1800">
                <a:latin typeface="Times New Roman" pitchFamily="18" charset="0"/>
              </a:rPr>
              <a:t>V. </a:t>
            </a:r>
            <a:r>
              <a:rPr lang="ru-RU" altLang="ru-RU" sz="1800">
                <a:latin typeface="Times New Roman" pitchFamily="18" charset="0"/>
              </a:rPr>
              <a:t>Серверное программирование. Глава 20. Роли базы данных. – </a:t>
            </a:r>
            <a:r>
              <a:rPr lang="en-US" altLang="ru-RU" sz="1800">
                <a:latin typeface="Times New Roman" pitchFamily="18" charset="0"/>
                <a:hlinkClick r:id="rId3"/>
              </a:rPr>
              <a:t>https://postgrespro.ru/docs/postgrespro/10/database-roles</a:t>
            </a:r>
            <a:r>
              <a:rPr lang="ru-RU" altLang="ru-RU" sz="1800">
                <a:latin typeface="Times New Roman" pitchFamily="18" charset="0"/>
              </a:rPr>
              <a:t> (дата обращения 20.03.2020)</a:t>
            </a:r>
          </a:p>
          <a:p>
            <a:pPr eaLnBrk="1" hangingPunct="1">
              <a:spcBef>
                <a:spcPct val="0"/>
              </a:spcBef>
              <a:buClrTx/>
              <a:buSzTx/>
              <a:buFont typeface="Arial" charset="0"/>
              <a:buAutoNum type="arabicPeriod"/>
            </a:pPr>
            <a:endParaRPr lang="ru-RU" altLang="ru-RU" sz="180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3850" y="384175"/>
            <a:ext cx="8640763" cy="668338"/>
          </a:xfrm>
        </p:spPr>
        <p:txBody>
          <a:bodyPr/>
          <a:lstStyle/>
          <a:p>
            <a:pPr algn="ctr" eaLnBrk="1" hangingPunct="1"/>
            <a:r>
              <a:rPr lang="ru-RU" altLang="ru-RU" sz="3200" smtClean="0"/>
              <a:t>Управление доступом в </a:t>
            </a:r>
            <a:r>
              <a:rPr lang="en-US" altLang="ru-RU" sz="3200" smtClean="0"/>
              <a:t>Postgres</a:t>
            </a:r>
            <a:endParaRPr lang="ru-RU" altLang="ru-RU" sz="3200" smtClean="0"/>
          </a:p>
        </p:txBody>
      </p:sp>
      <p:sp>
        <p:nvSpPr>
          <p:cNvPr id="43011" name="TextBox 1"/>
          <p:cNvSpPr txBox="1">
            <a:spLocks noChangeArrowheads="1"/>
          </p:cNvSpPr>
          <p:nvPr/>
        </p:nvSpPr>
        <p:spPr bwMode="auto">
          <a:xfrm>
            <a:off x="539750" y="1096963"/>
            <a:ext cx="8208963"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dirty="0" err="1" smtClean="0">
                <a:latin typeface="+mj-lt"/>
              </a:rPr>
              <a:t>PostgreSQL</a:t>
            </a:r>
            <a:r>
              <a:rPr lang="ru-RU" dirty="0" smtClean="0">
                <a:latin typeface="+mj-lt"/>
              </a:rPr>
              <a:t> использует концепцию ролей (</a:t>
            </a:r>
            <a:r>
              <a:rPr lang="ru-RU" dirty="0" err="1" smtClean="0">
                <a:latin typeface="+mj-lt"/>
              </a:rPr>
              <a:t>roles</a:t>
            </a:r>
            <a:r>
              <a:rPr lang="ru-RU" dirty="0" smtClean="0">
                <a:latin typeface="+mj-lt"/>
              </a:rPr>
              <a:t>) для управления разрешениями на доступ к базе данных. Роль можно рассматривать как пользователя базы данных или как группу пользователей, в зависимости от того, как роль настроена. Роли могут владеть объектами базы данных (например, таблицами и функциями) и выдавать другим ролям разрешения на доступ к этим объектам, управляя тем, кто имеет доступ и к каким объектам. Кроме того, можно предоставить одной роли членство в другой роли, таким образом одна роль может использовать права других ролей.</a:t>
            </a:r>
            <a:endParaRPr lang="en-US" dirty="0" smtClean="0">
              <a:latin typeface="+mj-lt"/>
            </a:endParaRPr>
          </a:p>
          <a:p>
            <a:pPr eaLnBrk="1" hangingPunct="1">
              <a:defRPr/>
            </a:pPr>
            <a:r>
              <a:rPr lang="en-US" dirty="0" smtClean="0">
                <a:latin typeface="+mj-lt"/>
              </a:rPr>
              <a:t>	CREATE ROLE </a:t>
            </a:r>
            <a:r>
              <a:rPr lang="ru-RU" dirty="0" smtClean="0">
                <a:latin typeface="+mj-lt"/>
              </a:rPr>
              <a:t>имя; </a:t>
            </a:r>
            <a:r>
              <a:rPr lang="en-US" dirty="0" smtClean="0">
                <a:latin typeface="+mj-lt"/>
              </a:rPr>
              <a:t>	DROP ROLE  [ IF EXISTS ]</a:t>
            </a:r>
            <a:r>
              <a:rPr lang="ru-RU" dirty="0" smtClean="0">
                <a:latin typeface="+mj-lt"/>
              </a:rPr>
              <a:t>  имя;</a:t>
            </a:r>
            <a:endParaRPr lang="en-US" dirty="0" smtClean="0">
              <a:latin typeface="+mj-lt"/>
            </a:endParaRPr>
          </a:p>
          <a:p>
            <a:pPr eaLnBrk="1" hangingPunct="1">
              <a:defRPr/>
            </a:pPr>
            <a:r>
              <a:rPr lang="ru-RU" dirty="0" smtClean="0">
                <a:latin typeface="+mj-lt"/>
              </a:rPr>
              <a:t>Получение списка существующих ролей:</a:t>
            </a:r>
          </a:p>
          <a:p>
            <a:pPr algn="ctr" eaLnBrk="1" hangingPunct="1">
              <a:defRPr/>
            </a:pPr>
            <a:r>
              <a:rPr lang="ru-RU" dirty="0" smtClean="0">
                <a:latin typeface="+mj-lt"/>
              </a:rPr>
              <a:t>SELECT </a:t>
            </a:r>
            <a:r>
              <a:rPr lang="ru-RU" dirty="0" err="1" smtClean="0">
                <a:latin typeface="+mj-lt"/>
              </a:rPr>
              <a:t>rolname</a:t>
            </a:r>
            <a:r>
              <a:rPr lang="ru-RU" dirty="0" smtClean="0">
                <a:latin typeface="+mj-lt"/>
              </a:rPr>
              <a:t> FROM </a:t>
            </a:r>
            <a:r>
              <a:rPr lang="ru-RU" dirty="0" err="1" smtClean="0">
                <a:latin typeface="+mj-lt"/>
              </a:rPr>
              <a:t>pg_roles</a:t>
            </a:r>
            <a:r>
              <a:rPr lang="ru-RU" dirty="0" smtClean="0">
                <a:latin typeface="+mj-lt"/>
              </a:rPr>
              <a:t>; </a:t>
            </a:r>
          </a:p>
          <a:p>
            <a:pPr eaLnBrk="1" hangingPunct="1">
              <a:defRPr/>
            </a:pPr>
            <a:r>
              <a:rPr lang="ru-RU" dirty="0" smtClean="0">
                <a:latin typeface="+mj-lt"/>
              </a:rPr>
              <a:t>Для начальной настройки кластера базы данных, система сразу после инициализации всегда содержит одну предопределённую роль. Эта роль является </a:t>
            </a:r>
            <a:r>
              <a:rPr lang="ru-RU" dirty="0" err="1" smtClean="0">
                <a:latin typeface="+mj-lt"/>
              </a:rPr>
              <a:t>суперпользователем</a:t>
            </a:r>
            <a:r>
              <a:rPr lang="ru-RU" dirty="0" smtClean="0">
                <a:latin typeface="+mj-lt"/>
              </a:rPr>
              <a:t> («</a:t>
            </a:r>
            <a:r>
              <a:rPr lang="ru-RU" dirty="0" err="1" smtClean="0">
                <a:latin typeface="+mj-lt"/>
              </a:rPr>
              <a:t>superuser</a:t>
            </a:r>
            <a:r>
              <a:rPr lang="ru-RU" dirty="0" smtClean="0">
                <a:latin typeface="+mj-lt"/>
              </a:rPr>
              <a:t>») и по умолчанию (если не изменено при запуске </a:t>
            </a:r>
            <a:r>
              <a:rPr lang="ru-RU" dirty="0" err="1" smtClean="0">
                <a:latin typeface="+mj-lt"/>
              </a:rPr>
              <a:t>initdb</a:t>
            </a:r>
            <a:r>
              <a:rPr lang="ru-RU" dirty="0" smtClean="0">
                <a:latin typeface="+mj-lt"/>
              </a:rPr>
              <a:t>) имеет такое же имя, как и пользователь операционной системы, инициализирующий кластер баз данных. Обычно эта роль называется </a:t>
            </a:r>
            <a:r>
              <a:rPr lang="ru-RU" b="1" dirty="0" err="1" smtClean="0">
                <a:latin typeface="+mj-lt"/>
              </a:rPr>
              <a:t>postgres</a:t>
            </a:r>
            <a:r>
              <a:rPr lang="ru-RU" dirty="0" smtClean="0">
                <a:latin typeface="+mj-lt"/>
              </a:rPr>
              <a:t>. Для создания других ролей сначала нужно подключиться с этой ролью.</a:t>
            </a:r>
          </a:p>
        </p:txBody>
      </p:sp>
      <p:sp>
        <p:nvSpPr>
          <p:cNvPr id="5124"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742321D3-11A9-40BB-B7C3-1E878D027E65}" type="slidenum">
              <a:rPr lang="ru-RU" altLang="ru-RU" sz="1200" smtClean="0">
                <a:latin typeface="Arial Black" pitchFamily="34" charset="0"/>
              </a:rPr>
              <a:pPr eaLnBrk="1" hangingPunct="1">
                <a:spcBef>
                  <a:spcPct val="0"/>
                </a:spcBef>
                <a:buClrTx/>
                <a:buSzTx/>
                <a:buFontTx/>
                <a:buNone/>
              </a:pPr>
              <a:t>3</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Создание ролей в </a:t>
            </a:r>
            <a:r>
              <a:rPr lang="en-US" altLang="ru-RU" sz="3200" smtClean="0"/>
              <a:t>Postgres</a:t>
            </a:r>
            <a:endParaRPr lang="ru-RU" altLang="ru-RU" sz="3200" smtClean="0"/>
          </a:p>
        </p:txBody>
      </p:sp>
      <p:sp>
        <p:nvSpPr>
          <p:cNvPr id="44035" name="TextBox 1"/>
          <p:cNvSpPr txBox="1">
            <a:spLocks noChangeArrowheads="1"/>
          </p:cNvSpPr>
          <p:nvPr/>
        </p:nvSpPr>
        <p:spPr bwMode="auto">
          <a:xfrm>
            <a:off x="395288" y="908050"/>
            <a:ext cx="8497887"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sz="1600" dirty="0" smtClean="0">
                <a:latin typeface="+mj-lt"/>
              </a:rPr>
              <a:t>Синтаксис </a:t>
            </a:r>
            <a:r>
              <a:rPr lang="en-US" sz="1600" b="1" dirty="0" smtClean="0">
                <a:latin typeface="+mj-lt"/>
              </a:rPr>
              <a:t>CREATE ROLE </a:t>
            </a:r>
            <a:r>
              <a:rPr lang="ru-RU" sz="1600" b="1" dirty="0" smtClean="0">
                <a:latin typeface="+mj-lt"/>
              </a:rPr>
              <a:t>имя [ [ </a:t>
            </a:r>
            <a:r>
              <a:rPr lang="en-US" sz="1600" b="1" dirty="0" smtClean="0">
                <a:latin typeface="+mj-lt"/>
              </a:rPr>
              <a:t>WITH ] </a:t>
            </a:r>
            <a:r>
              <a:rPr lang="ru-RU" sz="1600" b="1" i="1" dirty="0" smtClean="0">
                <a:latin typeface="+mj-lt"/>
              </a:rPr>
              <a:t>параметр</a:t>
            </a:r>
            <a:r>
              <a:rPr lang="ru-RU" sz="1600" b="1" dirty="0" smtClean="0">
                <a:latin typeface="+mj-lt"/>
              </a:rPr>
              <a:t> [ ... ] ]</a:t>
            </a:r>
          </a:p>
          <a:p>
            <a:pPr eaLnBrk="1" hangingPunct="1">
              <a:spcBef>
                <a:spcPts val="200"/>
              </a:spcBef>
              <a:defRPr/>
            </a:pPr>
            <a:r>
              <a:rPr lang="ru-RU" sz="1600" dirty="0" smtClean="0">
                <a:latin typeface="+mj-lt"/>
              </a:rPr>
              <a:t>Здесь </a:t>
            </a:r>
            <a:r>
              <a:rPr lang="ru-RU" sz="1600" i="1" dirty="0" smtClean="0">
                <a:latin typeface="+mj-lt"/>
              </a:rPr>
              <a:t>параметр</a:t>
            </a:r>
            <a:r>
              <a:rPr lang="ru-RU" sz="1600" dirty="0" smtClean="0">
                <a:latin typeface="+mj-lt"/>
              </a:rPr>
              <a:t>:</a:t>
            </a:r>
          </a:p>
          <a:p>
            <a:pPr eaLnBrk="1" hangingPunct="1">
              <a:spcBef>
                <a:spcPts val="200"/>
              </a:spcBef>
              <a:defRPr/>
            </a:pPr>
            <a:r>
              <a:rPr lang="ru-RU" sz="1600" dirty="0" smtClean="0">
                <a:latin typeface="+mj-lt"/>
              </a:rPr>
              <a:t>  </a:t>
            </a:r>
            <a:r>
              <a:rPr lang="en-US" sz="1600" dirty="0" smtClean="0">
                <a:latin typeface="+mj-lt"/>
              </a:rPr>
              <a:t>SUPERUSER | </a:t>
            </a:r>
            <a:r>
              <a:rPr lang="en-US" sz="1600" u="sng" dirty="0" smtClean="0">
                <a:latin typeface="+mj-lt"/>
              </a:rPr>
              <a:t>NOSUPERUSER</a:t>
            </a:r>
            <a:r>
              <a:rPr lang="en-US" sz="1600" dirty="0" smtClean="0">
                <a:latin typeface="+mj-lt"/>
              </a:rPr>
              <a:t>    	– </a:t>
            </a:r>
            <a:r>
              <a:rPr lang="ru-RU" sz="1600" dirty="0" smtClean="0">
                <a:latin typeface="+mj-lt"/>
              </a:rPr>
              <a:t>будет ли эта роль «</a:t>
            </a:r>
            <a:r>
              <a:rPr lang="ru-RU" sz="1600" dirty="0" err="1" smtClean="0">
                <a:latin typeface="+mj-lt"/>
              </a:rPr>
              <a:t>суперпользователем</a:t>
            </a:r>
            <a:r>
              <a:rPr lang="ru-RU" sz="1600" dirty="0" smtClean="0">
                <a:latin typeface="+mj-lt"/>
              </a:rPr>
              <a:t>»</a:t>
            </a:r>
            <a:endParaRPr lang="en-US" sz="1600" dirty="0" smtClean="0">
              <a:latin typeface="+mj-lt"/>
            </a:endParaRPr>
          </a:p>
          <a:p>
            <a:pPr eaLnBrk="1" hangingPunct="1">
              <a:spcBef>
                <a:spcPts val="200"/>
              </a:spcBef>
              <a:defRPr/>
            </a:pPr>
            <a:r>
              <a:rPr lang="en-US" sz="1600" dirty="0" smtClean="0">
                <a:latin typeface="+mj-lt"/>
              </a:rPr>
              <a:t> | CREATEDB | </a:t>
            </a:r>
            <a:r>
              <a:rPr lang="en-US" sz="1600" u="sng" dirty="0" smtClean="0">
                <a:latin typeface="+mj-lt"/>
              </a:rPr>
              <a:t>NOCREATEDB</a:t>
            </a:r>
            <a:r>
              <a:rPr lang="en-US" sz="1600" dirty="0" smtClean="0">
                <a:latin typeface="+mj-lt"/>
              </a:rPr>
              <a:t>           	– </a:t>
            </a:r>
            <a:r>
              <a:rPr lang="ru-RU" sz="1600" dirty="0" smtClean="0">
                <a:latin typeface="+mj-lt"/>
              </a:rPr>
              <a:t>сможет ли роль создавать базы данных</a:t>
            </a:r>
            <a:endParaRPr lang="en-US" sz="1600" dirty="0" smtClean="0">
              <a:latin typeface="+mj-lt"/>
            </a:endParaRPr>
          </a:p>
          <a:p>
            <a:pPr eaLnBrk="1" hangingPunct="1">
              <a:spcBef>
                <a:spcPts val="200"/>
              </a:spcBef>
              <a:defRPr/>
            </a:pPr>
            <a:r>
              <a:rPr lang="en-US" sz="1600" dirty="0" smtClean="0">
                <a:latin typeface="+mj-lt"/>
              </a:rPr>
              <a:t> | CREATEROLE | </a:t>
            </a:r>
            <a:r>
              <a:rPr lang="en-US" sz="1600" u="sng" dirty="0" smtClean="0">
                <a:latin typeface="+mj-lt"/>
              </a:rPr>
              <a:t>NOCREATEROLE</a:t>
            </a:r>
            <a:r>
              <a:rPr lang="en-US" sz="1600" dirty="0" smtClean="0">
                <a:latin typeface="+mj-lt"/>
              </a:rPr>
              <a:t> 	– </a:t>
            </a:r>
            <a:r>
              <a:rPr lang="ru-RU" sz="1600" dirty="0" smtClean="0">
                <a:latin typeface="+mj-lt"/>
              </a:rPr>
              <a:t> сможет ли роль создавать новые роли </a:t>
            </a:r>
            <a:endParaRPr lang="en-US" sz="1600" dirty="0" smtClean="0">
              <a:latin typeface="+mj-lt"/>
            </a:endParaRPr>
          </a:p>
          <a:p>
            <a:pPr eaLnBrk="1" hangingPunct="1">
              <a:spcBef>
                <a:spcPts val="200"/>
              </a:spcBef>
              <a:defRPr/>
            </a:pPr>
            <a:r>
              <a:rPr lang="en-US" sz="1600" dirty="0" smtClean="0">
                <a:latin typeface="+mj-lt"/>
              </a:rPr>
              <a:t> | </a:t>
            </a:r>
            <a:r>
              <a:rPr lang="en-US" sz="1600" u="sng" dirty="0" smtClean="0">
                <a:latin typeface="+mj-lt"/>
              </a:rPr>
              <a:t>INHERIT</a:t>
            </a:r>
            <a:r>
              <a:rPr lang="en-US" sz="1600" dirty="0" smtClean="0">
                <a:latin typeface="+mj-lt"/>
              </a:rPr>
              <a:t> | NOINHERIT   		– </a:t>
            </a:r>
            <a:r>
              <a:rPr lang="ru-RU" sz="1600" dirty="0" smtClean="0">
                <a:latin typeface="+mj-lt"/>
              </a:rPr>
              <a:t>будет ли роль «наследовать» права ролей, </a:t>
            </a:r>
            <a:endParaRPr lang="en-US" sz="1600" dirty="0" smtClean="0">
              <a:latin typeface="+mj-lt"/>
            </a:endParaRPr>
          </a:p>
          <a:p>
            <a:pPr eaLnBrk="1" hangingPunct="1">
              <a:spcBef>
                <a:spcPts val="200"/>
              </a:spcBef>
              <a:defRPr/>
            </a:pPr>
            <a:r>
              <a:rPr lang="en-US" sz="1600" dirty="0" smtClean="0">
                <a:latin typeface="+mj-lt"/>
              </a:rPr>
              <a:t>				   </a:t>
            </a:r>
            <a:r>
              <a:rPr lang="ru-RU" sz="1600" dirty="0" smtClean="0">
                <a:latin typeface="+mj-lt"/>
              </a:rPr>
              <a:t>членом которых она является</a:t>
            </a:r>
            <a:endParaRPr lang="en-US" sz="1600" dirty="0" smtClean="0">
              <a:latin typeface="+mj-lt"/>
            </a:endParaRPr>
          </a:p>
          <a:p>
            <a:pPr eaLnBrk="1" hangingPunct="1">
              <a:spcBef>
                <a:spcPts val="200"/>
              </a:spcBef>
              <a:defRPr/>
            </a:pPr>
            <a:r>
              <a:rPr lang="en-US" sz="1600" dirty="0" smtClean="0">
                <a:latin typeface="+mj-lt"/>
              </a:rPr>
              <a:t> | LOGIN | </a:t>
            </a:r>
            <a:r>
              <a:rPr lang="en-US" sz="1600" u="sng" dirty="0" smtClean="0">
                <a:latin typeface="+mj-lt"/>
              </a:rPr>
              <a:t>NOLOGIN</a:t>
            </a:r>
            <a:r>
              <a:rPr lang="en-US" sz="1600" dirty="0" smtClean="0">
                <a:latin typeface="+mj-lt"/>
              </a:rPr>
              <a:t>  		– </a:t>
            </a:r>
            <a:r>
              <a:rPr lang="ru-RU" sz="1600" dirty="0" smtClean="0">
                <a:latin typeface="+mj-lt"/>
              </a:rPr>
              <a:t> разрешается ли новой роли вход на сервер</a:t>
            </a:r>
            <a:endParaRPr lang="en-US" sz="1600" dirty="0" smtClean="0">
              <a:latin typeface="+mj-lt"/>
            </a:endParaRPr>
          </a:p>
          <a:p>
            <a:pPr eaLnBrk="1" hangingPunct="1">
              <a:spcBef>
                <a:spcPts val="200"/>
              </a:spcBef>
              <a:defRPr/>
            </a:pPr>
            <a:r>
              <a:rPr lang="en-US" sz="1600" dirty="0" smtClean="0">
                <a:latin typeface="+mj-lt"/>
              </a:rPr>
              <a:t> | REPLICATION | </a:t>
            </a:r>
            <a:r>
              <a:rPr lang="en-US" sz="1600" u="sng" dirty="0" smtClean="0">
                <a:latin typeface="+mj-lt"/>
              </a:rPr>
              <a:t>NOREPLICATION</a:t>
            </a:r>
            <a:r>
              <a:rPr lang="en-US" sz="1600" dirty="0" smtClean="0">
                <a:latin typeface="+mj-lt"/>
              </a:rPr>
              <a:t> 	– </a:t>
            </a:r>
            <a:r>
              <a:rPr lang="ru-RU" sz="1600" dirty="0" smtClean="0">
                <a:latin typeface="+mj-lt"/>
              </a:rPr>
              <a:t>будет ли роль ролью репликации</a:t>
            </a:r>
            <a:endParaRPr lang="en-US" sz="1600" dirty="0" smtClean="0">
              <a:latin typeface="+mj-lt"/>
            </a:endParaRPr>
          </a:p>
          <a:p>
            <a:pPr eaLnBrk="1" hangingPunct="1">
              <a:spcBef>
                <a:spcPts val="200"/>
              </a:spcBef>
              <a:defRPr/>
            </a:pPr>
            <a:r>
              <a:rPr lang="en-US" sz="1600" dirty="0" smtClean="0">
                <a:latin typeface="+mj-lt"/>
              </a:rPr>
              <a:t> | BYPASSRLS | </a:t>
            </a:r>
            <a:r>
              <a:rPr lang="en-US" sz="1600" u="sng" dirty="0" smtClean="0">
                <a:latin typeface="+mj-lt"/>
              </a:rPr>
              <a:t>NOBYPASSRLS</a:t>
            </a:r>
            <a:r>
              <a:rPr lang="en-US" sz="1600" dirty="0" smtClean="0">
                <a:latin typeface="+mj-lt"/>
              </a:rPr>
              <a:t>  	– </a:t>
            </a:r>
            <a:r>
              <a:rPr lang="ru-RU" sz="1600" dirty="0" smtClean="0">
                <a:latin typeface="+mj-lt"/>
              </a:rPr>
              <a:t>будут ли для роли игнорироваться все </a:t>
            </a:r>
            <a:endParaRPr lang="en-US" sz="1600" dirty="0" smtClean="0">
              <a:latin typeface="+mj-lt"/>
            </a:endParaRPr>
          </a:p>
          <a:p>
            <a:pPr eaLnBrk="1" hangingPunct="1">
              <a:spcBef>
                <a:spcPts val="200"/>
              </a:spcBef>
              <a:defRPr/>
            </a:pPr>
            <a:r>
              <a:rPr lang="en-US" sz="1600" dirty="0" smtClean="0">
                <a:latin typeface="+mj-lt"/>
              </a:rPr>
              <a:t>				   </a:t>
            </a:r>
            <a:r>
              <a:rPr lang="ru-RU" sz="1600" dirty="0" smtClean="0">
                <a:latin typeface="+mj-lt"/>
              </a:rPr>
              <a:t>политики защиты на уровне строк</a:t>
            </a:r>
            <a:r>
              <a:rPr lang="en-US" sz="1600" dirty="0" smtClean="0">
                <a:latin typeface="+mj-lt"/>
              </a:rPr>
              <a:t> (RLS)</a:t>
            </a:r>
            <a:r>
              <a:rPr lang="ru-RU" sz="1600" dirty="0" smtClean="0">
                <a:latin typeface="+mj-lt"/>
              </a:rPr>
              <a:t> </a:t>
            </a:r>
            <a:endParaRPr lang="en-US" sz="1600" dirty="0" smtClean="0">
              <a:latin typeface="+mj-lt"/>
            </a:endParaRPr>
          </a:p>
          <a:p>
            <a:pPr eaLnBrk="1" hangingPunct="1">
              <a:spcBef>
                <a:spcPts val="200"/>
              </a:spcBef>
              <a:defRPr/>
            </a:pPr>
            <a:r>
              <a:rPr lang="en-US" sz="1600" dirty="0" smtClean="0">
                <a:latin typeface="+mj-lt"/>
              </a:rPr>
              <a:t> | CONNECTION LIMIT </a:t>
            </a:r>
            <a:r>
              <a:rPr lang="ru-RU" sz="1600" dirty="0" err="1" smtClean="0">
                <a:latin typeface="+mj-lt"/>
              </a:rPr>
              <a:t>предел_подключений</a:t>
            </a:r>
            <a:r>
              <a:rPr lang="ru-RU" sz="1600" dirty="0" smtClean="0">
                <a:latin typeface="+mj-lt"/>
              </a:rPr>
              <a:t> </a:t>
            </a:r>
            <a:r>
              <a:rPr lang="en-US" sz="1600" dirty="0" smtClean="0">
                <a:latin typeface="+mj-lt"/>
              </a:rPr>
              <a:t>–</a:t>
            </a:r>
            <a:r>
              <a:rPr lang="ru-RU" sz="1600" dirty="0" smtClean="0">
                <a:latin typeface="+mj-lt"/>
              </a:rPr>
              <a:t> количество параллельных</a:t>
            </a:r>
          </a:p>
          <a:p>
            <a:pPr eaLnBrk="1" hangingPunct="1">
              <a:spcBef>
                <a:spcPts val="200"/>
              </a:spcBef>
              <a:defRPr/>
            </a:pPr>
            <a:r>
              <a:rPr lang="ru-RU" sz="1600" dirty="0" smtClean="0">
                <a:latin typeface="+mj-lt"/>
              </a:rPr>
              <a:t>				   подключений (-1 – нет ограничений)</a:t>
            </a:r>
            <a:endParaRPr lang="en-US" sz="1600" dirty="0" smtClean="0">
              <a:latin typeface="+mj-lt"/>
            </a:endParaRPr>
          </a:p>
          <a:p>
            <a:pPr eaLnBrk="1" hangingPunct="1">
              <a:spcBef>
                <a:spcPts val="200"/>
              </a:spcBef>
              <a:defRPr/>
            </a:pPr>
            <a:r>
              <a:rPr lang="ru-RU" sz="1600" dirty="0" smtClean="0">
                <a:latin typeface="+mj-lt"/>
              </a:rPr>
              <a:t> | [ </a:t>
            </a:r>
            <a:r>
              <a:rPr lang="en-US" sz="1600" dirty="0" smtClean="0">
                <a:latin typeface="+mj-lt"/>
              </a:rPr>
              <a:t>ENCRYPTED | UNENCRYPTED ] PASSWORD '</a:t>
            </a:r>
            <a:r>
              <a:rPr lang="ru-RU" sz="1600" dirty="0" smtClean="0">
                <a:latin typeface="+mj-lt"/>
              </a:rPr>
              <a:t>пароль' </a:t>
            </a:r>
            <a:r>
              <a:rPr lang="en-US" sz="1600" dirty="0" smtClean="0">
                <a:latin typeface="+mj-lt"/>
              </a:rPr>
              <a:t>–</a:t>
            </a:r>
            <a:r>
              <a:rPr lang="ru-RU" sz="1600" dirty="0" smtClean="0">
                <a:latin typeface="+mj-lt"/>
              </a:rPr>
              <a:t> шифровать ли пароль</a:t>
            </a:r>
            <a:endParaRPr lang="en-US" sz="1600" dirty="0" smtClean="0">
              <a:latin typeface="+mj-lt"/>
            </a:endParaRPr>
          </a:p>
          <a:p>
            <a:pPr eaLnBrk="1" hangingPunct="1">
              <a:spcBef>
                <a:spcPts val="200"/>
              </a:spcBef>
              <a:defRPr/>
            </a:pPr>
            <a:r>
              <a:rPr lang="ru-RU" sz="1600" dirty="0" smtClean="0">
                <a:latin typeface="+mj-lt"/>
              </a:rPr>
              <a:t> | </a:t>
            </a:r>
            <a:r>
              <a:rPr lang="en-US" sz="1600" dirty="0" smtClean="0">
                <a:latin typeface="+mj-lt"/>
              </a:rPr>
              <a:t>VALID UNTIL '</a:t>
            </a:r>
            <a:r>
              <a:rPr lang="ru-RU" sz="1600" dirty="0" err="1" smtClean="0">
                <a:latin typeface="+mj-lt"/>
              </a:rPr>
              <a:t>дата_время</a:t>
            </a:r>
            <a:r>
              <a:rPr lang="ru-RU" sz="1600" dirty="0" smtClean="0">
                <a:latin typeface="+mj-lt"/>
              </a:rPr>
              <a:t>'   </a:t>
            </a:r>
            <a:r>
              <a:rPr lang="en-US" sz="1600" dirty="0" smtClean="0">
                <a:latin typeface="+mj-lt"/>
              </a:rPr>
              <a:t>–</a:t>
            </a:r>
            <a:r>
              <a:rPr lang="ru-RU" sz="1600" dirty="0" smtClean="0">
                <a:latin typeface="+mj-lt"/>
              </a:rPr>
              <a:t> срок действия пароля (иначе – неограниченный)</a:t>
            </a:r>
            <a:endParaRPr lang="en-US" sz="1600" dirty="0" smtClean="0">
              <a:latin typeface="+mj-lt"/>
            </a:endParaRPr>
          </a:p>
          <a:p>
            <a:pPr eaLnBrk="1" hangingPunct="1">
              <a:spcBef>
                <a:spcPts val="200"/>
              </a:spcBef>
              <a:defRPr/>
            </a:pPr>
            <a:r>
              <a:rPr lang="ru-RU" sz="1600" dirty="0" smtClean="0">
                <a:latin typeface="+mj-lt"/>
              </a:rPr>
              <a:t> | </a:t>
            </a:r>
            <a:r>
              <a:rPr lang="en-US" sz="1600" dirty="0" smtClean="0">
                <a:latin typeface="+mj-lt"/>
              </a:rPr>
              <a:t>IN ROLE </a:t>
            </a:r>
            <a:r>
              <a:rPr lang="ru-RU" sz="1600" dirty="0" err="1" smtClean="0">
                <a:latin typeface="+mj-lt"/>
              </a:rPr>
              <a:t>имя_роли</a:t>
            </a:r>
            <a:r>
              <a:rPr lang="ru-RU" sz="1600" dirty="0" smtClean="0">
                <a:latin typeface="+mj-lt"/>
              </a:rPr>
              <a:t> [, ...]   </a:t>
            </a:r>
            <a:r>
              <a:rPr lang="en-US" sz="1600" dirty="0" smtClean="0">
                <a:latin typeface="+mj-lt"/>
              </a:rPr>
              <a:t>	 	–</a:t>
            </a:r>
            <a:r>
              <a:rPr lang="ru-RU" sz="1600" dirty="0" smtClean="0">
                <a:latin typeface="+mj-lt"/>
              </a:rPr>
              <a:t> роли, в которые включается новая роль</a:t>
            </a:r>
            <a:endParaRPr lang="en-US" sz="1600" dirty="0" smtClean="0">
              <a:latin typeface="+mj-lt"/>
            </a:endParaRPr>
          </a:p>
          <a:p>
            <a:pPr eaLnBrk="1" hangingPunct="1">
              <a:spcBef>
                <a:spcPts val="200"/>
              </a:spcBef>
              <a:defRPr/>
            </a:pPr>
            <a:r>
              <a:rPr lang="ru-RU" sz="1600" dirty="0" smtClean="0">
                <a:latin typeface="+mj-lt"/>
              </a:rPr>
              <a:t> | </a:t>
            </a:r>
            <a:r>
              <a:rPr lang="en-US" sz="1600" dirty="0" smtClean="0">
                <a:latin typeface="+mj-lt"/>
              </a:rPr>
              <a:t>ROLE </a:t>
            </a:r>
            <a:r>
              <a:rPr lang="ru-RU" sz="1600" dirty="0" err="1" smtClean="0">
                <a:latin typeface="+mj-lt"/>
              </a:rPr>
              <a:t>имя_роли</a:t>
            </a:r>
            <a:r>
              <a:rPr lang="ru-RU" sz="1600" dirty="0" smtClean="0">
                <a:latin typeface="+mj-lt"/>
              </a:rPr>
              <a:t> [, ...] </a:t>
            </a:r>
            <a:r>
              <a:rPr lang="en-US" sz="1600" dirty="0" smtClean="0">
                <a:latin typeface="+mj-lt"/>
              </a:rPr>
              <a:t>–</a:t>
            </a:r>
            <a:r>
              <a:rPr lang="ru-RU" sz="1600" dirty="0" smtClean="0">
                <a:latin typeface="+mj-lt"/>
              </a:rPr>
              <a:t>  роли, которые становятся членами создаваемой роли</a:t>
            </a:r>
            <a:endParaRPr lang="en-US" sz="1600" dirty="0" smtClean="0">
              <a:latin typeface="+mj-lt"/>
            </a:endParaRPr>
          </a:p>
          <a:p>
            <a:pPr eaLnBrk="1" hangingPunct="1">
              <a:spcBef>
                <a:spcPts val="200"/>
              </a:spcBef>
              <a:defRPr/>
            </a:pPr>
            <a:r>
              <a:rPr lang="ru-RU" sz="1600" dirty="0" smtClean="0">
                <a:latin typeface="+mj-lt"/>
              </a:rPr>
              <a:t> | </a:t>
            </a:r>
            <a:r>
              <a:rPr lang="en-US" sz="1600" dirty="0" smtClean="0">
                <a:latin typeface="+mj-lt"/>
              </a:rPr>
              <a:t>ADMIN </a:t>
            </a:r>
            <a:r>
              <a:rPr lang="ru-RU" sz="1600" dirty="0" err="1" smtClean="0">
                <a:latin typeface="+mj-lt"/>
              </a:rPr>
              <a:t>имя_роли</a:t>
            </a:r>
            <a:r>
              <a:rPr lang="ru-RU" sz="1600" dirty="0" smtClean="0">
                <a:latin typeface="+mj-lt"/>
              </a:rPr>
              <a:t> [, ...] 		</a:t>
            </a:r>
            <a:r>
              <a:rPr lang="en-US" sz="1600" dirty="0" smtClean="0">
                <a:latin typeface="+mj-lt"/>
              </a:rPr>
              <a:t>–</a:t>
            </a:r>
            <a:r>
              <a:rPr lang="ru-RU" sz="1600" dirty="0" smtClean="0">
                <a:latin typeface="+mj-lt"/>
              </a:rPr>
              <a:t> подобно ROLE, но перечисленные здесь роли     </a:t>
            </a:r>
          </a:p>
          <a:p>
            <a:pPr eaLnBrk="1" hangingPunct="1">
              <a:spcBef>
                <a:spcPts val="0"/>
              </a:spcBef>
              <a:defRPr/>
            </a:pPr>
            <a:r>
              <a:rPr lang="ru-RU" sz="1600" dirty="0" smtClean="0">
                <a:latin typeface="+mj-lt"/>
              </a:rPr>
              <a:t>                                           включаются в новую роль с атрибутом WITH ADMIN OPTION,</a:t>
            </a:r>
          </a:p>
          <a:p>
            <a:pPr eaLnBrk="1" hangingPunct="1">
              <a:spcBef>
                <a:spcPts val="0"/>
              </a:spcBef>
              <a:defRPr/>
            </a:pPr>
            <a:r>
              <a:rPr lang="ru-RU" sz="1600" dirty="0" smtClean="0">
                <a:latin typeface="+mj-lt"/>
              </a:rPr>
              <a:t>                                           что даёт им право включать в эту роль другие роли </a:t>
            </a:r>
          </a:p>
        </p:txBody>
      </p:sp>
      <p:sp>
        <p:nvSpPr>
          <p:cNvPr id="6148"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78D658B6-A37E-4D54-9105-D3323896F236}" type="slidenum">
              <a:rPr lang="ru-RU" altLang="ru-RU" sz="1200" smtClean="0">
                <a:latin typeface="Arial Black" pitchFamily="34" charset="0"/>
              </a:rPr>
              <a:pPr eaLnBrk="1" hangingPunct="1">
                <a:spcBef>
                  <a:spcPct val="0"/>
                </a:spcBef>
                <a:buClrTx/>
                <a:buSzTx/>
                <a:buFontTx/>
                <a:buNone/>
              </a:pPr>
              <a:t>4</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Управление групповыми ролями в </a:t>
            </a:r>
            <a:r>
              <a:rPr lang="en-US" altLang="ru-RU" sz="3200" smtClean="0"/>
              <a:t>Postgres</a:t>
            </a:r>
            <a:endParaRPr lang="ru-RU" altLang="ru-RU" sz="3200" smtClean="0"/>
          </a:p>
        </p:txBody>
      </p:sp>
      <p:sp>
        <p:nvSpPr>
          <p:cNvPr id="2" name="TextBox 1"/>
          <p:cNvSpPr txBox="1"/>
          <p:nvPr/>
        </p:nvSpPr>
        <p:spPr>
          <a:xfrm>
            <a:off x="323850" y="909638"/>
            <a:ext cx="8640763" cy="5078412"/>
          </a:xfrm>
          <a:prstGeom prst="rect">
            <a:avLst/>
          </a:prstGeom>
          <a:noFill/>
        </p:spPr>
        <p:txBody>
          <a:bodyPr>
            <a:spAutoFit/>
          </a:bodyPr>
          <a:lstStyle/>
          <a:p>
            <a:pPr>
              <a:defRPr/>
            </a:pPr>
            <a:r>
              <a:rPr lang="ru-RU" dirty="0">
                <a:latin typeface="+mj-lt"/>
              </a:rPr>
              <a:t>Для настройки </a:t>
            </a:r>
            <a:r>
              <a:rPr lang="ru-RU" b="1" dirty="0">
                <a:latin typeface="+mj-lt"/>
              </a:rPr>
              <a:t>групповой роли </a:t>
            </a:r>
            <a:r>
              <a:rPr lang="ru-RU" dirty="0">
                <a:latin typeface="+mj-lt"/>
              </a:rPr>
              <a:t>сначала нужно создать саму роль (</a:t>
            </a:r>
            <a:r>
              <a:rPr lang="ru-RU" dirty="0" err="1">
                <a:latin typeface="+mj-lt"/>
              </a:rPr>
              <a:t>create</a:t>
            </a:r>
            <a:r>
              <a:rPr lang="ru-RU" dirty="0">
                <a:latin typeface="+mj-lt"/>
              </a:rPr>
              <a:t> </a:t>
            </a:r>
            <a:r>
              <a:rPr lang="ru-RU" dirty="0" err="1">
                <a:latin typeface="+mj-lt"/>
              </a:rPr>
              <a:t>role</a:t>
            </a:r>
            <a:r>
              <a:rPr lang="ru-RU" dirty="0">
                <a:latin typeface="+mj-lt"/>
              </a:rPr>
              <a:t>). Обычно групповая роль не имеет атрибута LOGIN. Членом роли может быть и другая групповая роль. При этом СУБД не допускает замыкания членства по кругу. Также не допускается управление членством роли PUBLIC в других ролях. </a:t>
            </a:r>
          </a:p>
          <a:p>
            <a:pPr>
              <a:defRPr/>
            </a:pPr>
            <a:r>
              <a:rPr lang="ru-RU" dirty="0">
                <a:latin typeface="+mj-lt"/>
              </a:rPr>
              <a:t>Использование прав групповой роли:</a:t>
            </a:r>
          </a:p>
          <a:p>
            <a:pPr marL="342900" indent="-342900">
              <a:buFontTx/>
              <a:buAutoNum type="arabicParenR"/>
              <a:defRPr/>
            </a:pPr>
            <a:r>
              <a:rPr lang="ru-RU" dirty="0">
                <a:latin typeface="+mj-lt"/>
              </a:rPr>
              <a:t>SET ROLE </a:t>
            </a:r>
            <a:r>
              <a:rPr lang="ru-RU" dirty="0" err="1">
                <a:latin typeface="+mj-lt"/>
              </a:rPr>
              <a:t>имя_роли</a:t>
            </a:r>
            <a:r>
              <a:rPr lang="ru-RU" dirty="0">
                <a:latin typeface="+mj-lt"/>
              </a:rPr>
              <a:t>;  - временно «стать» групповой ролью</a:t>
            </a:r>
          </a:p>
          <a:p>
            <a:pPr>
              <a:defRPr/>
            </a:pPr>
            <a:r>
              <a:rPr lang="ru-RU" sz="1600" dirty="0">
                <a:latin typeface="+mj-lt"/>
              </a:rPr>
              <a:t>В этом состоянии сеанс базы данных использует полномочия групповой роли вместо оригинальной роли, под которой был выполнен вход в систему. Для всех создаваемых объектов БД владельцем будет групповая, а не оригинальная роль. </a:t>
            </a:r>
          </a:p>
          <a:p>
            <a:pPr>
              <a:defRPr/>
            </a:pPr>
            <a:r>
              <a:rPr lang="ru-RU" dirty="0">
                <a:latin typeface="+mj-lt"/>
              </a:rPr>
              <a:t>2) Роли, имеющие атрибут INHERIT, автоматически используют права всех ролей, членами которых они являются, в том числе и унаследованные этими ролями права. Например: </a:t>
            </a:r>
          </a:p>
          <a:p>
            <a:pPr>
              <a:defRPr/>
            </a:pPr>
            <a:r>
              <a:rPr lang="ru-RU" sz="1600" dirty="0">
                <a:latin typeface="+mj-lt"/>
              </a:rPr>
              <a:t>	CREATE ROLE </a:t>
            </a:r>
            <a:r>
              <a:rPr lang="ru-RU" sz="1600" dirty="0" err="1">
                <a:latin typeface="+mj-lt"/>
              </a:rPr>
              <a:t>joe</a:t>
            </a:r>
            <a:r>
              <a:rPr lang="ru-RU" sz="1600" dirty="0">
                <a:latin typeface="+mj-lt"/>
              </a:rPr>
              <a:t> LOGIN INHERIT; </a:t>
            </a:r>
          </a:p>
          <a:p>
            <a:pPr>
              <a:defRPr/>
            </a:pPr>
            <a:r>
              <a:rPr lang="ru-RU" sz="1600" dirty="0">
                <a:latin typeface="+mj-lt"/>
              </a:rPr>
              <a:t>	CREATE ROLE </a:t>
            </a:r>
            <a:r>
              <a:rPr lang="ru-RU" sz="1600" dirty="0" err="1">
                <a:latin typeface="+mj-lt"/>
              </a:rPr>
              <a:t>admin</a:t>
            </a:r>
            <a:r>
              <a:rPr lang="ru-RU" sz="1600" dirty="0">
                <a:latin typeface="+mj-lt"/>
              </a:rPr>
              <a:t> NOINHERIT; </a:t>
            </a:r>
          </a:p>
          <a:p>
            <a:pPr>
              <a:defRPr/>
            </a:pPr>
            <a:r>
              <a:rPr lang="ru-RU" sz="1600" dirty="0">
                <a:latin typeface="+mj-lt"/>
              </a:rPr>
              <a:t>	CREATE ROLE </a:t>
            </a:r>
            <a:r>
              <a:rPr lang="ru-RU" sz="1600" dirty="0" err="1">
                <a:latin typeface="+mj-lt"/>
              </a:rPr>
              <a:t>wheel</a:t>
            </a:r>
            <a:r>
              <a:rPr lang="ru-RU" sz="1600" dirty="0">
                <a:latin typeface="+mj-lt"/>
              </a:rPr>
              <a:t> NOINHERIT; </a:t>
            </a:r>
          </a:p>
          <a:p>
            <a:pPr>
              <a:defRPr/>
            </a:pPr>
            <a:r>
              <a:rPr lang="ru-RU" sz="1600" dirty="0">
                <a:latin typeface="+mj-lt"/>
              </a:rPr>
              <a:t>	GRANT </a:t>
            </a:r>
            <a:r>
              <a:rPr lang="ru-RU" sz="1600" dirty="0" err="1">
                <a:latin typeface="+mj-lt"/>
              </a:rPr>
              <a:t>admin</a:t>
            </a:r>
            <a:r>
              <a:rPr lang="ru-RU" sz="1600" dirty="0">
                <a:latin typeface="+mj-lt"/>
              </a:rPr>
              <a:t> TO </a:t>
            </a:r>
            <a:r>
              <a:rPr lang="ru-RU" sz="1600" dirty="0" err="1">
                <a:latin typeface="+mj-lt"/>
              </a:rPr>
              <a:t>joe</a:t>
            </a:r>
            <a:r>
              <a:rPr lang="ru-RU" sz="1600" dirty="0">
                <a:latin typeface="+mj-lt"/>
              </a:rPr>
              <a:t>; </a:t>
            </a:r>
          </a:p>
          <a:p>
            <a:pPr>
              <a:defRPr/>
            </a:pPr>
            <a:r>
              <a:rPr lang="ru-RU" sz="1600" dirty="0">
                <a:latin typeface="+mj-lt"/>
              </a:rPr>
              <a:t>	GRANT </a:t>
            </a:r>
            <a:r>
              <a:rPr lang="ru-RU" sz="1600" dirty="0" err="1">
                <a:latin typeface="+mj-lt"/>
              </a:rPr>
              <a:t>wheel</a:t>
            </a:r>
            <a:r>
              <a:rPr lang="ru-RU" sz="1600" dirty="0">
                <a:latin typeface="+mj-lt"/>
              </a:rPr>
              <a:t> TO </a:t>
            </a:r>
            <a:r>
              <a:rPr lang="ru-RU" sz="1600" dirty="0" err="1">
                <a:latin typeface="+mj-lt"/>
              </a:rPr>
              <a:t>admin</a:t>
            </a:r>
            <a:r>
              <a:rPr lang="ru-RU" sz="1600" dirty="0">
                <a:latin typeface="+mj-lt"/>
              </a:rPr>
              <a:t>; </a:t>
            </a:r>
          </a:p>
          <a:p>
            <a:pPr>
              <a:defRPr/>
            </a:pPr>
            <a:r>
              <a:rPr lang="ru-RU" sz="1600" u="sng" dirty="0">
                <a:latin typeface="+mj-lt"/>
              </a:rPr>
              <a:t>Вопрос</a:t>
            </a:r>
            <a:r>
              <a:rPr lang="ru-RU" sz="1600" dirty="0">
                <a:latin typeface="+mj-lt"/>
              </a:rPr>
              <a:t>: какими правами будет обладать пользователь после подключения с ролью </a:t>
            </a:r>
            <a:r>
              <a:rPr lang="ru-RU" sz="1600" dirty="0" err="1">
                <a:latin typeface="+mj-lt"/>
              </a:rPr>
              <a:t>joe</a:t>
            </a:r>
            <a:r>
              <a:rPr lang="ru-RU" sz="1600" dirty="0">
                <a:latin typeface="+mj-lt"/>
              </a:rPr>
              <a:t>?</a:t>
            </a:r>
          </a:p>
        </p:txBody>
      </p:sp>
      <p:sp>
        <p:nvSpPr>
          <p:cNvPr id="3" name="TextBox 2"/>
          <p:cNvSpPr txBox="1">
            <a:spLocks noChangeArrowheads="1"/>
          </p:cNvSpPr>
          <p:nvPr/>
        </p:nvSpPr>
        <p:spPr bwMode="auto">
          <a:xfrm>
            <a:off x="539750" y="5949950"/>
            <a:ext cx="8424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latin typeface="Times New Roman" pitchFamily="18" charset="0"/>
              </a:rPr>
              <a:t>Сеанс базы данных будет использовать права, выданные напрямую joe, и права, выданные роли admin, так как joe "наследует" права admin. </a:t>
            </a:r>
          </a:p>
        </p:txBody>
      </p:sp>
      <p:sp>
        <p:nvSpPr>
          <p:cNvPr id="7173" name="Номер слайда 3"/>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825924C-4B28-4A8A-9ECA-C422016203C0}" type="slidenum">
              <a:rPr lang="ru-RU" altLang="ru-RU" sz="1200" smtClean="0">
                <a:latin typeface="Arial Black" pitchFamily="34" charset="0"/>
              </a:rPr>
              <a:pPr eaLnBrk="1" hangingPunct="1">
                <a:spcBef>
                  <a:spcPct val="0"/>
                </a:spcBef>
                <a:buClrTx/>
                <a:buSzTx/>
                <a:buFontTx/>
                <a:buNone/>
              </a:pPr>
              <a:t>5</a:t>
            </a:fld>
            <a:endParaRPr lang="ru-RU" altLang="ru-RU" sz="120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Удаление роли в </a:t>
            </a:r>
            <a:r>
              <a:rPr lang="en-US" altLang="ru-RU" sz="3200" smtClean="0"/>
              <a:t>Postgres</a:t>
            </a:r>
            <a:endParaRPr lang="ru-RU" altLang="ru-RU" sz="3200" smtClean="0"/>
          </a:p>
        </p:txBody>
      </p:sp>
      <p:sp>
        <p:nvSpPr>
          <p:cNvPr id="2" name="TextBox 1"/>
          <p:cNvSpPr txBox="1"/>
          <p:nvPr/>
        </p:nvSpPr>
        <p:spPr>
          <a:xfrm>
            <a:off x="323850" y="908050"/>
            <a:ext cx="8640763" cy="5910263"/>
          </a:xfrm>
          <a:prstGeom prst="rect">
            <a:avLst/>
          </a:prstGeom>
          <a:noFill/>
        </p:spPr>
        <p:txBody>
          <a:bodyPr>
            <a:spAutoFit/>
          </a:bodyPr>
          <a:lstStyle/>
          <a:p>
            <a:pPr>
              <a:defRPr/>
            </a:pPr>
            <a:r>
              <a:rPr lang="ru-RU" b="1" dirty="0"/>
              <a:t>Удаление роли. </a:t>
            </a:r>
            <a:r>
              <a:rPr lang="ru-RU" dirty="0"/>
              <a:t>Так как роли могут владеть объектами баз данных и иметь права доступа к объектам других, удаление роли не сводится к немедленному действию DROP ROLE. Сначала должны быть удалены и переданы другим владельцами все объекты, принадлежащие роли; также должны быть отозваны все права, данные роли. Владение объектами можно передавать в индивидуальном порядке, применяя команду ALTER, например:      </a:t>
            </a:r>
            <a:r>
              <a:rPr lang="ru-RU" b="1" dirty="0"/>
              <a:t>ALTER TABLE </a:t>
            </a:r>
            <a:r>
              <a:rPr lang="ru-RU" dirty="0" err="1"/>
              <a:t>bobs_table</a:t>
            </a:r>
            <a:r>
              <a:rPr lang="ru-RU" dirty="0"/>
              <a:t> OWNER TO </a:t>
            </a:r>
            <a:r>
              <a:rPr lang="ru-RU" dirty="0" err="1"/>
              <a:t>alice</a:t>
            </a:r>
            <a:r>
              <a:rPr lang="ru-RU" dirty="0"/>
              <a:t>;</a:t>
            </a:r>
          </a:p>
          <a:p>
            <a:pPr>
              <a:defRPr/>
            </a:pPr>
            <a:r>
              <a:rPr lang="en-US" b="1" dirty="0"/>
              <a:t>REASSIGN OWNED </a:t>
            </a:r>
            <a:r>
              <a:rPr lang="en-US" dirty="0"/>
              <a:t>— </a:t>
            </a:r>
            <a:r>
              <a:rPr lang="ru-RU" dirty="0"/>
              <a:t>сменить владельца объектов базы данных, принадлежащих заданной роли. Синтаксис: </a:t>
            </a:r>
          </a:p>
          <a:p>
            <a:pPr>
              <a:defRPr/>
            </a:pPr>
            <a:r>
              <a:rPr lang="en-US" dirty="0">
                <a:latin typeface="+mj-lt"/>
              </a:rPr>
              <a:t>REASSIGN OWNED BY { </a:t>
            </a:r>
            <a:r>
              <a:rPr lang="ru-RU" dirty="0" err="1">
                <a:latin typeface="+mj-lt"/>
              </a:rPr>
              <a:t>старая_роль</a:t>
            </a:r>
            <a:r>
              <a:rPr lang="ru-RU" dirty="0">
                <a:latin typeface="+mj-lt"/>
              </a:rPr>
              <a:t> | </a:t>
            </a:r>
            <a:r>
              <a:rPr lang="en-US" sz="1600" dirty="0">
                <a:latin typeface="+mj-lt"/>
              </a:rPr>
              <a:t>CURRENT_USER | SESSION_USER </a:t>
            </a:r>
            <a:r>
              <a:rPr lang="en-US" dirty="0">
                <a:latin typeface="+mj-lt"/>
              </a:rPr>
              <a:t>} [, ...]               </a:t>
            </a:r>
            <a:r>
              <a:rPr lang="ru-RU" dirty="0">
                <a:latin typeface="+mj-lt"/>
              </a:rPr>
              <a:t>	</a:t>
            </a:r>
            <a:r>
              <a:rPr lang="en-US" dirty="0">
                <a:latin typeface="+mj-lt"/>
              </a:rPr>
              <a:t>TO { </a:t>
            </a:r>
            <a:r>
              <a:rPr lang="ru-RU" dirty="0" err="1">
                <a:latin typeface="+mj-lt"/>
              </a:rPr>
              <a:t>новая_роль</a:t>
            </a:r>
            <a:r>
              <a:rPr lang="ru-RU" dirty="0">
                <a:latin typeface="+mj-lt"/>
              </a:rPr>
              <a:t> | </a:t>
            </a:r>
            <a:r>
              <a:rPr lang="en-US" sz="1600" dirty="0">
                <a:latin typeface="+mj-lt"/>
              </a:rPr>
              <a:t>CURRENT_USER | SESSION_USER </a:t>
            </a:r>
            <a:r>
              <a:rPr lang="en-US" dirty="0">
                <a:latin typeface="+mj-lt"/>
              </a:rPr>
              <a:t>} </a:t>
            </a:r>
            <a:endParaRPr lang="ru-RU" dirty="0">
              <a:latin typeface="+mj-lt"/>
            </a:endParaRPr>
          </a:p>
          <a:p>
            <a:pPr>
              <a:defRPr/>
            </a:pPr>
            <a:r>
              <a:rPr lang="ru-RU" b="1" dirty="0"/>
              <a:t>DROP OWNED </a:t>
            </a:r>
            <a:r>
              <a:rPr lang="ru-RU" dirty="0"/>
              <a:t>— удалить объекты базы данных, принадлежащие роли. Синтаксис:  </a:t>
            </a:r>
            <a:r>
              <a:rPr lang="ru-RU" dirty="0">
                <a:latin typeface="+mj-lt"/>
              </a:rPr>
              <a:t>DROP OWNED BY { имя | CURRENT_USER } [, ...] [ CASCADE | </a:t>
            </a:r>
            <a:r>
              <a:rPr lang="ru-RU" u="sng" dirty="0">
                <a:latin typeface="+mj-lt"/>
              </a:rPr>
              <a:t>RESTRICT</a:t>
            </a:r>
            <a:r>
              <a:rPr lang="ru-RU" dirty="0">
                <a:latin typeface="+mj-lt"/>
              </a:rPr>
              <a:t> ]</a:t>
            </a:r>
          </a:p>
          <a:p>
            <a:pPr>
              <a:defRPr/>
            </a:pPr>
            <a:r>
              <a:rPr lang="ru-RU" dirty="0"/>
              <a:t>Удаляет в текущей БД все объекты, принадлежащие любой из указанных ролей. CASCADE: автоматически </a:t>
            </a:r>
            <a:r>
              <a:rPr lang="ru-RU" dirty="0"/>
              <a:t>удаляет </a:t>
            </a:r>
            <a:r>
              <a:rPr lang="ru-RU" dirty="0"/>
              <a:t>объекты, зависящие от каждого затрагиваемого объекта, и, в свою очередь, все зависящие от них объекты.</a:t>
            </a:r>
          </a:p>
          <a:p>
            <a:pPr>
              <a:defRPr/>
            </a:pPr>
            <a:r>
              <a:rPr lang="ru-RU" dirty="0"/>
              <a:t>RESTRICT: отказать в удалении объектов, принадлежащих роли, если от каких-либо из них зависят другие объекты в базе данных. Это поведение по умолчанию. </a:t>
            </a:r>
          </a:p>
          <a:p>
            <a:pPr>
              <a:defRPr/>
            </a:pPr>
            <a:r>
              <a:rPr lang="ru-RU" dirty="0"/>
              <a:t>Все эти команды не могут обращаться к объектам в других базах данных, так что их нужно запускать в каждой базе, которая содержит объекты, принадлежащие роли. DROP ROLE автоматически исключит данную роль из других ролей, и третьи роли из данной. </a:t>
            </a:r>
          </a:p>
        </p:txBody>
      </p:sp>
      <p:sp>
        <p:nvSpPr>
          <p:cNvPr id="819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FE41AC7-A779-42E7-B310-81B53DD2F51C}" type="slidenum">
              <a:rPr lang="ru-RU" altLang="ru-RU" sz="1200" smtClean="0">
                <a:latin typeface="Arial Black" pitchFamily="34" charset="0"/>
              </a:rPr>
              <a:pPr eaLnBrk="1" hangingPunct="1">
                <a:spcBef>
                  <a:spcPct val="0"/>
                </a:spcBef>
                <a:buClrTx/>
                <a:buSzTx/>
                <a:buFontTx/>
                <a:buNone/>
              </a:pPr>
              <a:t>6</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Назначение объектных привилегий </a:t>
            </a:r>
            <a:r>
              <a:rPr lang="en-US" altLang="ru-RU" sz="3200" smtClean="0"/>
              <a:t>Postgres</a:t>
            </a:r>
            <a:endParaRPr lang="ru-RU" altLang="ru-RU" sz="3200" smtClean="0"/>
          </a:p>
        </p:txBody>
      </p:sp>
      <p:sp>
        <p:nvSpPr>
          <p:cNvPr id="41987" name="TextBox 1"/>
          <p:cNvSpPr txBox="1">
            <a:spLocks noChangeArrowheads="1"/>
          </p:cNvSpPr>
          <p:nvPr/>
        </p:nvSpPr>
        <p:spPr bwMode="auto">
          <a:xfrm>
            <a:off x="250825" y="871538"/>
            <a:ext cx="871378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b="1" dirty="0" smtClean="0"/>
              <a:t>Назначение привилегий на доступ к таблице или всем таблицам в схеме:</a:t>
            </a:r>
          </a:p>
          <a:p>
            <a:pPr eaLnBrk="1" hangingPunct="1">
              <a:defRPr/>
            </a:pPr>
            <a:r>
              <a:rPr lang="en-US" dirty="0" smtClean="0"/>
              <a:t>GRANT { { SELECT | INSERT | UPDATE | DELETE | TRUNCATE | REFERENCES | TRIGGER }    [, ...] | ALL [ PRIVILEGES ] }  </a:t>
            </a:r>
            <a:endParaRPr lang="ru-RU" dirty="0" smtClean="0"/>
          </a:p>
          <a:p>
            <a:pPr eaLnBrk="1" hangingPunct="1">
              <a:defRPr/>
            </a:pPr>
            <a:r>
              <a:rPr lang="ru-RU" dirty="0" smtClean="0"/>
              <a:t>	</a:t>
            </a:r>
            <a:r>
              <a:rPr lang="en-US" dirty="0" smtClean="0"/>
              <a:t>ON { [ TABLE ] </a:t>
            </a:r>
            <a:r>
              <a:rPr lang="ru-RU" dirty="0" err="1" smtClean="0"/>
              <a:t>имя_таблицы</a:t>
            </a:r>
            <a:r>
              <a:rPr lang="ru-RU" dirty="0" smtClean="0"/>
              <a:t> [, ...]     </a:t>
            </a:r>
          </a:p>
          <a:p>
            <a:pPr eaLnBrk="1" hangingPunct="1">
              <a:defRPr/>
            </a:pPr>
            <a:r>
              <a:rPr lang="ru-RU" dirty="0" smtClean="0"/>
              <a:t>	| </a:t>
            </a:r>
            <a:r>
              <a:rPr lang="en-US" dirty="0" smtClean="0"/>
              <a:t>ALL TABLES IN SCHEMA </a:t>
            </a:r>
            <a:r>
              <a:rPr lang="ru-RU" dirty="0" err="1" smtClean="0"/>
              <a:t>имя_схемы</a:t>
            </a:r>
            <a:r>
              <a:rPr lang="ru-RU" dirty="0" smtClean="0"/>
              <a:t> [, ...] }   </a:t>
            </a:r>
          </a:p>
          <a:p>
            <a:pPr eaLnBrk="1" hangingPunct="1">
              <a:defRPr/>
            </a:pPr>
            <a:r>
              <a:rPr lang="ru-RU" dirty="0" smtClean="0"/>
              <a:t>	</a:t>
            </a:r>
            <a:r>
              <a:rPr lang="en-US" dirty="0" smtClean="0"/>
              <a:t>TO </a:t>
            </a:r>
            <a:r>
              <a:rPr lang="ru-RU" dirty="0" err="1" smtClean="0"/>
              <a:t>указание_роли</a:t>
            </a:r>
            <a:r>
              <a:rPr lang="ru-RU" dirty="0" smtClean="0"/>
              <a:t> [, ...] [ </a:t>
            </a:r>
            <a:r>
              <a:rPr lang="en-US" dirty="0" smtClean="0"/>
              <a:t>WITH GRANT OPTION ]</a:t>
            </a:r>
            <a:endParaRPr lang="ru-RU" dirty="0" smtClean="0"/>
          </a:p>
          <a:p>
            <a:pPr eaLnBrk="1" hangingPunct="1">
              <a:defRPr/>
            </a:pPr>
            <a:r>
              <a:rPr lang="ru-RU" dirty="0" smtClean="0"/>
              <a:t>Здесь:</a:t>
            </a:r>
          </a:p>
          <a:p>
            <a:pPr marL="285750" indent="-285750" eaLnBrk="1" hangingPunct="1">
              <a:buFont typeface="Arial" pitchFamily="34" charset="0"/>
              <a:buChar char="•"/>
              <a:defRPr/>
            </a:pPr>
            <a:r>
              <a:rPr lang="en-US" dirty="0" smtClean="0"/>
              <a:t>SELECT | INSERT | UPDATE | DELETE | TRUNCATE | REFERENCES | TRIGGER</a:t>
            </a:r>
            <a:r>
              <a:rPr lang="ru-RU" dirty="0" smtClean="0"/>
              <a:t> –   вид привилегии, т.е. действие, которое она разрешает выполнять. </a:t>
            </a:r>
            <a:r>
              <a:rPr lang="en-US" dirty="0" smtClean="0"/>
              <a:t>TRUNCATE </a:t>
            </a:r>
            <a:r>
              <a:rPr lang="ru-RU" dirty="0" smtClean="0"/>
              <a:t>– одномоментное удаление всех данных из таблицы без возможности их восстановления; </a:t>
            </a:r>
            <a:r>
              <a:rPr lang="en-US" dirty="0" smtClean="0"/>
              <a:t>REFERENCES </a:t>
            </a:r>
            <a:r>
              <a:rPr lang="ru-RU" dirty="0" smtClean="0"/>
              <a:t>– право на создание внешних ключей на таблицу; </a:t>
            </a:r>
            <a:r>
              <a:rPr lang="en-US" dirty="0" smtClean="0"/>
              <a:t>TRIGGER</a:t>
            </a:r>
            <a:r>
              <a:rPr lang="ru-RU" dirty="0" smtClean="0"/>
              <a:t> </a:t>
            </a:r>
            <a:r>
              <a:rPr lang="ru-RU" dirty="0"/>
              <a:t>– право на создание </a:t>
            </a:r>
            <a:r>
              <a:rPr lang="ru-RU" dirty="0" smtClean="0"/>
              <a:t>триггеров на таблицу.</a:t>
            </a:r>
          </a:p>
          <a:p>
            <a:pPr marL="285750" indent="-285750" eaLnBrk="1" hangingPunct="1">
              <a:buFont typeface="Arial" pitchFamily="34" charset="0"/>
              <a:buChar char="•"/>
              <a:defRPr/>
            </a:pPr>
            <a:r>
              <a:rPr lang="en-US" dirty="0"/>
              <a:t>ALL [ PRIVILEGES </a:t>
            </a:r>
            <a:r>
              <a:rPr lang="en-US" dirty="0" smtClean="0"/>
              <a:t>]</a:t>
            </a:r>
            <a:r>
              <a:rPr lang="ru-RU" dirty="0" smtClean="0"/>
              <a:t> – все вышеперечисленные привилегии.</a:t>
            </a:r>
          </a:p>
          <a:p>
            <a:pPr marL="285750" indent="-285750" eaLnBrk="1" hangingPunct="1">
              <a:buFont typeface="Arial" pitchFamily="34" charset="0"/>
              <a:buChar char="•"/>
              <a:defRPr/>
            </a:pPr>
            <a:r>
              <a:rPr lang="ru-RU" dirty="0" err="1"/>
              <a:t>имя_таблицы</a:t>
            </a:r>
            <a:r>
              <a:rPr lang="ru-RU" dirty="0"/>
              <a:t> [, </a:t>
            </a:r>
            <a:r>
              <a:rPr lang="ru-RU" dirty="0" smtClean="0"/>
              <a:t>...] – имя таблицы (таблиц), на которую предоставляется право.</a:t>
            </a:r>
          </a:p>
          <a:p>
            <a:pPr marL="285750" indent="-285750" eaLnBrk="1" hangingPunct="1">
              <a:buFont typeface="Arial" pitchFamily="34" charset="0"/>
              <a:buChar char="•"/>
              <a:defRPr/>
            </a:pPr>
            <a:r>
              <a:rPr lang="en-US" dirty="0"/>
              <a:t>ALL TABLES IN SCHEMA </a:t>
            </a:r>
            <a:r>
              <a:rPr lang="ru-RU" dirty="0" err="1"/>
              <a:t>имя_схемы</a:t>
            </a:r>
            <a:r>
              <a:rPr lang="ru-RU" dirty="0"/>
              <a:t> [, </a:t>
            </a:r>
            <a:r>
              <a:rPr lang="ru-RU" dirty="0" smtClean="0"/>
              <a:t>...] – имя схемы (схем), на все таблицы которой предоставляется привилегия.</a:t>
            </a:r>
          </a:p>
          <a:p>
            <a:pPr marL="285750" indent="-285750" eaLnBrk="1" hangingPunct="1">
              <a:buFont typeface="Arial" pitchFamily="34" charset="0"/>
              <a:buChar char="•"/>
              <a:defRPr/>
            </a:pPr>
            <a:r>
              <a:rPr lang="ru-RU" dirty="0" err="1"/>
              <a:t>указание_роли</a:t>
            </a:r>
            <a:r>
              <a:rPr lang="ru-RU" dirty="0"/>
              <a:t> [, </a:t>
            </a:r>
            <a:r>
              <a:rPr lang="ru-RU" dirty="0" smtClean="0"/>
              <a:t>...] – роль (роли), которой </a:t>
            </a:r>
            <a:r>
              <a:rPr lang="ru-RU" dirty="0"/>
              <a:t>предоставляется </a:t>
            </a:r>
            <a:r>
              <a:rPr lang="ru-RU" dirty="0" smtClean="0"/>
              <a:t>привилегия.</a:t>
            </a:r>
          </a:p>
          <a:p>
            <a:pPr marL="285750" indent="-285750" eaLnBrk="1" hangingPunct="1">
              <a:buFont typeface="Arial" pitchFamily="34" charset="0"/>
              <a:buChar char="•"/>
              <a:defRPr/>
            </a:pPr>
            <a:r>
              <a:rPr lang="en-US" dirty="0" smtClean="0"/>
              <a:t>WITH </a:t>
            </a:r>
            <a:r>
              <a:rPr lang="en-US" dirty="0"/>
              <a:t>GRANT </a:t>
            </a:r>
            <a:r>
              <a:rPr lang="en-US" dirty="0" smtClean="0"/>
              <a:t>OPTION</a:t>
            </a:r>
            <a:r>
              <a:rPr lang="ru-RU" dirty="0" smtClean="0"/>
              <a:t> – право делиться этими привилегиями с другими ролями.</a:t>
            </a:r>
          </a:p>
          <a:p>
            <a:pPr eaLnBrk="1" hangingPunct="1">
              <a:defRPr/>
            </a:pPr>
            <a:r>
              <a:rPr lang="ru-RU" b="1" dirty="0" smtClean="0"/>
              <a:t>Напоминание</a:t>
            </a:r>
            <a:r>
              <a:rPr lang="ru-RU" dirty="0" smtClean="0"/>
              <a:t>: все элементы описания, заключенные в квадратные скобки, являются необязательными, а </a:t>
            </a:r>
            <a:r>
              <a:rPr lang="ru-RU" dirty="0"/>
              <a:t>знак </a:t>
            </a:r>
            <a:r>
              <a:rPr lang="en-US" dirty="0"/>
              <a:t>|</a:t>
            </a:r>
            <a:r>
              <a:rPr lang="ru-RU" dirty="0"/>
              <a:t> означает "или", например: </a:t>
            </a:r>
            <a:r>
              <a:rPr lang="en-US" dirty="0"/>
              <a:t>A | B</a:t>
            </a:r>
            <a:r>
              <a:rPr lang="ru-RU" dirty="0"/>
              <a:t> – указывать А или В</a:t>
            </a:r>
            <a:r>
              <a:rPr lang="ru-RU" dirty="0" smtClean="0"/>
              <a:t>.</a:t>
            </a:r>
            <a:endParaRPr lang="ru-RU" dirty="0"/>
          </a:p>
        </p:txBody>
      </p:sp>
      <p:sp>
        <p:nvSpPr>
          <p:cNvPr id="9220"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E038FDE2-1B5F-4992-A177-AADA78C873DA}" type="slidenum">
              <a:rPr lang="ru-RU" altLang="ru-RU" sz="1200" smtClean="0">
                <a:latin typeface="Arial Black" pitchFamily="34" charset="0"/>
              </a:rPr>
              <a:pPr eaLnBrk="1" hangingPunct="1">
                <a:spcBef>
                  <a:spcPct val="0"/>
                </a:spcBef>
                <a:buClrTx/>
                <a:buSzTx/>
                <a:buFontTx/>
                <a:buNone/>
              </a:pPr>
              <a:t>7</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Назначение объектных привилегий </a:t>
            </a:r>
            <a:r>
              <a:rPr lang="en-US" altLang="ru-RU" sz="3200" smtClean="0"/>
              <a:t>Postgres</a:t>
            </a:r>
            <a:endParaRPr lang="ru-RU" altLang="ru-RU" sz="3200" smtClean="0"/>
          </a:p>
        </p:txBody>
      </p:sp>
      <p:sp>
        <p:nvSpPr>
          <p:cNvPr id="41987" name="TextBox 1"/>
          <p:cNvSpPr txBox="1">
            <a:spLocks noChangeArrowheads="1"/>
          </p:cNvSpPr>
          <p:nvPr/>
        </p:nvSpPr>
        <p:spPr bwMode="auto">
          <a:xfrm>
            <a:off x="323850" y="871538"/>
            <a:ext cx="85693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dirty="0"/>
              <a:t>В качестве </a:t>
            </a:r>
            <a:r>
              <a:rPr lang="ru-RU" dirty="0" err="1"/>
              <a:t>указания_роли</a:t>
            </a:r>
            <a:r>
              <a:rPr lang="ru-RU" dirty="0"/>
              <a:t> можно использовать:</a:t>
            </a:r>
            <a:endParaRPr lang="en-US" dirty="0"/>
          </a:p>
          <a:p>
            <a:pPr marL="285750" indent="-285750" eaLnBrk="1" hangingPunct="1">
              <a:buFont typeface="Arial" pitchFamily="34" charset="0"/>
              <a:buChar char="•"/>
              <a:defRPr/>
            </a:pPr>
            <a:r>
              <a:rPr lang="en-US" dirty="0"/>
              <a:t>[ GROUP ] </a:t>
            </a:r>
            <a:r>
              <a:rPr lang="ru-RU" dirty="0" err="1"/>
              <a:t>имя_роли</a:t>
            </a:r>
            <a:r>
              <a:rPr lang="ru-RU" dirty="0"/>
              <a:t> – имя роли, возможно, групповой.</a:t>
            </a:r>
          </a:p>
          <a:p>
            <a:pPr marL="285750" indent="-285750" eaLnBrk="1" hangingPunct="1">
              <a:buFont typeface="Arial" pitchFamily="34" charset="0"/>
              <a:buChar char="•"/>
              <a:defRPr/>
            </a:pPr>
            <a:r>
              <a:rPr lang="en-US" dirty="0"/>
              <a:t>PUBLIC </a:t>
            </a:r>
            <a:r>
              <a:rPr lang="ru-RU" dirty="0"/>
              <a:t>– стандартная публичная роль, привилегии которой доступны всем ролям базы данных.</a:t>
            </a:r>
          </a:p>
          <a:p>
            <a:pPr marL="285750" indent="-285750" eaLnBrk="1" hangingPunct="1">
              <a:buFont typeface="Arial" pitchFamily="34" charset="0"/>
              <a:buChar char="•"/>
              <a:defRPr/>
            </a:pPr>
            <a:r>
              <a:rPr lang="en-US" dirty="0"/>
              <a:t>CURRENT_USER </a:t>
            </a:r>
            <a:r>
              <a:rPr lang="ru-RU" dirty="0"/>
              <a:t>– функция, возвращающая идентификатор пользователя (скобки здесь указывать нельзя!). Обычно это тот же пользователь, что и пользователь сеанса, но его можно сменить с помощью SET ROLE. В </a:t>
            </a:r>
            <a:r>
              <a:rPr lang="en-US" dirty="0" err="1"/>
              <a:t>Postgres</a:t>
            </a:r>
            <a:r>
              <a:rPr lang="en-US" dirty="0"/>
              <a:t> </a:t>
            </a:r>
            <a:r>
              <a:rPr lang="ru-RU" dirty="0"/>
              <a:t>(но не в других системах!) это синоним </a:t>
            </a:r>
            <a:r>
              <a:rPr lang="en-US" dirty="0"/>
              <a:t>CURRENT_USER</a:t>
            </a:r>
            <a:r>
              <a:rPr lang="ru-RU" dirty="0"/>
              <a:t>.</a:t>
            </a:r>
          </a:p>
          <a:p>
            <a:pPr marL="285750" indent="-285750" eaLnBrk="1" hangingPunct="1">
              <a:buFont typeface="Arial" pitchFamily="34" charset="0"/>
              <a:buChar char="•"/>
              <a:defRPr/>
            </a:pPr>
            <a:r>
              <a:rPr lang="en-US" dirty="0"/>
              <a:t>SESSION_USER</a:t>
            </a:r>
            <a:r>
              <a:rPr lang="ru-RU" dirty="0"/>
              <a:t> – функция, возвращающая имя пользователя, установившего текущее соединение с базой данных</a:t>
            </a:r>
            <a:r>
              <a:rPr lang="ru-RU" dirty="0" smtClean="0"/>
              <a:t>.</a:t>
            </a:r>
          </a:p>
          <a:p>
            <a:pPr eaLnBrk="1" hangingPunct="1">
              <a:defRPr/>
            </a:pPr>
            <a:endParaRPr lang="ru-RU" dirty="0"/>
          </a:p>
          <a:p>
            <a:pPr eaLnBrk="1" hangingPunct="1">
              <a:defRPr/>
            </a:pPr>
            <a:r>
              <a:rPr lang="ru-RU" b="1" dirty="0" smtClean="0"/>
              <a:t>Назначение </a:t>
            </a:r>
            <a:r>
              <a:rPr lang="ru-RU" b="1" dirty="0"/>
              <a:t>привилегий на доступ к </a:t>
            </a:r>
            <a:r>
              <a:rPr lang="ru-RU" b="1" dirty="0" smtClean="0"/>
              <a:t>отдельным полям таблицы:</a:t>
            </a:r>
            <a:endParaRPr lang="ru-RU" b="1" dirty="0"/>
          </a:p>
          <a:p>
            <a:pPr eaLnBrk="1" hangingPunct="1">
              <a:defRPr/>
            </a:pPr>
            <a:r>
              <a:rPr lang="en-US" dirty="0" smtClean="0"/>
              <a:t>GRANT {{ SELECT | INSERT | UPDATE | REFERENCES } ( </a:t>
            </a:r>
            <a:r>
              <a:rPr lang="ru-RU" dirty="0" err="1" smtClean="0"/>
              <a:t>имя_столбца</a:t>
            </a:r>
            <a:r>
              <a:rPr lang="ru-RU" dirty="0" smtClean="0"/>
              <a:t> [, ...] )   [, ...]</a:t>
            </a:r>
          </a:p>
          <a:p>
            <a:pPr eaLnBrk="1" hangingPunct="1">
              <a:defRPr/>
            </a:pPr>
            <a:r>
              <a:rPr lang="ru-RU" dirty="0" smtClean="0"/>
              <a:t>	 | </a:t>
            </a:r>
            <a:r>
              <a:rPr lang="en-US" dirty="0" smtClean="0"/>
              <a:t>ALL [ PRIVILEGES ] ( </a:t>
            </a:r>
            <a:r>
              <a:rPr lang="ru-RU" dirty="0" err="1" smtClean="0"/>
              <a:t>имя_столбца</a:t>
            </a:r>
            <a:r>
              <a:rPr lang="ru-RU" dirty="0" smtClean="0"/>
              <a:t> [, ...] ) }   </a:t>
            </a:r>
          </a:p>
          <a:p>
            <a:pPr eaLnBrk="1" hangingPunct="1">
              <a:defRPr/>
            </a:pPr>
            <a:r>
              <a:rPr lang="ru-RU" dirty="0" smtClean="0"/>
              <a:t> 	 </a:t>
            </a:r>
            <a:r>
              <a:rPr lang="en-US" dirty="0" smtClean="0"/>
              <a:t>ON [ TABLE ] </a:t>
            </a:r>
            <a:r>
              <a:rPr lang="ru-RU" dirty="0" err="1" smtClean="0"/>
              <a:t>имя_таблицы</a:t>
            </a:r>
            <a:r>
              <a:rPr lang="ru-RU" dirty="0" smtClean="0"/>
              <a:t> [, ...]   </a:t>
            </a:r>
          </a:p>
          <a:p>
            <a:pPr eaLnBrk="1" hangingPunct="1">
              <a:defRPr/>
            </a:pPr>
            <a:r>
              <a:rPr lang="ru-RU" dirty="0" smtClean="0"/>
              <a:t>	 </a:t>
            </a:r>
            <a:r>
              <a:rPr lang="en-US" dirty="0" smtClean="0"/>
              <a:t>TO </a:t>
            </a:r>
            <a:r>
              <a:rPr lang="ru-RU" dirty="0" err="1" smtClean="0"/>
              <a:t>указание_роли</a:t>
            </a:r>
            <a:r>
              <a:rPr lang="ru-RU" dirty="0" smtClean="0"/>
              <a:t> [, ...] [ </a:t>
            </a:r>
            <a:r>
              <a:rPr lang="en-US" dirty="0" smtClean="0"/>
              <a:t>WITH GRANT OPTION ]</a:t>
            </a:r>
            <a:endParaRPr lang="ru-RU" dirty="0" smtClean="0"/>
          </a:p>
          <a:p>
            <a:pPr eaLnBrk="1" hangingPunct="1">
              <a:defRPr/>
            </a:pPr>
            <a:r>
              <a:rPr lang="ru-RU" dirty="0" smtClean="0"/>
              <a:t>Здесь:</a:t>
            </a:r>
          </a:p>
          <a:p>
            <a:pPr marL="285750" indent="-285750" eaLnBrk="1" hangingPunct="1">
              <a:buFont typeface="Arial" pitchFamily="34" charset="0"/>
              <a:buChar char="•"/>
              <a:defRPr/>
            </a:pPr>
            <a:r>
              <a:rPr lang="en-US" dirty="0"/>
              <a:t>( </a:t>
            </a:r>
            <a:r>
              <a:rPr lang="ru-RU" dirty="0" err="1"/>
              <a:t>имя_столбца</a:t>
            </a:r>
            <a:r>
              <a:rPr lang="ru-RU" dirty="0"/>
              <a:t> [, ...] </a:t>
            </a:r>
            <a:r>
              <a:rPr lang="ru-RU" dirty="0" smtClean="0"/>
              <a:t>) – имя столбца (столбцов), на которые распространяется привилегия.</a:t>
            </a:r>
          </a:p>
          <a:p>
            <a:pPr marL="285750" indent="-285750" eaLnBrk="1" hangingPunct="1">
              <a:buFont typeface="Arial" pitchFamily="34" charset="0"/>
              <a:buChar char="•"/>
              <a:defRPr/>
            </a:pPr>
            <a:r>
              <a:rPr lang="ru-RU" dirty="0" smtClean="0"/>
              <a:t>Остальные </a:t>
            </a:r>
            <a:r>
              <a:rPr lang="ru-RU" dirty="0"/>
              <a:t>э</a:t>
            </a:r>
            <a:r>
              <a:rPr lang="ru-RU" dirty="0" smtClean="0"/>
              <a:t>лементы описания – аналогично предыдущему примеру.</a:t>
            </a:r>
          </a:p>
        </p:txBody>
      </p:sp>
      <p:sp>
        <p:nvSpPr>
          <p:cNvPr id="10244"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4AD7A993-2287-499E-93F3-07841386C336}" type="slidenum">
              <a:rPr lang="ru-RU" altLang="ru-RU" sz="1200" smtClean="0">
                <a:latin typeface="Arial Black" pitchFamily="34" charset="0"/>
              </a:rPr>
              <a:pPr eaLnBrk="1" hangingPunct="1">
                <a:spcBef>
                  <a:spcPct val="0"/>
                </a:spcBef>
                <a:buClrTx/>
                <a:buSzTx/>
                <a:buFontTx/>
                <a:buNone/>
              </a:pPr>
              <a:t>8</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260350"/>
            <a:ext cx="8640763" cy="668338"/>
          </a:xfrm>
        </p:spPr>
        <p:txBody>
          <a:bodyPr/>
          <a:lstStyle/>
          <a:p>
            <a:pPr algn="ctr" eaLnBrk="1" hangingPunct="1"/>
            <a:r>
              <a:rPr lang="ru-RU" altLang="ru-RU" sz="3200" smtClean="0"/>
              <a:t>Назначение объектных привилегий </a:t>
            </a:r>
            <a:r>
              <a:rPr lang="en-US" altLang="ru-RU" sz="3200" smtClean="0"/>
              <a:t>Postgres</a:t>
            </a:r>
            <a:endParaRPr lang="ru-RU" altLang="ru-RU" sz="3200" smtClean="0"/>
          </a:p>
        </p:txBody>
      </p:sp>
      <p:sp>
        <p:nvSpPr>
          <p:cNvPr id="41987" name="TextBox 1"/>
          <p:cNvSpPr txBox="1">
            <a:spLocks noChangeArrowheads="1"/>
          </p:cNvSpPr>
          <p:nvPr/>
        </p:nvSpPr>
        <p:spPr bwMode="auto">
          <a:xfrm>
            <a:off x="323850" y="871538"/>
            <a:ext cx="856932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b="1" dirty="0"/>
              <a:t>Назначение привилегий на доступ к последовательностям:</a:t>
            </a:r>
          </a:p>
          <a:p>
            <a:pPr eaLnBrk="1" hangingPunct="1">
              <a:defRPr/>
            </a:pPr>
            <a:r>
              <a:rPr lang="en-US" dirty="0"/>
              <a:t>GRANT { { USAGE | SELECT | UPDATE }    [, ...] </a:t>
            </a:r>
            <a:r>
              <a:rPr lang="ru-RU" dirty="0"/>
              <a:t>  </a:t>
            </a:r>
            <a:r>
              <a:rPr lang="en-US" dirty="0"/>
              <a:t>| ALL [ PRIVILEGES ] }    </a:t>
            </a:r>
            <a:endParaRPr lang="ru-RU" dirty="0"/>
          </a:p>
          <a:p>
            <a:pPr eaLnBrk="1" hangingPunct="1">
              <a:defRPr/>
            </a:pPr>
            <a:r>
              <a:rPr lang="ru-RU" dirty="0"/>
              <a:t>	</a:t>
            </a:r>
            <a:r>
              <a:rPr lang="en-US" dirty="0"/>
              <a:t>ON { SEQUENCE </a:t>
            </a:r>
            <a:r>
              <a:rPr lang="ru-RU" dirty="0" err="1"/>
              <a:t>имя_последовательности</a:t>
            </a:r>
            <a:r>
              <a:rPr lang="ru-RU" dirty="0"/>
              <a:t> [, ...]       </a:t>
            </a:r>
          </a:p>
          <a:p>
            <a:pPr eaLnBrk="1" hangingPunct="1">
              <a:defRPr/>
            </a:pPr>
            <a:r>
              <a:rPr lang="ru-RU" dirty="0"/>
              <a:t>	 | </a:t>
            </a:r>
            <a:r>
              <a:rPr lang="en-US" dirty="0"/>
              <a:t>ALL SEQUENCES IN SCHEMA </a:t>
            </a:r>
            <a:r>
              <a:rPr lang="ru-RU" dirty="0" err="1"/>
              <a:t>имя_схемы</a:t>
            </a:r>
            <a:r>
              <a:rPr lang="ru-RU" dirty="0"/>
              <a:t> [, ...] }  </a:t>
            </a:r>
          </a:p>
          <a:p>
            <a:pPr eaLnBrk="1" hangingPunct="1">
              <a:defRPr/>
            </a:pPr>
            <a:r>
              <a:rPr lang="ru-RU" dirty="0"/>
              <a:t>  	</a:t>
            </a:r>
            <a:r>
              <a:rPr lang="en-US" dirty="0"/>
              <a:t>TO </a:t>
            </a:r>
            <a:r>
              <a:rPr lang="ru-RU" dirty="0" err="1"/>
              <a:t>указание_роли</a:t>
            </a:r>
            <a:r>
              <a:rPr lang="ru-RU" dirty="0"/>
              <a:t> [, ...] [ </a:t>
            </a:r>
            <a:r>
              <a:rPr lang="en-US" dirty="0"/>
              <a:t>WITH GRANT OPTION ]</a:t>
            </a:r>
            <a:endParaRPr lang="ru-RU" dirty="0"/>
          </a:p>
          <a:p>
            <a:pPr eaLnBrk="1" hangingPunct="1">
              <a:defRPr/>
            </a:pPr>
            <a:r>
              <a:rPr lang="ru-RU" dirty="0"/>
              <a:t>Здесь:</a:t>
            </a:r>
          </a:p>
          <a:p>
            <a:pPr marL="285750" indent="-285750" eaLnBrk="1" hangingPunct="1">
              <a:buFont typeface="Arial" pitchFamily="34" charset="0"/>
              <a:buChar char="•"/>
              <a:defRPr/>
            </a:pPr>
            <a:r>
              <a:rPr lang="en-US" dirty="0"/>
              <a:t>USAGE</a:t>
            </a:r>
            <a:r>
              <a:rPr lang="ru-RU" dirty="0"/>
              <a:t> – право использовать последовательность (извлекать из нее </a:t>
            </a:r>
            <a:r>
              <a:rPr lang="ru-RU" dirty="0" smtClean="0"/>
              <a:t>значения с помощью </a:t>
            </a:r>
            <a:r>
              <a:rPr lang="en-US" dirty="0" err="1" smtClean="0"/>
              <a:t>nextval</a:t>
            </a:r>
            <a:r>
              <a:rPr lang="en-US" dirty="0" smtClean="0"/>
              <a:t> </a:t>
            </a:r>
            <a:r>
              <a:rPr lang="ru-RU" dirty="0" smtClean="0"/>
              <a:t>и </a:t>
            </a:r>
            <a:r>
              <a:rPr lang="en-US" dirty="0" err="1" smtClean="0"/>
              <a:t>currval</a:t>
            </a:r>
            <a:r>
              <a:rPr lang="ru-RU" dirty="0" smtClean="0"/>
              <a:t>).</a:t>
            </a:r>
            <a:endParaRPr lang="ru-RU" dirty="0"/>
          </a:p>
          <a:p>
            <a:pPr marL="285750" indent="-285750" eaLnBrk="1" hangingPunct="1">
              <a:buFont typeface="Arial" pitchFamily="34" charset="0"/>
              <a:buChar char="•"/>
              <a:defRPr/>
            </a:pPr>
            <a:r>
              <a:rPr lang="en-US" dirty="0"/>
              <a:t>SEQUENCE </a:t>
            </a:r>
            <a:r>
              <a:rPr lang="ru-RU" dirty="0" err="1"/>
              <a:t>имя_последовательности</a:t>
            </a:r>
            <a:r>
              <a:rPr lang="ru-RU" dirty="0"/>
              <a:t> – имя последовательности, которая является объектом БД, создается командой</a:t>
            </a:r>
            <a:r>
              <a:rPr lang="en-US" dirty="0"/>
              <a:t> CREATE SEQUENCE</a:t>
            </a:r>
            <a:r>
              <a:rPr lang="ru-RU" dirty="0"/>
              <a:t> и генерирует целые числа.</a:t>
            </a:r>
          </a:p>
          <a:p>
            <a:pPr marL="285750" indent="-285750" eaLnBrk="1" hangingPunct="1">
              <a:buFont typeface="Arial" pitchFamily="34" charset="0"/>
              <a:buChar char="•"/>
              <a:defRPr/>
            </a:pPr>
            <a:r>
              <a:rPr lang="ru-RU" dirty="0"/>
              <a:t>Остальные элементы описания – аналогично предыдущему примеру.</a:t>
            </a:r>
          </a:p>
          <a:p>
            <a:pPr eaLnBrk="1" hangingPunct="1">
              <a:defRPr/>
            </a:pPr>
            <a:endParaRPr lang="ru-RU" b="1" dirty="0" smtClean="0"/>
          </a:p>
          <a:p>
            <a:pPr eaLnBrk="1" hangingPunct="1">
              <a:defRPr/>
            </a:pPr>
            <a:r>
              <a:rPr lang="ru-RU" b="1" dirty="0" smtClean="0"/>
              <a:t>Назначение </a:t>
            </a:r>
            <a:r>
              <a:rPr lang="ru-RU" b="1" dirty="0"/>
              <a:t>привилегий на </a:t>
            </a:r>
            <a:r>
              <a:rPr lang="ru-RU" b="1" dirty="0" smtClean="0"/>
              <a:t>использование функции (всех функций в схеме):</a:t>
            </a:r>
            <a:endParaRPr lang="ru-RU" b="1" dirty="0"/>
          </a:p>
          <a:p>
            <a:pPr eaLnBrk="1" hangingPunct="1">
              <a:defRPr/>
            </a:pPr>
            <a:r>
              <a:rPr lang="en-US" dirty="0" smtClean="0"/>
              <a:t>GRANT { EXECUTE | ALL [ PRIVILEGES ] }    ON { FUNCTION </a:t>
            </a:r>
            <a:r>
              <a:rPr lang="ru-RU" dirty="0" err="1" smtClean="0"/>
              <a:t>имя_функции</a:t>
            </a:r>
            <a:endParaRPr lang="ru-RU" dirty="0" smtClean="0"/>
          </a:p>
          <a:p>
            <a:pPr eaLnBrk="1" hangingPunct="1">
              <a:defRPr/>
            </a:pPr>
            <a:r>
              <a:rPr lang="ru-RU" dirty="0" smtClean="0"/>
              <a:t>	( [ [ </a:t>
            </a:r>
            <a:r>
              <a:rPr lang="ru-RU" dirty="0" err="1" smtClean="0"/>
              <a:t>режим_аргумента</a:t>
            </a:r>
            <a:r>
              <a:rPr lang="ru-RU" dirty="0" smtClean="0"/>
              <a:t> ] [ </a:t>
            </a:r>
            <a:r>
              <a:rPr lang="ru-RU" dirty="0" err="1" smtClean="0"/>
              <a:t>имя_аргумента</a:t>
            </a:r>
            <a:r>
              <a:rPr lang="ru-RU" dirty="0" smtClean="0"/>
              <a:t> ] </a:t>
            </a:r>
            <a:r>
              <a:rPr lang="ru-RU" dirty="0" err="1" smtClean="0"/>
              <a:t>тип_аргумента</a:t>
            </a:r>
            <a:r>
              <a:rPr lang="ru-RU" dirty="0" smtClean="0"/>
              <a:t> [, ...] ] ) [, ...]        </a:t>
            </a:r>
          </a:p>
          <a:p>
            <a:pPr eaLnBrk="1" hangingPunct="1">
              <a:defRPr/>
            </a:pPr>
            <a:r>
              <a:rPr lang="ru-RU" dirty="0" smtClean="0"/>
              <a:t>	| </a:t>
            </a:r>
            <a:r>
              <a:rPr lang="en-US" dirty="0" smtClean="0"/>
              <a:t>ALL FUNCTIONS IN SCHEMA </a:t>
            </a:r>
            <a:r>
              <a:rPr lang="ru-RU" dirty="0" err="1" smtClean="0"/>
              <a:t>имя_схемы</a:t>
            </a:r>
            <a:r>
              <a:rPr lang="ru-RU" dirty="0" smtClean="0"/>
              <a:t> [, ...] }    </a:t>
            </a:r>
          </a:p>
          <a:p>
            <a:pPr eaLnBrk="1" hangingPunct="1">
              <a:defRPr/>
            </a:pPr>
            <a:r>
              <a:rPr lang="ru-RU" dirty="0" smtClean="0"/>
              <a:t>	</a:t>
            </a:r>
            <a:r>
              <a:rPr lang="en-US" dirty="0" smtClean="0"/>
              <a:t>TO </a:t>
            </a:r>
            <a:r>
              <a:rPr lang="ru-RU" dirty="0" err="1" smtClean="0"/>
              <a:t>указание_роли</a:t>
            </a:r>
            <a:r>
              <a:rPr lang="ru-RU" dirty="0" smtClean="0"/>
              <a:t> [, ...] [ </a:t>
            </a:r>
            <a:r>
              <a:rPr lang="en-US" dirty="0" smtClean="0"/>
              <a:t>WITH GRANT OPTION ]</a:t>
            </a:r>
          </a:p>
          <a:p>
            <a:pPr eaLnBrk="1" hangingPunct="1">
              <a:defRPr/>
            </a:pPr>
            <a:r>
              <a:rPr lang="ru-RU" dirty="0"/>
              <a:t>Здесь:</a:t>
            </a:r>
          </a:p>
          <a:p>
            <a:pPr marL="285750" indent="-285750" eaLnBrk="1" hangingPunct="1">
              <a:buFont typeface="Arial" pitchFamily="34" charset="0"/>
              <a:buChar char="•"/>
              <a:defRPr/>
            </a:pPr>
            <a:r>
              <a:rPr lang="en-US" dirty="0" smtClean="0"/>
              <a:t>EXECUTE</a:t>
            </a:r>
            <a:r>
              <a:rPr lang="ru-RU" dirty="0" smtClean="0"/>
              <a:t> – тип привилегии, дающей возможность использовать функцию. Аналогично </a:t>
            </a:r>
            <a:r>
              <a:rPr lang="en-US" dirty="0" smtClean="0"/>
              <a:t>ALL</a:t>
            </a:r>
            <a:r>
              <a:rPr lang="ru-RU" dirty="0" smtClean="0"/>
              <a:t> и </a:t>
            </a:r>
            <a:r>
              <a:rPr lang="en-US" dirty="0" smtClean="0"/>
              <a:t>ALL PRIVILEGES</a:t>
            </a:r>
            <a:r>
              <a:rPr lang="ru-RU" dirty="0" smtClean="0"/>
              <a:t>.</a:t>
            </a:r>
            <a:endParaRPr lang="ru-RU" dirty="0"/>
          </a:p>
          <a:p>
            <a:pPr marL="285750" indent="-285750" eaLnBrk="1" hangingPunct="1">
              <a:buFont typeface="Arial" pitchFamily="34" charset="0"/>
              <a:buChar char="•"/>
              <a:defRPr/>
            </a:pPr>
            <a:r>
              <a:rPr lang="ru-RU" dirty="0"/>
              <a:t>Остальные элементы описания – аналогично предыдущему примеру</a:t>
            </a:r>
            <a:r>
              <a:rPr lang="ru-RU" dirty="0" smtClean="0"/>
              <a:t>.</a:t>
            </a:r>
          </a:p>
        </p:txBody>
      </p:sp>
      <p:sp>
        <p:nvSpPr>
          <p:cNvPr id="11268" name="Номер слайда 1"/>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D691C8C-51D7-42EE-A581-C69CCD073ED8}" type="slidenum">
              <a:rPr lang="ru-RU" altLang="ru-RU" sz="1200" smtClean="0">
                <a:latin typeface="Arial Black" pitchFamily="34" charset="0"/>
              </a:rPr>
              <a:pPr eaLnBrk="1" hangingPunct="1">
                <a:spcBef>
                  <a:spcPct val="0"/>
                </a:spcBef>
                <a:buClrTx/>
                <a:buSzTx/>
                <a:buFontTx/>
                <a:buNone/>
              </a:pPr>
              <a:t>9</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2189</TotalTime>
  <Words>1791</Words>
  <Application>Microsoft Office PowerPoint</Application>
  <PresentationFormat>Экран (4:3)</PresentationFormat>
  <Paragraphs>301</Paragraphs>
  <Slides>21</Slides>
  <Notes>7</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8" baseType="lpstr">
      <vt:lpstr>Times New Roman</vt:lpstr>
      <vt:lpstr>Arial</vt:lpstr>
      <vt:lpstr>Wingdings</vt:lpstr>
      <vt:lpstr>Calibri</vt:lpstr>
      <vt:lpstr>Arial Black</vt:lpstr>
      <vt:lpstr>Пиксел</vt:lpstr>
      <vt:lpstr>Рисунок Microsoft Word</vt:lpstr>
      <vt:lpstr>Базы данных</vt:lpstr>
      <vt:lpstr>Управление правами доступа в Postgres</vt:lpstr>
      <vt:lpstr>Управление доступом в Postgres</vt:lpstr>
      <vt:lpstr>Создание ролей в Postgres</vt:lpstr>
      <vt:lpstr>Управление групповыми ролями в Postgres</vt:lpstr>
      <vt:lpstr>Удаление роли в Postgres</vt:lpstr>
      <vt:lpstr>Назначение объектных привилегий Postgres</vt:lpstr>
      <vt:lpstr>Назначение объектных привилегий Postgres</vt:lpstr>
      <vt:lpstr>Назначение объектных привилегий Postgres</vt:lpstr>
      <vt:lpstr>Назначение системных привилегий в Postgres</vt:lpstr>
      <vt:lpstr>Назначение системных привилегий в Postgres</vt:lpstr>
      <vt:lpstr>Отзыв привилегий в Postgres</vt:lpstr>
      <vt:lpstr>Особенности отзыва привилегий в Postgres</vt:lpstr>
      <vt:lpstr>Особенности отзыва привилегий в Postgres</vt:lpstr>
      <vt:lpstr>Использование представлений для назначения прав доступа</vt:lpstr>
      <vt:lpstr>Пример БД: проектная организация</vt:lpstr>
      <vt:lpstr>Пример БД: проектная организация</vt:lpstr>
      <vt:lpstr>Назначение прав доступа</vt:lpstr>
      <vt:lpstr>Назначение прав доступа через представления</vt:lpstr>
      <vt:lpstr>Назначение прав доступа через представления</vt:lpstr>
      <vt:lpstr>Список литературы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Динамический SQL</dc:title>
  <dc:creator>_</dc:creator>
  <cp:lastModifiedBy>Карпова Ирина Петровна</cp:lastModifiedBy>
  <cp:revision>300</cp:revision>
  <dcterms:created xsi:type="dcterms:W3CDTF">2011-03-06T14:09:24Z</dcterms:created>
  <dcterms:modified xsi:type="dcterms:W3CDTF">2021-10-24T19:03:54Z</dcterms:modified>
</cp:coreProperties>
</file>