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5" r:id="rId15"/>
    <p:sldId id="272" r:id="rId16"/>
    <p:sldId id="268" r:id="rId17"/>
    <p:sldId id="269" r:id="rId18"/>
    <p:sldId id="270" r:id="rId19"/>
    <p:sldId id="276" r:id="rId20"/>
    <p:sldId id="277" r:id="rId21"/>
    <p:sldId id="271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04" y="-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 alt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FAD30EF-08D8-4013-8CAB-17E63F85C95F}" type="datetimeFigureOut">
              <a:rPr lang="ru-RU" altLang="ru-RU"/>
              <a:pPr/>
              <a:t>12.01.2023</a:t>
            </a:fld>
            <a:endParaRPr lang="ru-RU" altLang="ru-RU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 alt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8D3058D-410B-46E5-8619-BF591CDBB7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2460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481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3482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itchFamily="18" charset="0"/>
              </a:endParaRPr>
            </a:p>
          </p:txBody>
        </p:sp>
        <p:grpSp>
          <p:nvGrpSpPr>
            <p:cNvPr id="3482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482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3482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3482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3482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3482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3482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3482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3482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3483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3483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483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AB6FF29-DA21-4387-8AB0-6806E31C1841}" type="datetimeFigureOut">
              <a:rPr lang="ru-RU" altLang="ru-RU"/>
              <a:pPr/>
              <a:t>12.01.2023</a:t>
            </a:fld>
            <a:endParaRPr lang="ru-RU" altLang="ru-RU"/>
          </a:p>
        </p:txBody>
      </p:sp>
      <p:sp>
        <p:nvSpPr>
          <p:cNvPr id="3483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483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BFD2D0-246C-4294-A107-82CD18F7BE1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48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48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5AA51C-42BA-4601-A584-9F1BB49E1F7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E99D960-3324-49F9-A9DE-7C192BD00D62}" type="datetimeFigureOut">
              <a:rPr lang="ru-RU" altLang="ru-RU"/>
              <a:pPr/>
              <a:t>12.01.2023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613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45E042-EB45-4089-AC07-EAEE82256C0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E9D795E-59FE-4574-AA4F-21C8BA0EF124}" type="datetimeFigureOut">
              <a:rPr lang="ru-RU" altLang="ru-RU"/>
              <a:pPr/>
              <a:t>12.01.2023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795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C96554-6160-4A62-9A83-599B6F138C9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1D83340-BA65-4277-9905-66FD17C24B0B}" type="datetimeFigureOut">
              <a:rPr lang="ru-RU" altLang="ru-RU"/>
              <a:pPr/>
              <a:t>12.01.2023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492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AC5F2C-82BE-426F-AA25-E83775F3786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7FE582F-84BE-47CA-A6D1-DECD0248D52E}" type="datetimeFigureOut">
              <a:rPr lang="ru-RU" altLang="ru-RU"/>
              <a:pPr/>
              <a:t>12.01.2023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957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DD80B2-0AD3-435F-A2E3-955E9CBF27A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45B1956-2E6C-4C37-8B34-9A878A85E427}" type="datetimeFigureOut">
              <a:rPr lang="ru-RU" altLang="ru-RU"/>
              <a:pPr/>
              <a:t>12.01.2023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01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3D4C30-B78E-4971-80DF-AD9E42287DE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665BEE2-B21F-4A41-88D4-2C4E018AB51C}" type="datetimeFigureOut">
              <a:rPr lang="ru-RU" altLang="ru-RU"/>
              <a:pPr/>
              <a:t>12.01.2023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063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0D0D3A-0826-43AB-B581-AB6CB821E98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6715CE0-D304-43D5-BE13-CD6109714599}" type="datetimeFigureOut">
              <a:rPr lang="ru-RU" altLang="ru-RU"/>
              <a:pPr/>
              <a:t>12.01.2023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693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9FA912-ECB7-43AA-8869-2C61191AF73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EFC184C-7429-4A63-9789-8CCEAAB6641A}" type="datetimeFigureOut">
              <a:rPr lang="ru-RU" altLang="ru-RU"/>
              <a:pPr/>
              <a:t>12.01.2023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9484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31CB98-6612-40D7-9C10-9E23278D4B7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610AB65-9025-4DC6-B65A-78A0886B89B6}" type="datetimeFigureOut">
              <a:rPr lang="ru-RU" altLang="ru-RU"/>
              <a:pPr/>
              <a:t>12.01.2023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624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C75D91-7300-4C8F-BA52-535E5F69291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F511B96-5403-48C4-9BBA-49F2C92F1B93}" type="datetimeFigureOut">
              <a:rPr lang="ru-RU" altLang="ru-RU"/>
              <a:pPr/>
              <a:t>12.01.2023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817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 alt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89B49CFE-36AA-4C17-81DE-F2B2F768AC62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379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3379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3380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3380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3380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3380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338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38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38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54584BE-17E6-407E-96F1-59F1A4212269}" type="datetimeFigureOut">
              <a:rPr lang="ru-RU" altLang="ru-RU"/>
              <a:pPr/>
              <a:t>12.01.2023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1575" y="2276872"/>
            <a:ext cx="8062913" cy="1470025"/>
          </a:xfrm>
        </p:spPr>
        <p:txBody>
          <a:bodyPr/>
          <a:lstStyle/>
          <a:p>
            <a:pPr algn="r"/>
            <a:r>
              <a:rPr lang="ru-RU" altLang="ru-RU" sz="5400"/>
              <a:t>Динамический  </a:t>
            </a:r>
            <a:r>
              <a:rPr lang="en-US" altLang="ru-RU" sz="5400"/>
              <a:t>SQL</a:t>
            </a:r>
            <a:endParaRPr lang="ru-RU" altLang="ru-RU" sz="540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altLang="ru-RU" dirty="0"/>
              <a:t>Лекция </a:t>
            </a:r>
            <a:r>
              <a:rPr lang="en-US" altLang="ru-RU" dirty="0" smtClean="0"/>
              <a:t>17</a:t>
            </a:r>
            <a:r>
              <a:rPr lang="ru-RU" altLang="ru-RU" dirty="0" smtClean="0"/>
              <a:t>.</a:t>
            </a:r>
            <a:r>
              <a:rPr lang="ru-RU" altLang="ru-RU" dirty="0"/>
              <a:t> </a:t>
            </a:r>
            <a:endParaRPr lang="ru-RU" altLang="ru-RU" dirty="0" smtClean="0"/>
          </a:p>
          <a:p>
            <a:pPr algn="r"/>
            <a:r>
              <a:rPr lang="ru-RU" altLang="ru-RU" dirty="0" smtClean="0"/>
              <a:t>Динамический </a:t>
            </a:r>
            <a:r>
              <a:rPr lang="en-US" altLang="ru-RU" dirty="0" smtClean="0"/>
              <a:t>SQL (</a:t>
            </a:r>
            <a:r>
              <a:rPr lang="ru-RU" altLang="ru-RU" dirty="0" smtClean="0"/>
              <a:t>особенности </a:t>
            </a:r>
            <a:r>
              <a:rPr lang="en-US" altLang="ru-RU" dirty="0" smtClean="0"/>
              <a:t>Oracle)</a:t>
            </a:r>
            <a:r>
              <a:rPr lang="ru-RU" altLang="ru-RU" dirty="0" smtClean="0"/>
              <a:t> </a:t>
            </a:r>
            <a:endParaRPr lang="ru-RU" altLang="ru-RU" dirty="0"/>
          </a:p>
          <a:p>
            <a:pPr algn="r"/>
            <a:endParaRPr lang="ru-RU" altLang="ru-RU" dirty="0"/>
          </a:p>
          <a:p>
            <a:endParaRPr lang="ru-RU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2627313" y="261938"/>
            <a:ext cx="63373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 dirty="0">
                <a:latin typeface="Times New Roman" pitchFamily="18" charset="0"/>
              </a:rPr>
              <a:t>"Границы моего языка означают границы моего мира".</a:t>
            </a:r>
            <a:br>
              <a:rPr lang="ru-RU" altLang="ru-RU" sz="1800" i="1" dirty="0">
                <a:latin typeface="Times New Roman" pitchFamily="18" charset="0"/>
              </a:rPr>
            </a:br>
            <a:r>
              <a:rPr lang="ru-RU" altLang="ru-RU" sz="1600" dirty="0">
                <a:latin typeface="Times New Roman" pitchFamily="18" charset="0"/>
              </a:rPr>
              <a:t>Людвиг </a:t>
            </a:r>
            <a:r>
              <a:rPr lang="ru-RU" altLang="ru-RU" sz="1600" dirty="0" err="1">
                <a:latin typeface="Times New Roman" pitchFamily="18" charset="0"/>
              </a:rPr>
              <a:t>Витгенштейн</a:t>
            </a:r>
            <a:r>
              <a:rPr lang="ru-RU" altLang="ru-RU" sz="1600" dirty="0">
                <a:latin typeface="Times New Roman" pitchFamily="18" charset="0"/>
              </a:rPr>
              <a:t>, англо-австрийский философ, логик</a:t>
            </a:r>
            <a:endParaRPr lang="ru-RU" altLang="ru-RU" sz="1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33375"/>
            <a:ext cx="8229600" cy="1106488"/>
          </a:xfrm>
          <a:noFill/>
        </p:spPr>
        <p:txBody>
          <a:bodyPr/>
          <a:lstStyle/>
          <a:p>
            <a:pPr algn="ctr"/>
            <a:r>
              <a:rPr lang="ru-RU" altLang="ru-RU" sz="2800" dirty="0"/>
              <a:t>Продолжение текста примера 2 (использование пакета </a:t>
            </a:r>
            <a:r>
              <a:rPr lang="en-US" altLang="ru-RU" sz="2800" dirty="0" err="1"/>
              <a:t>dbms_sql</a:t>
            </a:r>
            <a:r>
              <a:rPr lang="ru-RU" altLang="ru-RU" sz="2800" dirty="0"/>
              <a:t>)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611188" y="1341438"/>
            <a:ext cx="7993062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dirty="0"/>
              <a:t>BEGIN</a:t>
            </a:r>
            <a:r>
              <a:rPr lang="en-US" altLang="ru-RU" sz="1600" dirty="0"/>
              <a:t>  </a:t>
            </a:r>
            <a:endParaRPr lang="ru-RU" altLang="ru-RU" sz="1600" dirty="0"/>
          </a:p>
          <a:p>
            <a:pPr eaLnBrk="1" hangingPunct="1"/>
            <a:r>
              <a:rPr lang="en-US" altLang="ru-RU" sz="1600" dirty="0"/>
              <a:t>   </a:t>
            </a:r>
            <a:r>
              <a:rPr lang="ru-RU" altLang="ru-RU" sz="1600" dirty="0" err="1"/>
              <a:t>vCursor</a:t>
            </a:r>
            <a:r>
              <a:rPr lang="en-US" altLang="ru-RU" sz="1600" dirty="0"/>
              <a:t> </a:t>
            </a:r>
            <a:r>
              <a:rPr lang="ru-RU" altLang="ru-RU" sz="1600" dirty="0"/>
              <a:t>:=</a:t>
            </a:r>
            <a:r>
              <a:rPr lang="en-US" altLang="ru-RU" sz="1600" dirty="0"/>
              <a:t> </a:t>
            </a:r>
            <a:r>
              <a:rPr lang="ru-RU" altLang="ru-RU" sz="1600" dirty="0"/>
              <a:t>DBMS_SQL.OPEN_CURSOR;</a:t>
            </a:r>
            <a:r>
              <a:rPr lang="en-US" altLang="ru-RU" sz="1600" dirty="0"/>
              <a:t> </a:t>
            </a:r>
            <a:r>
              <a:rPr lang="ru-RU" altLang="ru-RU" sz="1600" dirty="0"/>
              <a:t>/* создание таблицы */</a:t>
            </a:r>
          </a:p>
          <a:p>
            <a:pPr eaLnBrk="1" hangingPunct="1"/>
            <a:r>
              <a:rPr lang="ru-RU" altLang="ru-RU" sz="1600" dirty="0"/>
              <a:t>   DBMS_SQL.PARSE(</a:t>
            </a:r>
            <a:r>
              <a:rPr lang="ru-RU" altLang="ru-RU" sz="1600" dirty="0" err="1"/>
              <a:t>vCursor</a:t>
            </a:r>
            <a:r>
              <a:rPr lang="ru-RU" altLang="ru-RU" sz="1600" dirty="0"/>
              <a:t>, </a:t>
            </a:r>
            <a:r>
              <a:rPr lang="ru-RU" altLang="ru-RU" sz="1600" dirty="0" err="1"/>
              <a:t>vCreateTable</a:t>
            </a:r>
            <a:r>
              <a:rPr lang="ru-RU" altLang="ru-RU" sz="1600" dirty="0"/>
              <a:t>, DBMS_SQL.V7);</a:t>
            </a:r>
          </a:p>
          <a:p>
            <a:pPr eaLnBrk="1" hangingPunct="1"/>
            <a:r>
              <a:rPr lang="ru-RU" altLang="ru-RU" sz="1600" dirty="0"/>
              <a:t>   /* добавление данных в таблицу */</a:t>
            </a:r>
          </a:p>
          <a:p>
            <a:pPr eaLnBrk="1" hangingPunct="1"/>
            <a:r>
              <a:rPr lang="ru-RU" altLang="ru-RU" sz="1600" dirty="0"/>
              <a:t>   DBMS_SQL.PARSE(</a:t>
            </a:r>
            <a:r>
              <a:rPr lang="ru-RU" altLang="ru-RU" sz="1600" dirty="0" err="1"/>
              <a:t>vCursor</a:t>
            </a:r>
            <a:r>
              <a:rPr lang="ru-RU" altLang="ru-RU" sz="1600" dirty="0"/>
              <a:t>, </a:t>
            </a:r>
            <a:r>
              <a:rPr lang="ru-RU" altLang="ru-RU" sz="1600" dirty="0" err="1"/>
              <a:t>vInsertTable</a:t>
            </a:r>
            <a:r>
              <a:rPr lang="ru-RU" altLang="ru-RU" sz="1600" dirty="0"/>
              <a:t>, DBMS_SQL.V7);</a:t>
            </a:r>
          </a:p>
          <a:p>
            <a:pPr eaLnBrk="1" hangingPunct="1"/>
            <a:r>
              <a:rPr lang="ru-RU" altLang="ru-RU" sz="1600" dirty="0"/>
              <a:t>   FOR </a:t>
            </a:r>
            <a:r>
              <a:rPr lang="ru-RU" altLang="ru-RU" sz="1600" dirty="0" err="1"/>
              <a:t>vId</a:t>
            </a:r>
            <a:r>
              <a:rPr lang="ru-RU" altLang="ru-RU" sz="1600" dirty="0"/>
              <a:t> IN 1..5 LOOP</a:t>
            </a:r>
          </a:p>
          <a:p>
            <a:pPr eaLnBrk="1" hangingPunct="1"/>
            <a:r>
              <a:rPr lang="ru-RU" altLang="ru-RU" sz="1600" dirty="0"/>
              <a:t>        -- установка значений для переменных привязки</a:t>
            </a:r>
          </a:p>
          <a:p>
            <a:pPr eaLnBrk="1" hangingPunct="1"/>
            <a:r>
              <a:rPr lang="ru-RU" altLang="ru-RU" sz="1600" dirty="0"/>
              <a:t>        DBMS_SQL.BIND_VARIABLE(</a:t>
            </a:r>
            <a:r>
              <a:rPr lang="ru-RU" altLang="ru-RU" sz="1600" dirty="0" err="1"/>
              <a:t>vCursor</a:t>
            </a:r>
            <a:r>
              <a:rPr lang="ru-RU" altLang="ru-RU" sz="1600" dirty="0"/>
              <a:t>, </a:t>
            </a:r>
            <a:r>
              <a:rPr lang="en-US" altLang="ru-RU" sz="1600" dirty="0" smtClean="0"/>
              <a:t>'</a:t>
            </a:r>
            <a:r>
              <a:rPr lang="ru-RU" altLang="ru-RU" sz="1600" dirty="0" smtClean="0"/>
              <a:t>:</a:t>
            </a:r>
            <a:r>
              <a:rPr lang="ru-RU" altLang="ru-RU" sz="1600" dirty="0" err="1" smtClean="0"/>
              <a:t>id</a:t>
            </a:r>
            <a:r>
              <a:rPr lang="en-US" altLang="ru-RU" sz="1600" dirty="0" smtClean="0"/>
              <a:t>'</a:t>
            </a:r>
            <a:r>
              <a:rPr lang="ru-RU" altLang="ru-RU" sz="1600" dirty="0" smtClean="0"/>
              <a:t>, </a:t>
            </a:r>
            <a:r>
              <a:rPr lang="ru-RU" altLang="ru-RU" sz="1600" dirty="0" err="1"/>
              <a:t>vId</a:t>
            </a:r>
            <a:r>
              <a:rPr lang="ru-RU" altLang="ru-RU" sz="1600" dirty="0"/>
              <a:t>);</a:t>
            </a:r>
          </a:p>
          <a:p>
            <a:pPr eaLnBrk="1" hangingPunct="1"/>
            <a:r>
              <a:rPr lang="ru-RU" altLang="ru-RU" sz="1600" dirty="0"/>
              <a:t>        DBMS_SQL.BIND_VARIABLE(</a:t>
            </a:r>
            <a:r>
              <a:rPr lang="ru-RU" altLang="ru-RU" sz="1600" dirty="0" err="1"/>
              <a:t>vCursor</a:t>
            </a:r>
            <a:r>
              <a:rPr lang="ru-RU" altLang="ru-RU" sz="1600" dirty="0"/>
              <a:t>, </a:t>
            </a:r>
            <a:r>
              <a:rPr lang="en-US" altLang="ru-RU" sz="1600" dirty="0" smtClean="0"/>
              <a:t>'</a:t>
            </a:r>
            <a:r>
              <a:rPr lang="ru-RU" altLang="ru-RU" sz="1600" dirty="0" smtClean="0"/>
              <a:t>:</a:t>
            </a:r>
            <a:r>
              <a:rPr lang="ru-RU" altLang="ru-RU" sz="1600" dirty="0" err="1" smtClean="0"/>
              <a:t>name</a:t>
            </a:r>
            <a:r>
              <a:rPr lang="en-US" altLang="ru-RU" sz="1600" dirty="0" smtClean="0"/>
              <a:t>'</a:t>
            </a:r>
            <a:r>
              <a:rPr lang="ru-RU" altLang="ru-RU" sz="1600" dirty="0" smtClean="0"/>
              <a:t>, '</a:t>
            </a:r>
            <a:r>
              <a:rPr lang="ru-RU" altLang="ru-RU" sz="1600" dirty="0" err="1" smtClean="0"/>
              <a:t>Name</a:t>
            </a:r>
            <a:r>
              <a:rPr lang="ru-RU" altLang="ru-RU" sz="1600" dirty="0" smtClean="0"/>
              <a:t> </a:t>
            </a:r>
            <a:r>
              <a:rPr lang="en-US" altLang="ru-RU" sz="1600" dirty="0" smtClean="0"/>
              <a:t>'</a:t>
            </a:r>
            <a:r>
              <a:rPr lang="ru-RU" altLang="ru-RU" sz="1600" dirty="0" smtClean="0"/>
              <a:t>||</a:t>
            </a:r>
            <a:r>
              <a:rPr lang="ru-RU" altLang="ru-RU" sz="1600" dirty="0" err="1"/>
              <a:t>vId</a:t>
            </a:r>
            <a:r>
              <a:rPr lang="ru-RU" altLang="ru-RU" sz="1600" dirty="0"/>
              <a:t>);</a:t>
            </a:r>
          </a:p>
          <a:p>
            <a:pPr eaLnBrk="1" hangingPunct="1"/>
            <a:r>
              <a:rPr lang="ru-RU" altLang="ru-RU" sz="1600" dirty="0"/>
              <a:t>        -- выполнение оператора </a:t>
            </a:r>
            <a:r>
              <a:rPr lang="ru-RU" altLang="ru-RU" sz="1600" dirty="0" err="1"/>
              <a:t>Insert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       </a:t>
            </a:r>
            <a:r>
              <a:rPr lang="ru-RU" altLang="ru-RU" sz="1600" dirty="0" err="1"/>
              <a:t>vResult</a:t>
            </a:r>
            <a:r>
              <a:rPr lang="ru-RU" altLang="ru-RU" sz="1600" dirty="0"/>
              <a:t>:=DBMS_SQL.EXECUTE(</a:t>
            </a:r>
            <a:r>
              <a:rPr lang="ru-RU" altLang="ru-RU" sz="1600" dirty="0" err="1"/>
              <a:t>vCursor</a:t>
            </a:r>
            <a:r>
              <a:rPr lang="ru-RU" altLang="ru-RU" sz="1600" dirty="0"/>
              <a:t>);</a:t>
            </a:r>
          </a:p>
          <a:p>
            <a:pPr eaLnBrk="1" hangingPunct="1"/>
            <a:r>
              <a:rPr lang="ru-RU" altLang="ru-RU" sz="1600" dirty="0"/>
              <a:t>   END LOOP;</a:t>
            </a:r>
          </a:p>
          <a:p>
            <a:pPr eaLnBrk="1" hangingPunct="1"/>
            <a:r>
              <a:rPr lang="en-US" altLang="ru-RU" sz="1600" dirty="0"/>
              <a:t>   </a:t>
            </a:r>
            <a:r>
              <a:rPr lang="ru-RU" altLang="ru-RU" sz="1600" dirty="0"/>
              <a:t>COMMIT</a:t>
            </a:r>
            <a:r>
              <a:rPr lang="en-US" altLang="ru-RU" sz="1600" dirty="0"/>
              <a:t>;</a:t>
            </a:r>
            <a:r>
              <a:rPr lang="ru-RU" altLang="ru-RU" sz="1600" dirty="0"/>
              <a:t> -- фиксация изменений</a:t>
            </a:r>
          </a:p>
          <a:p>
            <a:pPr eaLnBrk="1" hangingPunct="1"/>
            <a:r>
              <a:rPr lang="ru-RU" altLang="ru-RU" sz="1600" dirty="0"/>
              <a:t>   /* удаление строки с ID=4 */</a:t>
            </a:r>
          </a:p>
          <a:p>
            <a:pPr eaLnBrk="1" hangingPunct="1"/>
            <a:r>
              <a:rPr lang="ru-RU" altLang="ru-RU" sz="1600" dirty="0"/>
              <a:t>   DBMS_SQL.PARSE(</a:t>
            </a:r>
            <a:r>
              <a:rPr lang="ru-RU" altLang="ru-RU" sz="1600" dirty="0" err="1"/>
              <a:t>vCursor</a:t>
            </a:r>
            <a:r>
              <a:rPr lang="ru-RU" altLang="ru-RU" sz="1600" dirty="0"/>
              <a:t>, </a:t>
            </a:r>
            <a:r>
              <a:rPr lang="ru-RU" altLang="ru-RU" sz="1600" dirty="0" err="1"/>
              <a:t>vDeleteTable</a:t>
            </a:r>
            <a:r>
              <a:rPr lang="ru-RU" altLang="ru-RU" sz="1600" dirty="0"/>
              <a:t>, DBMS_SQL.V7);</a:t>
            </a:r>
          </a:p>
          <a:p>
            <a:pPr eaLnBrk="1" hangingPunct="1"/>
            <a:r>
              <a:rPr lang="ru-RU" altLang="ru-RU" sz="1600" dirty="0"/>
              <a:t>   -- установка значения для переменной привязки</a:t>
            </a:r>
          </a:p>
          <a:p>
            <a:pPr eaLnBrk="1" hangingPunct="1"/>
            <a:r>
              <a:rPr lang="ru-RU" altLang="ru-RU" sz="1600" dirty="0"/>
              <a:t>   DBMS_SQL.BIND_VARIABLE(</a:t>
            </a:r>
            <a:r>
              <a:rPr lang="ru-RU" altLang="ru-RU" sz="1600" dirty="0" err="1"/>
              <a:t>vCursor</a:t>
            </a:r>
            <a:r>
              <a:rPr lang="ru-RU" altLang="ru-RU" sz="1600" dirty="0"/>
              <a:t>, </a:t>
            </a:r>
            <a:r>
              <a:rPr lang="en-US" altLang="ru-RU" sz="1600" dirty="0" smtClean="0"/>
              <a:t>'</a:t>
            </a:r>
            <a:r>
              <a:rPr lang="ru-RU" altLang="ru-RU" sz="1600" dirty="0" smtClean="0"/>
              <a:t>:</a:t>
            </a:r>
            <a:r>
              <a:rPr lang="ru-RU" altLang="ru-RU" sz="1600" dirty="0" err="1" smtClean="0"/>
              <a:t>id</a:t>
            </a:r>
            <a:r>
              <a:rPr lang="en-US" altLang="ru-RU" sz="1600" dirty="0" smtClean="0"/>
              <a:t>'</a:t>
            </a:r>
            <a:r>
              <a:rPr lang="ru-RU" altLang="ru-RU" sz="1600" dirty="0" smtClean="0"/>
              <a:t>, </a:t>
            </a:r>
            <a:r>
              <a:rPr lang="ru-RU" altLang="ru-RU" sz="1600" dirty="0"/>
              <a:t>4);</a:t>
            </a:r>
          </a:p>
          <a:p>
            <a:pPr eaLnBrk="1" hangingPunct="1"/>
            <a:r>
              <a:rPr lang="ru-RU" altLang="ru-RU" sz="1600" dirty="0"/>
              <a:t>   -- выполнение оператора </a:t>
            </a:r>
            <a:r>
              <a:rPr lang="en-US" altLang="ru-RU" sz="1600" dirty="0" smtClean="0"/>
              <a:t>Delete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  </a:t>
            </a:r>
            <a:r>
              <a:rPr lang="ru-RU" altLang="ru-RU" sz="1600" dirty="0" err="1"/>
              <a:t>vResult</a:t>
            </a:r>
            <a:r>
              <a:rPr lang="ru-RU" altLang="ru-RU" sz="1600" dirty="0"/>
              <a:t>:=DBMS_SQL.EXECUTE(</a:t>
            </a:r>
            <a:r>
              <a:rPr lang="ru-RU" altLang="ru-RU" sz="1600" dirty="0" err="1"/>
              <a:t>vCursor</a:t>
            </a:r>
            <a:r>
              <a:rPr lang="ru-RU" altLang="ru-RU" sz="1600" dirty="0"/>
              <a:t>);</a:t>
            </a:r>
          </a:p>
          <a:p>
            <a:pPr eaLnBrk="1" hangingPunct="1"/>
            <a:r>
              <a:rPr lang="en-US" altLang="ru-RU" sz="1600" dirty="0"/>
              <a:t>   </a:t>
            </a:r>
            <a:r>
              <a:rPr lang="ru-RU" altLang="ru-RU" sz="1600" dirty="0"/>
              <a:t>COMMIT;</a:t>
            </a:r>
            <a:r>
              <a:rPr lang="en-US" altLang="ru-RU" sz="1600" dirty="0"/>
              <a:t> </a:t>
            </a:r>
            <a:r>
              <a:rPr lang="ru-RU" altLang="ru-RU" sz="1600" dirty="0"/>
              <a:t>-- фиксация изменений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pPr algn="ctr"/>
            <a:r>
              <a:rPr lang="ru-RU" altLang="ru-RU" sz="2800"/>
              <a:t>Завершение текста примера 2 (использование пакета </a:t>
            </a:r>
            <a:r>
              <a:rPr lang="en-US" altLang="ru-RU" sz="2800"/>
              <a:t>dbms_sql</a:t>
            </a:r>
            <a:r>
              <a:rPr lang="ru-RU" altLang="ru-RU" sz="2800"/>
              <a:t>)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539750" y="1341438"/>
            <a:ext cx="80645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400" dirty="0"/>
              <a:t>   /* считывание строк с </a:t>
            </a:r>
            <a:r>
              <a:rPr lang="ru-RU" altLang="ru-RU" sz="1400" dirty="0" smtClean="0"/>
              <a:t>ID=2,3,</a:t>
            </a:r>
            <a:r>
              <a:rPr lang="en-US" altLang="ru-RU" sz="1400" dirty="0" smtClean="0"/>
              <a:t>5</a:t>
            </a:r>
            <a:r>
              <a:rPr lang="ru-RU" altLang="ru-RU" sz="1400" dirty="0" smtClean="0"/>
              <a:t> </a:t>
            </a:r>
            <a:r>
              <a:rPr lang="ru-RU" altLang="ru-RU" sz="1400" dirty="0"/>
              <a:t>*/</a:t>
            </a:r>
          </a:p>
          <a:p>
            <a:pPr eaLnBrk="1" hangingPunct="1"/>
            <a:r>
              <a:rPr lang="ru-RU" altLang="ru-RU" sz="1400" dirty="0"/>
              <a:t>   DBMS_SQL.PARSE(</a:t>
            </a:r>
            <a:r>
              <a:rPr lang="ru-RU" altLang="ru-RU" sz="1400" dirty="0" err="1"/>
              <a:t>vCursor</a:t>
            </a:r>
            <a:r>
              <a:rPr lang="ru-RU" altLang="ru-RU" sz="1400" dirty="0"/>
              <a:t>, </a:t>
            </a:r>
            <a:r>
              <a:rPr lang="ru-RU" altLang="ru-RU" sz="1400" dirty="0" err="1"/>
              <a:t>vSelectTable</a:t>
            </a:r>
            <a:r>
              <a:rPr lang="ru-RU" altLang="ru-RU" sz="1400" dirty="0"/>
              <a:t>, DBMS_SQL.V7); </a:t>
            </a:r>
          </a:p>
          <a:p>
            <a:pPr eaLnBrk="1" hangingPunct="1"/>
            <a:r>
              <a:rPr lang="ru-RU" altLang="ru-RU" sz="1400" dirty="0"/>
              <a:t>   -- установка значений для переменных привязки</a:t>
            </a:r>
          </a:p>
          <a:p>
            <a:pPr eaLnBrk="1" hangingPunct="1"/>
            <a:r>
              <a:rPr lang="ru-RU" altLang="ru-RU" sz="1400" dirty="0"/>
              <a:t>   DBMS_SQL.BIND_VARIABLE(</a:t>
            </a:r>
            <a:r>
              <a:rPr lang="ru-RU" altLang="ru-RU" sz="1400" dirty="0" err="1"/>
              <a:t>vCursor</a:t>
            </a:r>
            <a:r>
              <a:rPr lang="ru-RU" altLang="ru-RU" sz="1400" dirty="0"/>
              <a:t>,</a:t>
            </a:r>
            <a:r>
              <a:rPr lang="en-US" altLang="ru-RU" sz="1400" dirty="0"/>
              <a:t> </a:t>
            </a:r>
            <a:r>
              <a:rPr lang="ru-RU" altLang="ru-RU" sz="1400" dirty="0" smtClean="0"/>
              <a:t>':</a:t>
            </a:r>
            <a:r>
              <a:rPr lang="ru-RU" altLang="ru-RU" sz="1400" dirty="0" err="1" smtClean="0"/>
              <a:t>id_l</a:t>
            </a:r>
            <a:r>
              <a:rPr lang="ru-RU" altLang="ru-RU" sz="1400" dirty="0" smtClean="0"/>
              <a:t>', </a:t>
            </a:r>
            <a:r>
              <a:rPr lang="ru-RU" altLang="ru-RU" sz="1400" dirty="0"/>
              <a:t>2); </a:t>
            </a:r>
          </a:p>
          <a:p>
            <a:pPr eaLnBrk="1" hangingPunct="1"/>
            <a:r>
              <a:rPr lang="ru-RU" altLang="ru-RU" sz="1400" dirty="0"/>
              <a:t>   DBMS_SQL.BIND_VARIABLE(</a:t>
            </a:r>
            <a:r>
              <a:rPr lang="ru-RU" altLang="ru-RU" sz="1400" dirty="0" err="1"/>
              <a:t>vCursor</a:t>
            </a:r>
            <a:r>
              <a:rPr lang="ru-RU" altLang="ru-RU" sz="1400" dirty="0"/>
              <a:t>,</a:t>
            </a:r>
            <a:r>
              <a:rPr lang="en-US" altLang="ru-RU" sz="1400" dirty="0"/>
              <a:t> </a:t>
            </a:r>
            <a:r>
              <a:rPr lang="ru-RU" altLang="ru-RU" sz="1400" dirty="0" smtClean="0"/>
              <a:t>':</a:t>
            </a:r>
            <a:r>
              <a:rPr lang="ru-RU" altLang="ru-RU" sz="1400" dirty="0" err="1" smtClean="0"/>
              <a:t>id_h</a:t>
            </a:r>
            <a:r>
              <a:rPr lang="ru-RU" altLang="ru-RU" sz="1400" dirty="0" smtClean="0"/>
              <a:t>', </a:t>
            </a:r>
            <a:r>
              <a:rPr lang="ru-RU" altLang="ru-RU" sz="1400" dirty="0"/>
              <a:t>5);</a:t>
            </a:r>
          </a:p>
          <a:p>
            <a:pPr eaLnBrk="1" hangingPunct="1"/>
            <a:r>
              <a:rPr lang="ru-RU" altLang="ru-RU" sz="1400" dirty="0"/>
              <a:t>   -- определение выходных переменных</a:t>
            </a:r>
          </a:p>
          <a:p>
            <a:pPr eaLnBrk="1" hangingPunct="1"/>
            <a:r>
              <a:rPr lang="ru-RU" altLang="ru-RU" sz="1400" dirty="0"/>
              <a:t>   DBMS_SQL.DEFINE_COLUMN(</a:t>
            </a:r>
            <a:r>
              <a:rPr lang="ru-RU" altLang="ru-RU" sz="1400" dirty="0" err="1"/>
              <a:t>vCursor</a:t>
            </a:r>
            <a:r>
              <a:rPr lang="ru-RU" altLang="ru-RU" sz="1400" dirty="0"/>
              <a:t>, 1, </a:t>
            </a:r>
            <a:r>
              <a:rPr lang="ru-RU" altLang="ru-RU" sz="1400" dirty="0" err="1"/>
              <a:t>vId</a:t>
            </a:r>
            <a:r>
              <a:rPr lang="ru-RU" altLang="ru-RU" sz="1400" dirty="0"/>
              <a:t>);</a:t>
            </a:r>
          </a:p>
          <a:p>
            <a:pPr eaLnBrk="1" hangingPunct="1"/>
            <a:r>
              <a:rPr lang="ru-RU" altLang="ru-RU" sz="1400" dirty="0"/>
              <a:t>   DBMS_SQL.DEFINE_COLUMN(</a:t>
            </a:r>
            <a:r>
              <a:rPr lang="ru-RU" altLang="ru-RU" sz="1400" dirty="0" err="1"/>
              <a:t>vCursor</a:t>
            </a:r>
            <a:r>
              <a:rPr lang="ru-RU" altLang="ru-RU" sz="1400" dirty="0"/>
              <a:t>, 2, </a:t>
            </a:r>
            <a:r>
              <a:rPr lang="ru-RU" altLang="ru-RU" sz="1400" dirty="0" err="1"/>
              <a:t>vName</a:t>
            </a:r>
            <a:r>
              <a:rPr lang="ru-RU" altLang="ru-RU" sz="1400" dirty="0"/>
              <a:t>, 50);</a:t>
            </a:r>
          </a:p>
          <a:p>
            <a:pPr eaLnBrk="1" hangingPunct="1"/>
            <a:r>
              <a:rPr lang="ru-RU" altLang="ru-RU" sz="1400" dirty="0"/>
              <a:t>   -- выполнение оператора </a:t>
            </a:r>
            <a:r>
              <a:rPr lang="ru-RU" altLang="ru-RU" sz="1400" dirty="0" err="1"/>
              <a:t>Select</a:t>
            </a:r>
            <a:endParaRPr lang="ru-RU" altLang="ru-RU" sz="1400" dirty="0"/>
          </a:p>
          <a:p>
            <a:pPr eaLnBrk="1" hangingPunct="1"/>
            <a:r>
              <a:rPr lang="ru-RU" altLang="ru-RU" sz="1400" dirty="0"/>
              <a:t>   </a:t>
            </a:r>
            <a:r>
              <a:rPr lang="ru-RU" altLang="ru-RU" sz="1400" dirty="0" err="1"/>
              <a:t>vResult</a:t>
            </a:r>
            <a:r>
              <a:rPr lang="ru-RU" altLang="ru-RU" sz="1400" dirty="0"/>
              <a:t>:=DBMS_SQL.EXECUTE(</a:t>
            </a:r>
            <a:r>
              <a:rPr lang="ru-RU" altLang="ru-RU" sz="1400" dirty="0" err="1"/>
              <a:t>vCursor</a:t>
            </a:r>
            <a:r>
              <a:rPr lang="ru-RU" altLang="ru-RU" sz="1400" dirty="0"/>
              <a:t>);</a:t>
            </a:r>
          </a:p>
          <a:p>
            <a:pPr eaLnBrk="1" hangingPunct="1"/>
            <a:r>
              <a:rPr lang="ru-RU" altLang="ru-RU" sz="1400" dirty="0"/>
              <a:t>   LOOP</a:t>
            </a:r>
          </a:p>
          <a:p>
            <a:pPr eaLnBrk="1" hangingPunct="1"/>
            <a:r>
              <a:rPr lang="ru-RU" altLang="ru-RU" sz="1400" dirty="0"/>
              <a:t>        EXIT WHEN DBMS_SQL.FETCH_ROWS(</a:t>
            </a:r>
            <a:r>
              <a:rPr lang="ru-RU" altLang="ru-RU" sz="1400" dirty="0" err="1"/>
              <a:t>vCursor</a:t>
            </a:r>
            <a:r>
              <a:rPr lang="ru-RU" altLang="ru-RU" sz="1400" dirty="0"/>
              <a:t>) = 0;</a:t>
            </a:r>
          </a:p>
          <a:p>
            <a:pPr eaLnBrk="1" hangingPunct="1"/>
            <a:r>
              <a:rPr lang="ru-RU" altLang="ru-RU" sz="1400" dirty="0"/>
              <a:t>        -- считывание строки из буфера в переменные PL/SQL</a:t>
            </a:r>
          </a:p>
          <a:p>
            <a:pPr eaLnBrk="1" hangingPunct="1"/>
            <a:r>
              <a:rPr lang="ru-RU" altLang="ru-RU" sz="1400" dirty="0"/>
              <a:t>        DBMS_SQL.COLUMN_VALUE(</a:t>
            </a:r>
            <a:r>
              <a:rPr lang="ru-RU" altLang="ru-RU" sz="1400" dirty="0" err="1"/>
              <a:t>vCursor</a:t>
            </a:r>
            <a:r>
              <a:rPr lang="ru-RU" altLang="ru-RU" sz="1400" dirty="0"/>
              <a:t>, 1, </a:t>
            </a:r>
            <a:r>
              <a:rPr lang="ru-RU" altLang="ru-RU" sz="1400" dirty="0" err="1"/>
              <a:t>vId</a:t>
            </a:r>
            <a:r>
              <a:rPr lang="ru-RU" altLang="ru-RU" sz="1400" dirty="0"/>
              <a:t>); </a:t>
            </a:r>
          </a:p>
          <a:p>
            <a:pPr eaLnBrk="1" hangingPunct="1"/>
            <a:r>
              <a:rPr lang="ru-RU" altLang="ru-RU" sz="1400" dirty="0"/>
              <a:t>        DBMS_SQL.COLUMN_VALUE(</a:t>
            </a:r>
            <a:r>
              <a:rPr lang="ru-RU" altLang="ru-RU" sz="1400" dirty="0" err="1"/>
              <a:t>vCursor</a:t>
            </a:r>
            <a:r>
              <a:rPr lang="ru-RU" altLang="ru-RU" sz="1400" dirty="0"/>
              <a:t>, 2, </a:t>
            </a:r>
            <a:r>
              <a:rPr lang="ru-RU" altLang="ru-RU" sz="1400" dirty="0" err="1"/>
              <a:t>vName</a:t>
            </a:r>
            <a:r>
              <a:rPr lang="ru-RU" altLang="ru-RU" sz="1400" dirty="0"/>
              <a:t>); </a:t>
            </a:r>
          </a:p>
          <a:p>
            <a:pPr eaLnBrk="1" hangingPunct="1"/>
            <a:r>
              <a:rPr lang="ru-RU" altLang="ru-RU" sz="1400" dirty="0"/>
              <a:t>        -- распечатка полученных данных</a:t>
            </a:r>
          </a:p>
          <a:p>
            <a:pPr eaLnBrk="1" hangingPunct="1"/>
            <a:r>
              <a:rPr lang="ru-RU" altLang="ru-RU" sz="1400" dirty="0"/>
              <a:t>        DBMS_OUTPUT.PUT_LINE(</a:t>
            </a:r>
            <a:r>
              <a:rPr lang="ru-RU" altLang="ru-RU" sz="1400" dirty="0" err="1"/>
              <a:t>vId</a:t>
            </a:r>
            <a:r>
              <a:rPr lang="ru-RU" altLang="ru-RU" sz="1400" dirty="0" smtClean="0"/>
              <a:t>||' '||</a:t>
            </a:r>
            <a:r>
              <a:rPr lang="ru-RU" altLang="ru-RU" sz="1400" dirty="0" err="1"/>
              <a:t>vName</a:t>
            </a:r>
            <a:r>
              <a:rPr lang="ru-RU" altLang="ru-RU" sz="1400" dirty="0"/>
              <a:t>);</a:t>
            </a:r>
          </a:p>
          <a:p>
            <a:pPr eaLnBrk="1" hangingPunct="1"/>
            <a:r>
              <a:rPr lang="ru-RU" altLang="ru-RU" sz="1400" dirty="0"/>
              <a:t>   END LOOP;</a:t>
            </a:r>
          </a:p>
          <a:p>
            <a:pPr eaLnBrk="1" hangingPunct="1"/>
            <a:r>
              <a:rPr lang="ru-RU" altLang="ru-RU" sz="1400" dirty="0"/>
              <a:t>   /* удаление таблицы */</a:t>
            </a:r>
          </a:p>
          <a:p>
            <a:pPr eaLnBrk="1" hangingPunct="1"/>
            <a:r>
              <a:rPr lang="ru-RU" altLang="ru-RU" sz="1400" dirty="0"/>
              <a:t>   DBMS_SQL.PARSE(</a:t>
            </a:r>
            <a:r>
              <a:rPr lang="ru-RU" altLang="ru-RU" sz="1400" dirty="0" err="1"/>
              <a:t>vCursor</a:t>
            </a:r>
            <a:r>
              <a:rPr lang="ru-RU" altLang="ru-RU" sz="1400" dirty="0"/>
              <a:t>, </a:t>
            </a:r>
            <a:r>
              <a:rPr lang="ru-RU" altLang="ru-RU" sz="1400" dirty="0" err="1"/>
              <a:t>vDropTable</a:t>
            </a:r>
            <a:r>
              <a:rPr lang="ru-RU" altLang="ru-RU" sz="1400" dirty="0"/>
              <a:t>, DBMS_SQL.V7);</a:t>
            </a:r>
          </a:p>
          <a:p>
            <a:pPr eaLnBrk="1" hangingPunct="1"/>
            <a:r>
              <a:rPr lang="ru-RU" altLang="ru-RU" sz="1400" dirty="0"/>
              <a:t>   DBMS_SQL.CLOSE_CURSOR(</a:t>
            </a:r>
            <a:r>
              <a:rPr lang="ru-RU" altLang="ru-RU" sz="1400" dirty="0" err="1"/>
              <a:t>vCursor</a:t>
            </a:r>
            <a:r>
              <a:rPr lang="ru-RU" altLang="ru-RU" sz="1400" dirty="0"/>
              <a:t>);</a:t>
            </a:r>
          </a:p>
          <a:p>
            <a:pPr eaLnBrk="1" hangingPunct="1"/>
            <a:r>
              <a:rPr lang="ru-RU" altLang="ru-RU" sz="1400" dirty="0"/>
              <a:t>EXCEPTION WHEN OTHERS THEN DBMS_SQL.CLOSE_CURSOR(</a:t>
            </a:r>
            <a:r>
              <a:rPr lang="ru-RU" altLang="ru-RU" sz="1400" dirty="0" err="1"/>
              <a:t>vCursor</a:t>
            </a:r>
            <a:r>
              <a:rPr lang="ru-RU" altLang="ru-RU" sz="1400" dirty="0"/>
              <a:t>);</a:t>
            </a:r>
          </a:p>
          <a:p>
            <a:pPr eaLnBrk="1" hangingPunct="1"/>
            <a:r>
              <a:rPr lang="ru-RU" altLang="ru-RU" sz="1400" dirty="0"/>
              <a:t>        RAISE;</a:t>
            </a:r>
          </a:p>
          <a:p>
            <a:pPr eaLnBrk="1" hangingPunct="1"/>
            <a:r>
              <a:rPr lang="ru-RU" altLang="ru-RU" sz="1400" dirty="0"/>
              <a:t>END;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algn="ctr"/>
            <a:r>
              <a:rPr lang="ru-RU" altLang="ru-RU" sz="3200"/>
              <a:t>Встроенный </a:t>
            </a:r>
            <a:r>
              <a:rPr lang="en-US" altLang="ru-RU" sz="3200"/>
              <a:t>SQL</a:t>
            </a:r>
            <a:r>
              <a:rPr lang="ru-RU" altLang="ru-RU" sz="3200"/>
              <a:t> (начиная с версии 8</a:t>
            </a:r>
            <a:r>
              <a:rPr lang="en-US" altLang="ru-RU" sz="3200"/>
              <a:t>i)</a:t>
            </a:r>
            <a:r>
              <a:rPr lang="ru-RU" altLang="ru-RU" sz="3200"/>
              <a:t/>
            </a:r>
            <a:br>
              <a:rPr lang="ru-RU" altLang="ru-RU" sz="3200"/>
            </a:br>
            <a:r>
              <a:rPr lang="ru-RU" altLang="ru-RU" sz="3200"/>
              <a:t>(</a:t>
            </a:r>
            <a:r>
              <a:rPr lang="en-US" altLang="ru-RU" sz="3200"/>
              <a:t>Native dynamic</a:t>
            </a:r>
            <a:r>
              <a:rPr lang="ru-RU" altLang="ru-RU" sz="3200"/>
              <a:t> </a:t>
            </a:r>
            <a:r>
              <a:rPr lang="en-US" altLang="ru-RU" sz="3200"/>
              <a:t>SQL</a:t>
            </a:r>
            <a:r>
              <a:rPr lang="ru-RU" altLang="ru-RU" sz="3200"/>
              <a:t>, </a:t>
            </a:r>
            <a:r>
              <a:rPr lang="en-US" altLang="ru-RU" sz="3200"/>
              <a:t>NDS)</a:t>
            </a:r>
            <a:endParaRPr lang="ru-RU" altLang="ru-RU" sz="3200"/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84213" y="1557338"/>
            <a:ext cx="7920037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30000"/>
              </a:spcAft>
            </a:pPr>
            <a:r>
              <a:rPr lang="ru-RU" altLang="ru-RU" dirty="0"/>
              <a:t>При работе со встроенным динамическим SQL для выполнения предложений, не возвращающих множественные результаты, используется следующая конструкция:</a:t>
            </a:r>
          </a:p>
          <a:p>
            <a:pPr eaLnBrk="1" hangingPunct="1">
              <a:spcBef>
                <a:spcPts val="600"/>
              </a:spcBef>
            </a:pPr>
            <a:r>
              <a:rPr lang="en-US" altLang="ru-RU" b="1" dirty="0"/>
              <a:t>EXECUTE </a:t>
            </a:r>
            <a:r>
              <a:rPr lang="ru-RU" altLang="ru-RU" b="1" dirty="0"/>
              <a:t> </a:t>
            </a:r>
            <a:r>
              <a:rPr lang="en-US" altLang="ru-RU" b="1" dirty="0"/>
              <a:t>IMMEDIATE</a:t>
            </a:r>
            <a:r>
              <a:rPr lang="en-US" altLang="ru-RU" dirty="0"/>
              <a:t> </a:t>
            </a:r>
            <a:r>
              <a:rPr lang="ru-RU" altLang="ru-RU" dirty="0"/>
              <a:t> </a:t>
            </a:r>
            <a:r>
              <a:rPr lang="ru-RU" altLang="ru-RU" i="1" dirty="0"/>
              <a:t>предложение_</a:t>
            </a:r>
            <a:r>
              <a:rPr lang="en-US" altLang="ru-RU" i="1" dirty="0"/>
              <a:t>SQL</a:t>
            </a:r>
          </a:p>
          <a:p>
            <a:pPr eaLnBrk="1" hangingPunct="1">
              <a:spcBef>
                <a:spcPts val="600"/>
              </a:spcBef>
            </a:pPr>
            <a:r>
              <a:rPr lang="en-US" altLang="ru-RU" i="1" dirty="0"/>
              <a:t>   </a:t>
            </a:r>
            <a:r>
              <a:rPr lang="en-US" altLang="ru-RU" dirty="0"/>
              <a:t> [</a:t>
            </a:r>
            <a:r>
              <a:rPr lang="ru-RU" altLang="ru-RU" dirty="0"/>
              <a:t> </a:t>
            </a:r>
            <a:r>
              <a:rPr lang="en-US" altLang="ru-RU" b="1" dirty="0"/>
              <a:t>INTO</a:t>
            </a:r>
            <a:r>
              <a:rPr lang="en-US" altLang="ru-RU" dirty="0"/>
              <a:t> {</a:t>
            </a:r>
            <a:r>
              <a:rPr lang="ru-RU" altLang="ru-RU" dirty="0"/>
              <a:t> </a:t>
            </a:r>
            <a:r>
              <a:rPr lang="ru-RU" altLang="ru-RU" i="1" dirty="0"/>
              <a:t>переменная1 </a:t>
            </a:r>
            <a:r>
              <a:rPr lang="en-US" altLang="ru-RU" dirty="0"/>
              <a:t>[, </a:t>
            </a:r>
            <a:r>
              <a:rPr lang="ru-RU" altLang="ru-RU" i="1" dirty="0"/>
              <a:t>переменная2 </a:t>
            </a:r>
            <a:r>
              <a:rPr lang="en-US" altLang="ru-RU" dirty="0"/>
              <a:t>]</a:t>
            </a:r>
            <a:r>
              <a:rPr lang="ru-RU" altLang="ru-RU" dirty="0"/>
              <a:t> </a:t>
            </a:r>
            <a:r>
              <a:rPr lang="en-US" altLang="ru-RU" dirty="0"/>
              <a:t>... | </a:t>
            </a:r>
            <a:r>
              <a:rPr lang="ru-RU" altLang="ru-RU" i="1" dirty="0"/>
              <a:t>запись </a:t>
            </a:r>
            <a:r>
              <a:rPr lang="en-US" altLang="ru-RU" dirty="0"/>
              <a:t>}</a:t>
            </a:r>
            <a:r>
              <a:rPr lang="ru-RU" altLang="ru-RU" dirty="0"/>
              <a:t> </a:t>
            </a:r>
            <a:r>
              <a:rPr lang="en-US" altLang="ru-RU" dirty="0"/>
              <a:t>]</a:t>
            </a:r>
          </a:p>
          <a:p>
            <a:pPr eaLnBrk="1" hangingPunct="1">
              <a:spcBef>
                <a:spcPts val="600"/>
              </a:spcBef>
            </a:pPr>
            <a:r>
              <a:rPr lang="en-US" altLang="ru-RU" dirty="0"/>
              <a:t>        [</a:t>
            </a:r>
            <a:r>
              <a:rPr lang="ru-RU" altLang="ru-RU" dirty="0"/>
              <a:t> </a:t>
            </a:r>
            <a:r>
              <a:rPr lang="en-US" altLang="ru-RU" b="1" dirty="0"/>
              <a:t>USING</a:t>
            </a:r>
            <a:r>
              <a:rPr lang="en-US" altLang="ru-RU" dirty="0"/>
              <a:t> [</a:t>
            </a:r>
            <a:r>
              <a:rPr lang="ru-RU" altLang="ru-RU" dirty="0"/>
              <a:t> </a:t>
            </a:r>
            <a:r>
              <a:rPr lang="en-US" altLang="ru-RU" dirty="0"/>
              <a:t>IN | OUT | IN OUT</a:t>
            </a:r>
            <a:r>
              <a:rPr lang="ru-RU" altLang="ru-RU" dirty="0"/>
              <a:t> </a:t>
            </a:r>
            <a:r>
              <a:rPr lang="en-US" altLang="ru-RU" dirty="0"/>
              <a:t>] </a:t>
            </a:r>
            <a:r>
              <a:rPr lang="ru-RU" altLang="ru-RU" i="1" dirty="0"/>
              <a:t>связанный_аргумент1</a:t>
            </a:r>
            <a:r>
              <a:rPr lang="en-US" altLang="ru-RU" dirty="0"/>
              <a:t> [, </a:t>
            </a:r>
            <a:endParaRPr lang="ru-RU" altLang="ru-RU" dirty="0"/>
          </a:p>
          <a:p>
            <a:pPr eaLnBrk="1" hangingPunct="1">
              <a:spcBef>
                <a:spcPts val="600"/>
              </a:spcBef>
            </a:pPr>
            <a:r>
              <a:rPr lang="ru-RU" altLang="ru-RU" dirty="0"/>
              <a:t>             </a:t>
            </a:r>
            <a:r>
              <a:rPr lang="en-US" altLang="ru-RU" dirty="0"/>
              <a:t>[</a:t>
            </a:r>
            <a:r>
              <a:rPr lang="ru-RU" altLang="ru-RU" dirty="0"/>
              <a:t> </a:t>
            </a:r>
            <a:r>
              <a:rPr lang="en-US" altLang="ru-RU" dirty="0"/>
              <a:t>IN | OUT | IN OUT</a:t>
            </a:r>
            <a:r>
              <a:rPr lang="ru-RU" altLang="ru-RU" dirty="0"/>
              <a:t> </a:t>
            </a:r>
            <a:r>
              <a:rPr lang="en-US" altLang="ru-RU" dirty="0"/>
              <a:t>] </a:t>
            </a:r>
            <a:r>
              <a:rPr lang="ru-RU" altLang="ru-RU" i="1" dirty="0"/>
              <a:t>связанный_аргумент2</a:t>
            </a:r>
            <a:r>
              <a:rPr lang="en-US" altLang="ru-RU" dirty="0"/>
              <a:t> ]</a:t>
            </a:r>
            <a:r>
              <a:rPr lang="ru-RU" altLang="ru-RU" dirty="0"/>
              <a:t> </a:t>
            </a:r>
            <a:r>
              <a:rPr lang="en-US" altLang="ru-RU" dirty="0"/>
              <a:t>...</a:t>
            </a:r>
            <a:r>
              <a:rPr lang="ru-RU" altLang="ru-RU" dirty="0"/>
              <a:t> </a:t>
            </a:r>
            <a:r>
              <a:rPr lang="en-US" altLang="ru-RU" dirty="0"/>
              <a:t>]; 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ru-RU" b="1" dirty="0"/>
              <a:t>INTO</a:t>
            </a:r>
            <a:r>
              <a:rPr lang="en-US" altLang="ru-RU" dirty="0"/>
              <a:t> </a:t>
            </a:r>
            <a:r>
              <a:rPr lang="ru-RU" altLang="ru-RU" dirty="0"/>
              <a:t>– определяет приёмник результата.</a:t>
            </a:r>
          </a:p>
          <a:p>
            <a:pPr eaLnBrk="1" hangingPunct="1"/>
            <a:r>
              <a:rPr lang="en-US" altLang="ru-RU" b="1" dirty="0"/>
              <a:t>USING</a:t>
            </a:r>
            <a:r>
              <a:rPr lang="ru-RU" altLang="ru-RU" dirty="0"/>
              <a:t> – определяет типы и порядок аргументов, используемых для передачи значений в запрос и приёма данных результата.</a:t>
            </a:r>
            <a:r>
              <a:rPr lang="en-US" altLang="ru-RU" dirty="0"/>
              <a:t> </a:t>
            </a:r>
            <a:r>
              <a:rPr lang="ru-RU" altLang="ru-RU" dirty="0"/>
              <a:t>Замена аргументов на их значения происходит позиционно. </a:t>
            </a:r>
          </a:p>
          <a:p>
            <a:pPr eaLnBrk="1" hangingPunct="1">
              <a:spcBef>
                <a:spcPct val="40000"/>
              </a:spcBef>
            </a:pPr>
            <a:r>
              <a:rPr lang="ru-RU" altLang="ru-RU" dirty="0">
                <a:solidFill>
                  <a:srgbClr val="FF0000"/>
                </a:solidFill>
              </a:rPr>
              <a:t>Ограничения на передаваемые аргументы: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altLang="ru-RU" dirty="0"/>
              <a:t> Нельзя передавать значения типа </a:t>
            </a:r>
            <a:r>
              <a:rPr lang="en-US" altLang="ru-RU" dirty="0" err="1"/>
              <a:t>boolean</a:t>
            </a:r>
            <a:r>
              <a:rPr lang="en-US" altLang="ru-RU" dirty="0"/>
              <a:t>, index-by</a:t>
            </a:r>
            <a:r>
              <a:rPr lang="ru-RU" altLang="ru-RU" dirty="0"/>
              <a:t> таблицы, записи.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altLang="ru-RU" dirty="0"/>
              <a:t> Нельзя передавать </a:t>
            </a:r>
            <a:r>
              <a:rPr lang="en-US" altLang="ru-RU" dirty="0"/>
              <a:t>NULL</a:t>
            </a:r>
            <a:r>
              <a:rPr lang="ru-RU" altLang="ru-RU" dirty="0"/>
              <a:t> как литерал (только переменную со значением </a:t>
            </a:r>
            <a:r>
              <a:rPr lang="en-US" altLang="ru-RU" b="1" i="1" dirty="0"/>
              <a:t>null</a:t>
            </a:r>
            <a:r>
              <a:rPr lang="ru-RU" altLang="ru-RU" dirty="0"/>
              <a:t> или функцию, которая возвращает </a:t>
            </a:r>
            <a:r>
              <a:rPr lang="en-US" altLang="ru-RU" b="1" i="1" dirty="0"/>
              <a:t>null</a:t>
            </a:r>
            <a:r>
              <a:rPr lang="en-US" altLang="ru-RU" dirty="0"/>
              <a:t>)</a:t>
            </a:r>
            <a:r>
              <a:rPr lang="ru-RU" alt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pPr algn="ctr"/>
            <a:r>
              <a:rPr lang="ru-RU" altLang="ru-RU" sz="3200"/>
              <a:t>Примеры использования </a:t>
            </a:r>
            <a:r>
              <a:rPr lang="en-US" altLang="ru-RU" sz="3200"/>
              <a:t>NDS</a:t>
            </a:r>
            <a:endParaRPr lang="ru-RU" altLang="ru-RU" sz="320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539750" y="1052513"/>
            <a:ext cx="8064500" cy="488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dirty="0"/>
              <a:t>Пример</a:t>
            </a:r>
            <a:r>
              <a:rPr lang="en-US" altLang="ru-RU" b="1" dirty="0"/>
              <a:t> 1</a:t>
            </a:r>
            <a:r>
              <a:rPr lang="ru-RU" altLang="ru-RU" b="1" dirty="0"/>
              <a:t>.</a:t>
            </a:r>
            <a:r>
              <a:rPr lang="ru-RU" altLang="ru-RU" dirty="0"/>
              <a:t> Удаление таблицы.</a:t>
            </a:r>
          </a:p>
          <a:p>
            <a:pPr eaLnBrk="1" hangingPunct="1">
              <a:spcBef>
                <a:spcPct val="30000"/>
              </a:spcBef>
              <a:spcAft>
                <a:spcPct val="50000"/>
              </a:spcAft>
            </a:pPr>
            <a:r>
              <a:rPr lang="en-US" altLang="ru-RU" dirty="0"/>
              <a:t>    execute immediate </a:t>
            </a:r>
            <a:r>
              <a:rPr lang="en-US" altLang="ru-RU" dirty="0" smtClean="0"/>
              <a:t>'drop </a:t>
            </a:r>
            <a:r>
              <a:rPr lang="en-US" altLang="ru-RU" dirty="0"/>
              <a:t>table </a:t>
            </a:r>
            <a:r>
              <a:rPr lang="en-US" altLang="ru-RU" dirty="0" err="1" smtClean="0"/>
              <a:t>temp_table</a:t>
            </a:r>
            <a:r>
              <a:rPr lang="en-US" altLang="ru-RU" dirty="0" smtClean="0"/>
              <a:t>';</a:t>
            </a:r>
          </a:p>
          <a:p>
            <a:pPr eaLnBrk="1" hangingPunct="1"/>
            <a:r>
              <a:rPr lang="ru-RU" altLang="ru-RU" b="1" dirty="0" smtClean="0"/>
              <a:t>Пример</a:t>
            </a:r>
            <a:r>
              <a:rPr lang="en-US" altLang="ru-RU" b="1" dirty="0" smtClean="0"/>
              <a:t> </a:t>
            </a:r>
            <a:r>
              <a:rPr lang="en-US" altLang="ru-RU" b="1" dirty="0"/>
              <a:t>2</a:t>
            </a:r>
            <a:r>
              <a:rPr lang="ru-RU" altLang="ru-RU" b="1" dirty="0"/>
              <a:t>.</a:t>
            </a:r>
            <a:r>
              <a:rPr lang="ru-RU" altLang="ru-RU" dirty="0"/>
              <a:t> Изменение зарплаты сотрудникам определенного отдела.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dirty="0"/>
              <a:t>    execute immediate </a:t>
            </a:r>
            <a:r>
              <a:rPr lang="en-US" altLang="ru-RU" dirty="0" smtClean="0"/>
              <a:t>'update </a:t>
            </a:r>
            <a:r>
              <a:rPr lang="en-US" altLang="ru-RU" dirty="0"/>
              <a:t>EMP set salary=salary*</a:t>
            </a:r>
            <a:r>
              <a:rPr lang="ru-RU" altLang="ru-RU" dirty="0"/>
              <a:t>:</a:t>
            </a:r>
            <a:r>
              <a:rPr lang="en-US" altLang="ru-RU" dirty="0" err="1"/>
              <a:t>num</a:t>
            </a:r>
            <a:r>
              <a:rPr lang="en-US" altLang="ru-RU" dirty="0"/>
              <a:t> where </a:t>
            </a:r>
            <a:r>
              <a:rPr lang="en-US" altLang="ru-RU" dirty="0" err="1"/>
              <a:t>depno</a:t>
            </a:r>
            <a:r>
              <a:rPr lang="en-US" altLang="ru-RU" dirty="0"/>
              <a:t>=:</a:t>
            </a:r>
            <a:r>
              <a:rPr lang="en-US" altLang="ru-RU" dirty="0" smtClean="0"/>
              <a:t>did'</a:t>
            </a:r>
            <a:endParaRPr lang="en-US" altLang="ru-RU" dirty="0"/>
          </a:p>
          <a:p>
            <a:pPr eaLnBrk="1" hangingPunct="1"/>
            <a:r>
              <a:rPr lang="en-US" altLang="ru-RU" dirty="0"/>
              <a:t>	USING  </a:t>
            </a:r>
            <a:r>
              <a:rPr lang="en-US" altLang="ru-RU" dirty="0" err="1"/>
              <a:t>v_num</a:t>
            </a:r>
            <a:r>
              <a:rPr lang="en-US" altLang="ru-RU" dirty="0"/>
              <a:t>,  </a:t>
            </a:r>
            <a:r>
              <a:rPr lang="en-US" altLang="ru-RU" dirty="0" err="1"/>
              <a:t>v_did</a:t>
            </a:r>
            <a:r>
              <a:rPr lang="en-US" altLang="ru-RU" dirty="0"/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b="1" dirty="0"/>
              <a:t>Пример</a:t>
            </a:r>
            <a:r>
              <a:rPr lang="en-US" altLang="ru-RU" b="1" dirty="0"/>
              <a:t> 3</a:t>
            </a:r>
            <a:r>
              <a:rPr lang="ru-RU" altLang="ru-RU" b="1" dirty="0"/>
              <a:t>.</a:t>
            </a:r>
            <a:r>
              <a:rPr lang="ru-RU" altLang="ru-RU" dirty="0"/>
              <a:t> Получение информации о</a:t>
            </a:r>
            <a:r>
              <a:rPr lang="en-US" altLang="ru-RU" dirty="0"/>
              <a:t> </a:t>
            </a:r>
            <a:r>
              <a:rPr lang="ru-RU" altLang="ru-RU" dirty="0"/>
              <a:t>количестве записей в таблице.</a:t>
            </a:r>
          </a:p>
          <a:p>
            <a:pPr eaLnBrk="1" hangingPunct="1"/>
            <a:r>
              <a:rPr lang="en-US" altLang="ru-RU" dirty="0"/>
              <a:t>       </a:t>
            </a:r>
            <a:r>
              <a:rPr lang="en-US" altLang="ru-RU" dirty="0" err="1"/>
              <a:t>v_name</a:t>
            </a:r>
            <a:r>
              <a:rPr lang="en-US" altLang="ru-RU" dirty="0"/>
              <a:t>  varchar2(40);</a:t>
            </a:r>
          </a:p>
          <a:p>
            <a:pPr eaLnBrk="1" hangingPunct="1"/>
            <a:r>
              <a:rPr lang="en-US" altLang="ru-RU" dirty="0"/>
              <a:t>       </a:t>
            </a:r>
            <a:r>
              <a:rPr lang="en-US" altLang="ru-RU" dirty="0" err="1"/>
              <a:t>v_cnt</a:t>
            </a:r>
            <a:r>
              <a:rPr lang="en-US" altLang="ru-RU" dirty="0"/>
              <a:t>  number;</a:t>
            </a:r>
          </a:p>
          <a:p>
            <a:pPr eaLnBrk="1" hangingPunct="1"/>
            <a:r>
              <a:rPr lang="en-US" altLang="ru-RU" dirty="0"/>
              <a:t>    begin</a:t>
            </a:r>
            <a:endParaRPr lang="ru-RU" altLang="ru-RU" dirty="0"/>
          </a:p>
          <a:p>
            <a:pPr eaLnBrk="1" hangingPunct="1"/>
            <a:r>
              <a:rPr lang="en-US" altLang="ru-RU" dirty="0"/>
              <a:t>       execute immediate </a:t>
            </a:r>
            <a:r>
              <a:rPr lang="en-US" altLang="ru-RU" dirty="0" smtClean="0"/>
              <a:t>'select </a:t>
            </a:r>
            <a:r>
              <a:rPr lang="en-US" altLang="ru-RU" dirty="0"/>
              <a:t>count(*) from </a:t>
            </a:r>
            <a:r>
              <a:rPr lang="en-US" altLang="ru-RU" dirty="0" smtClean="0"/>
              <a:t>' </a:t>
            </a:r>
            <a:r>
              <a:rPr lang="en-US" altLang="ru-RU" dirty="0"/>
              <a:t>|| </a:t>
            </a:r>
            <a:r>
              <a:rPr lang="en-US" altLang="ru-RU" dirty="0" err="1"/>
              <a:t>v_name</a:t>
            </a:r>
            <a:r>
              <a:rPr lang="en-US" altLang="ru-RU" dirty="0"/>
              <a:t>   INTO  </a:t>
            </a:r>
            <a:r>
              <a:rPr lang="en-US" altLang="ru-RU" dirty="0" err="1"/>
              <a:t>v_cnt</a:t>
            </a:r>
            <a:r>
              <a:rPr lang="en-US" altLang="ru-RU" dirty="0"/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b="1" dirty="0"/>
              <a:t>Пример</a:t>
            </a:r>
            <a:r>
              <a:rPr lang="en-US" altLang="ru-RU" b="1" dirty="0"/>
              <a:t> 4</a:t>
            </a:r>
            <a:r>
              <a:rPr lang="ru-RU" altLang="ru-RU" b="1" dirty="0"/>
              <a:t>.</a:t>
            </a:r>
            <a:r>
              <a:rPr lang="ru-RU" altLang="ru-RU" dirty="0"/>
              <a:t> Получение информации об определенном сотруднике.</a:t>
            </a:r>
          </a:p>
          <a:p>
            <a:pPr eaLnBrk="1" hangingPunct="1"/>
            <a:r>
              <a:rPr lang="en-US" altLang="ru-RU" dirty="0"/>
              <a:t>  </a:t>
            </a:r>
            <a:r>
              <a:rPr lang="ru-RU" altLang="ru-RU" dirty="0"/>
              <a:t>    </a:t>
            </a:r>
            <a:r>
              <a:rPr lang="en-US" altLang="ru-RU" dirty="0"/>
              <a:t> </a:t>
            </a:r>
            <a:r>
              <a:rPr lang="en-US" altLang="ru-RU" dirty="0" err="1"/>
              <a:t>vname</a:t>
            </a:r>
            <a:r>
              <a:rPr lang="en-US" altLang="ru-RU" dirty="0"/>
              <a:t>  varchar(100);  </a:t>
            </a:r>
            <a:r>
              <a:rPr lang="en-US" altLang="ru-RU" dirty="0" err="1"/>
              <a:t>vpost</a:t>
            </a:r>
            <a:r>
              <a:rPr lang="en-US" altLang="ru-RU" dirty="0"/>
              <a:t>  varchar(50);</a:t>
            </a:r>
          </a:p>
          <a:p>
            <a:pPr eaLnBrk="1" hangingPunct="1"/>
            <a:r>
              <a:rPr lang="ru-RU" altLang="ru-RU" dirty="0"/>
              <a:t>    </a:t>
            </a:r>
            <a:r>
              <a:rPr lang="en-US" altLang="ru-RU" dirty="0"/>
              <a:t>begin</a:t>
            </a:r>
            <a:endParaRPr lang="ru-RU" altLang="ru-RU" dirty="0"/>
          </a:p>
          <a:p>
            <a:pPr eaLnBrk="1" hangingPunct="1"/>
            <a:r>
              <a:rPr lang="en-US" altLang="ru-RU" dirty="0"/>
              <a:t>  </a:t>
            </a:r>
            <a:r>
              <a:rPr lang="ru-RU" altLang="ru-RU" dirty="0"/>
              <a:t>    </a:t>
            </a:r>
            <a:r>
              <a:rPr lang="en-US" altLang="ru-RU" dirty="0"/>
              <a:t> execute immediate </a:t>
            </a:r>
            <a:r>
              <a:rPr lang="en-US" altLang="ru-RU" dirty="0" smtClean="0"/>
              <a:t>'select </a:t>
            </a:r>
            <a:r>
              <a:rPr lang="en-US" altLang="ru-RU" dirty="0"/>
              <a:t>name, post from </a:t>
            </a:r>
            <a:r>
              <a:rPr lang="en-US" altLang="ru-RU" dirty="0" smtClean="0"/>
              <a:t>' </a:t>
            </a:r>
            <a:r>
              <a:rPr lang="en-US" altLang="ru-RU" dirty="0"/>
              <a:t>|| </a:t>
            </a:r>
            <a:r>
              <a:rPr lang="en-US" altLang="ru-RU" dirty="0" err="1"/>
              <a:t>tabname</a:t>
            </a:r>
            <a:r>
              <a:rPr lang="en-US" altLang="ru-RU" dirty="0"/>
              <a:t> ||</a:t>
            </a:r>
          </a:p>
          <a:p>
            <a:pPr eaLnBrk="1" hangingPunct="1"/>
            <a:r>
              <a:rPr lang="en-US" altLang="ru-RU" dirty="0"/>
              <a:t>	</a:t>
            </a:r>
            <a:r>
              <a:rPr lang="en-US" altLang="ru-RU" dirty="0" smtClean="0"/>
              <a:t>' </a:t>
            </a:r>
            <a:r>
              <a:rPr lang="en-US" altLang="ru-RU" dirty="0"/>
              <a:t>where </a:t>
            </a:r>
            <a:r>
              <a:rPr lang="en-US" altLang="ru-RU" dirty="0" err="1"/>
              <a:t>tabno</a:t>
            </a:r>
            <a:r>
              <a:rPr lang="en-US" altLang="ru-RU" dirty="0"/>
              <a:t>=:</a:t>
            </a:r>
            <a:r>
              <a:rPr lang="en-US" altLang="ru-RU" dirty="0" smtClean="0"/>
              <a:t>id'  </a:t>
            </a:r>
            <a:r>
              <a:rPr lang="en-US" altLang="ru-RU" dirty="0"/>
              <a:t>INTO  </a:t>
            </a:r>
            <a:r>
              <a:rPr lang="en-US" altLang="ru-RU" dirty="0" err="1"/>
              <a:t>vname</a:t>
            </a:r>
            <a:r>
              <a:rPr lang="en-US" altLang="ru-RU" dirty="0"/>
              <a:t>, </a:t>
            </a:r>
            <a:r>
              <a:rPr lang="en-US" altLang="ru-RU" dirty="0" err="1"/>
              <a:t>vpost</a:t>
            </a:r>
            <a:r>
              <a:rPr lang="en-US" altLang="ru-RU" dirty="0"/>
              <a:t>   USING  vid;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pPr algn="ctr"/>
            <a:r>
              <a:rPr lang="ru-RU" altLang="ru-RU" sz="3200"/>
              <a:t>Сравнение связывания и конкатенации</a:t>
            </a:r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>
            <a:off x="539750" y="1174750"/>
            <a:ext cx="80645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dirty="0"/>
              <a:t>Пример использования метода конкатенации: </a:t>
            </a:r>
            <a:endParaRPr lang="en-US" altLang="ru-RU" dirty="0"/>
          </a:p>
          <a:p>
            <a:pPr eaLnBrk="1" hangingPunct="1"/>
            <a:r>
              <a:rPr lang="en-US" altLang="ru-RU" dirty="0"/>
              <a:t>EXECUTE IMMEDIATE   </a:t>
            </a:r>
            <a:r>
              <a:rPr lang="en-US" altLang="ru-RU" dirty="0" smtClean="0"/>
              <a:t>'UPDATE ' </a:t>
            </a:r>
            <a:r>
              <a:rPr lang="en-US" altLang="ru-RU" dirty="0"/>
              <a:t>|| tab </a:t>
            </a:r>
            <a:r>
              <a:rPr lang="en-US" altLang="ru-RU" dirty="0" smtClean="0"/>
              <a:t>|| ' SET </a:t>
            </a:r>
            <a:r>
              <a:rPr lang="en-US" altLang="ru-RU" dirty="0" err="1"/>
              <a:t>sal</a:t>
            </a:r>
            <a:r>
              <a:rPr lang="en-US" altLang="ru-RU" dirty="0"/>
              <a:t> = </a:t>
            </a:r>
            <a:r>
              <a:rPr lang="en-US" altLang="ru-RU" dirty="0" smtClean="0"/>
              <a:t>' </a:t>
            </a:r>
            <a:r>
              <a:rPr lang="en-US" altLang="ru-RU" dirty="0"/>
              <a:t>|| </a:t>
            </a:r>
            <a:r>
              <a:rPr lang="en-US" altLang="ru-RU" dirty="0" err="1"/>
              <a:t>v_sal</a:t>
            </a:r>
            <a:r>
              <a:rPr lang="en-US" altLang="ru-RU" dirty="0"/>
              <a:t>;</a:t>
            </a:r>
            <a:endParaRPr lang="ru-RU" altLang="ru-RU" dirty="0"/>
          </a:p>
          <a:p>
            <a:pPr eaLnBrk="1" hangingPunct="1"/>
            <a:endParaRPr lang="ru-RU" altLang="ru-RU" dirty="0"/>
          </a:p>
          <a:p>
            <a:pPr eaLnBrk="1" hangingPunct="1"/>
            <a:r>
              <a:rPr lang="ru-RU" altLang="ru-RU" dirty="0"/>
              <a:t>Пример связывания: </a:t>
            </a:r>
          </a:p>
          <a:p>
            <a:pPr eaLnBrk="1" hangingPunct="1"/>
            <a:r>
              <a:rPr lang="en-US" altLang="ru-RU" dirty="0"/>
              <a:t>EXECUTE IMMEDIATE   </a:t>
            </a:r>
            <a:r>
              <a:rPr lang="en-US" altLang="ru-RU" dirty="0" smtClean="0"/>
              <a:t>'UPDATE ' </a:t>
            </a:r>
            <a:r>
              <a:rPr lang="en-US" altLang="ru-RU" dirty="0"/>
              <a:t>|| tab </a:t>
            </a:r>
            <a:r>
              <a:rPr lang="en-US" altLang="ru-RU" dirty="0" smtClean="0"/>
              <a:t>|| ' SET </a:t>
            </a:r>
            <a:r>
              <a:rPr lang="en-US" altLang="ru-RU" dirty="0" err="1"/>
              <a:t>sal</a:t>
            </a:r>
            <a:r>
              <a:rPr lang="en-US" altLang="ru-RU" dirty="0"/>
              <a:t> = :</a:t>
            </a:r>
            <a:r>
              <a:rPr lang="en-US" altLang="ru-RU" dirty="0" err="1" smtClean="0"/>
              <a:t>new_sal</a:t>
            </a:r>
            <a:r>
              <a:rPr lang="en-US" altLang="ru-RU" dirty="0" smtClean="0"/>
              <a:t>'   </a:t>
            </a:r>
            <a:endParaRPr lang="ru-RU" altLang="ru-RU" dirty="0"/>
          </a:p>
          <a:p>
            <a:pPr eaLnBrk="1" hangingPunct="1"/>
            <a:r>
              <a:rPr lang="ru-RU" altLang="ru-RU" dirty="0"/>
              <a:t>	</a:t>
            </a:r>
            <a:r>
              <a:rPr lang="en-US" altLang="ru-RU" dirty="0"/>
              <a:t>USING </a:t>
            </a:r>
            <a:r>
              <a:rPr lang="en-US" altLang="ru-RU" dirty="0" err="1"/>
              <a:t>v_sal</a:t>
            </a:r>
            <a:r>
              <a:rPr lang="en-US" altLang="ru-RU" dirty="0"/>
              <a:t>;</a:t>
            </a:r>
            <a:r>
              <a:rPr lang="ru-RU" altLang="ru-RU" dirty="0"/>
              <a:t> </a:t>
            </a:r>
          </a:p>
          <a:p>
            <a:pPr eaLnBrk="1" hangingPunct="1"/>
            <a:r>
              <a:rPr lang="ru-RU" altLang="ru-RU" dirty="0"/>
              <a:t>Связывание работает быстрее, проще в написании и в поддержке.</a:t>
            </a:r>
          </a:p>
          <a:p>
            <a:pPr eaLnBrk="1" hangingPunct="1"/>
            <a:endParaRPr lang="ru-RU" altLang="ru-RU" dirty="0"/>
          </a:p>
          <a:p>
            <a:pPr eaLnBrk="1" hangingPunct="1"/>
            <a:r>
              <a:rPr lang="ru-RU" altLang="ru-RU" b="1" dirty="0"/>
              <a:t>Ограничения использования метода связывания.</a:t>
            </a:r>
            <a:r>
              <a:rPr lang="ru-RU" altLang="ru-RU" dirty="0"/>
              <a:t> При использовании связывания в SQL-оператор можно вставлять только выражения (литералы, переменные, и сложные выражения) которые размещаются на месте заполнителей (</a:t>
            </a:r>
            <a:r>
              <a:rPr lang="ru-RU" altLang="ru-RU" dirty="0" err="1"/>
              <a:t>placeholders</a:t>
            </a:r>
            <a:r>
              <a:rPr lang="ru-RU" altLang="ru-RU" dirty="0"/>
              <a:t>) внутри динамической строки. Нельзя в качестве значений, подставляемых на месте заполнителей, использовать имена элементов схемы (таблиц, столбцов и т.п.) или частей SQL-оператора (таких, как фраза WHERE). В этом случае придется использовать конкатенацию. </a:t>
            </a:r>
            <a:endParaRPr lang="en-US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pPr algn="ctr"/>
            <a:r>
              <a:rPr lang="ru-RU" altLang="ru-RU" sz="3200"/>
              <a:t>Специальные конструкции </a:t>
            </a:r>
            <a:r>
              <a:rPr lang="en-US" altLang="ru-RU" sz="3200"/>
              <a:t>NDS</a:t>
            </a:r>
            <a:endParaRPr lang="ru-RU" altLang="ru-RU" sz="3200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39750" y="1773238"/>
            <a:ext cx="8135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684213" y="1196975"/>
            <a:ext cx="7920037" cy="509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ru-RU" altLang="ru-RU" sz="1600" i="1" dirty="0"/>
              <a:t>Специальные конструкции для работы с запросами, порождающими множественные результаты: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ru-RU" b="1" dirty="0"/>
              <a:t>OPEN</a:t>
            </a:r>
            <a:r>
              <a:rPr lang="en-US" altLang="ru-RU" dirty="0"/>
              <a:t> {</a:t>
            </a:r>
            <a:r>
              <a:rPr lang="ru-RU" altLang="ru-RU" dirty="0"/>
              <a:t> </a:t>
            </a:r>
            <a:r>
              <a:rPr lang="ru-RU" altLang="ru-RU" i="1" dirty="0" err="1"/>
              <a:t>курсорная_переменная</a:t>
            </a:r>
            <a:r>
              <a:rPr lang="en-US" altLang="ru-RU" dirty="0"/>
              <a:t> | </a:t>
            </a:r>
            <a:r>
              <a:rPr lang="en-US" altLang="ru-RU" i="1" dirty="0"/>
              <a:t>:</a:t>
            </a:r>
            <a:r>
              <a:rPr lang="ru-RU" altLang="ru-RU" i="1" dirty="0" err="1"/>
              <a:t>хост_переменная</a:t>
            </a:r>
            <a:r>
              <a:rPr lang="ru-RU" altLang="ru-RU" i="1" dirty="0"/>
              <a:t> </a:t>
            </a:r>
            <a:r>
              <a:rPr lang="en-US" altLang="ru-RU" dirty="0"/>
              <a:t>} </a:t>
            </a:r>
            <a:endParaRPr lang="ru-RU" altLang="ru-RU" dirty="0"/>
          </a:p>
          <a:p>
            <a:pPr eaLnBrk="1" hangingPunct="1">
              <a:lnSpc>
                <a:spcPct val="120000"/>
              </a:lnSpc>
            </a:pPr>
            <a:r>
              <a:rPr lang="ru-RU" altLang="ru-RU" dirty="0"/>
              <a:t>      </a:t>
            </a:r>
            <a:r>
              <a:rPr lang="en-US" altLang="ru-RU" b="1" dirty="0"/>
              <a:t>FOR</a:t>
            </a:r>
            <a:r>
              <a:rPr lang="en-US" altLang="ru-RU" dirty="0"/>
              <a:t> </a:t>
            </a:r>
            <a:r>
              <a:rPr lang="ru-RU" altLang="ru-RU" i="1" dirty="0"/>
              <a:t>предложение_</a:t>
            </a:r>
            <a:r>
              <a:rPr lang="en-US" altLang="ru-RU" i="1" dirty="0"/>
              <a:t>SQL</a:t>
            </a:r>
            <a:r>
              <a:rPr lang="ru-RU" altLang="ru-RU" i="1" dirty="0"/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ru-RU" altLang="ru-RU" i="1" dirty="0"/>
              <a:t>      </a:t>
            </a:r>
            <a:r>
              <a:rPr lang="en-US" altLang="ru-RU" dirty="0"/>
              <a:t>[</a:t>
            </a:r>
            <a:r>
              <a:rPr lang="ru-RU" altLang="ru-RU" dirty="0"/>
              <a:t> </a:t>
            </a:r>
            <a:r>
              <a:rPr lang="en-US" altLang="ru-RU" b="1" dirty="0"/>
              <a:t>USING</a:t>
            </a:r>
            <a:r>
              <a:rPr lang="en-US" altLang="ru-RU" dirty="0"/>
              <a:t> </a:t>
            </a:r>
            <a:r>
              <a:rPr lang="ru-RU" altLang="ru-RU" i="1" dirty="0"/>
              <a:t>связанный_аргумент1</a:t>
            </a:r>
            <a:r>
              <a:rPr lang="en-US" altLang="ru-RU" dirty="0"/>
              <a:t> [, </a:t>
            </a:r>
            <a:r>
              <a:rPr lang="ru-RU" altLang="ru-RU" i="1" dirty="0"/>
              <a:t>связанный_аргумент2 </a:t>
            </a:r>
            <a:r>
              <a:rPr lang="en-US" altLang="ru-RU" dirty="0"/>
              <a:t>]</a:t>
            </a:r>
            <a:r>
              <a:rPr lang="ru-RU" altLang="ru-RU" dirty="0"/>
              <a:t> </a:t>
            </a:r>
            <a:r>
              <a:rPr lang="en-US" altLang="ru-RU" dirty="0"/>
              <a:t>...</a:t>
            </a:r>
            <a:r>
              <a:rPr lang="ru-RU" altLang="ru-RU" dirty="0"/>
              <a:t> </a:t>
            </a:r>
            <a:r>
              <a:rPr lang="en-US" altLang="ru-RU" dirty="0"/>
              <a:t>];</a:t>
            </a:r>
            <a:endParaRPr lang="ru-RU" altLang="ru-RU" dirty="0"/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ru-RU" altLang="ru-RU" sz="1600" i="1" dirty="0"/>
              <a:t>Оператор  </a:t>
            </a:r>
            <a:r>
              <a:rPr lang="en-US" altLang="ru-RU" sz="1600" b="1" i="1" dirty="0"/>
              <a:t>OPEN</a:t>
            </a:r>
            <a:r>
              <a:rPr lang="ru-RU" altLang="ru-RU" sz="1600" b="1" i="1" dirty="0"/>
              <a:t> </a:t>
            </a:r>
            <a:r>
              <a:rPr lang="ru-RU" altLang="ru-RU" sz="1600" i="1" dirty="0"/>
              <a:t> исполняет запрос, позиционирует курсор на первую запись и устанавливает </a:t>
            </a:r>
            <a:r>
              <a:rPr lang="en-US" altLang="ru-RU" sz="1600" i="1" dirty="0"/>
              <a:t>%ROWCONT </a:t>
            </a:r>
            <a:r>
              <a:rPr lang="ru-RU" altLang="ru-RU" sz="1600" i="1" dirty="0"/>
              <a:t> в  0.</a:t>
            </a:r>
            <a:endParaRPr lang="en-US" altLang="ru-RU" sz="1600" i="1" dirty="0"/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ru-RU" b="1" dirty="0"/>
              <a:t>FETCH</a:t>
            </a:r>
            <a:r>
              <a:rPr lang="en-US" altLang="ru-RU" dirty="0"/>
              <a:t> {</a:t>
            </a:r>
            <a:r>
              <a:rPr lang="ru-RU" altLang="ru-RU" dirty="0"/>
              <a:t> </a:t>
            </a:r>
            <a:r>
              <a:rPr lang="ru-RU" altLang="ru-RU" i="1" dirty="0" err="1"/>
              <a:t>курсорная_переменная</a:t>
            </a:r>
            <a:r>
              <a:rPr lang="en-US" altLang="ru-RU" dirty="0"/>
              <a:t> | </a:t>
            </a:r>
            <a:r>
              <a:rPr lang="en-US" altLang="ru-RU" i="1" dirty="0"/>
              <a:t>:</a:t>
            </a:r>
            <a:r>
              <a:rPr lang="ru-RU" altLang="ru-RU" i="1" dirty="0" err="1"/>
              <a:t>хост_переменная</a:t>
            </a:r>
            <a:r>
              <a:rPr lang="ru-RU" altLang="ru-RU" i="1" dirty="0"/>
              <a:t> </a:t>
            </a:r>
            <a:r>
              <a:rPr lang="en-US" altLang="ru-RU" dirty="0"/>
              <a:t>}</a:t>
            </a:r>
            <a:endParaRPr lang="ru-RU" altLang="ru-RU" dirty="0"/>
          </a:p>
          <a:p>
            <a:pPr eaLnBrk="1" hangingPunct="1">
              <a:lnSpc>
                <a:spcPct val="120000"/>
              </a:lnSpc>
            </a:pPr>
            <a:r>
              <a:rPr lang="ru-RU" altLang="ru-RU" dirty="0"/>
              <a:t>     </a:t>
            </a:r>
            <a:r>
              <a:rPr lang="en-US" altLang="ru-RU" dirty="0"/>
              <a:t> </a:t>
            </a:r>
            <a:r>
              <a:rPr lang="en-US" altLang="ru-RU" b="1" dirty="0"/>
              <a:t>INTO</a:t>
            </a:r>
            <a:r>
              <a:rPr lang="en-US" altLang="ru-RU" dirty="0"/>
              <a:t> {</a:t>
            </a:r>
            <a:r>
              <a:rPr lang="ru-RU" altLang="ru-RU" dirty="0"/>
              <a:t> </a:t>
            </a:r>
            <a:r>
              <a:rPr lang="ru-RU" altLang="ru-RU" i="1" dirty="0"/>
              <a:t>переменная1 </a:t>
            </a:r>
            <a:r>
              <a:rPr lang="en-US" altLang="ru-RU" dirty="0"/>
              <a:t>[, </a:t>
            </a:r>
            <a:r>
              <a:rPr lang="ru-RU" altLang="ru-RU" i="1" dirty="0"/>
              <a:t>переменная2 </a:t>
            </a:r>
            <a:r>
              <a:rPr lang="en-US" altLang="ru-RU" dirty="0"/>
              <a:t>]</a:t>
            </a:r>
            <a:r>
              <a:rPr lang="ru-RU" altLang="ru-RU" dirty="0"/>
              <a:t> </a:t>
            </a:r>
            <a:r>
              <a:rPr lang="en-US" altLang="ru-RU" dirty="0"/>
              <a:t>... | </a:t>
            </a:r>
            <a:r>
              <a:rPr lang="ru-RU" altLang="ru-RU" i="1" dirty="0"/>
              <a:t>запись </a:t>
            </a:r>
            <a:r>
              <a:rPr lang="en-US" altLang="ru-RU" dirty="0"/>
              <a:t>};</a:t>
            </a:r>
            <a:endParaRPr lang="ru-RU" altLang="ru-RU" dirty="0"/>
          </a:p>
          <a:p>
            <a:pPr eaLnBrk="1" hangingPunct="1">
              <a:lnSpc>
                <a:spcPct val="120000"/>
              </a:lnSpc>
            </a:pPr>
            <a:r>
              <a:rPr lang="ru-RU" altLang="ru-RU" sz="1600" i="1" dirty="0"/>
              <a:t>Оператор  </a:t>
            </a:r>
            <a:r>
              <a:rPr lang="en-US" altLang="ru-RU" sz="1600" b="1" i="1" dirty="0"/>
              <a:t>FETCH</a:t>
            </a:r>
            <a:r>
              <a:rPr lang="ru-RU" altLang="ru-RU" sz="1600" b="1" i="1" dirty="0"/>
              <a:t>  </a:t>
            </a:r>
            <a:r>
              <a:rPr lang="ru-RU" altLang="ru-RU" sz="1600" i="1" dirty="0"/>
              <a:t>извлекает очередную строку (запись) из курсора и  увеличивает значение  </a:t>
            </a:r>
            <a:r>
              <a:rPr lang="en-US" altLang="ru-RU" sz="1600" i="1" dirty="0"/>
              <a:t>%ROWCONT</a:t>
            </a:r>
            <a:r>
              <a:rPr lang="ru-RU" altLang="ru-RU" sz="1600" i="1" dirty="0"/>
              <a:t>  на  1.  Если строка считана, устанавливает %</a:t>
            </a:r>
            <a:r>
              <a:rPr lang="en-US" altLang="ru-RU" sz="1600" i="1" dirty="0"/>
              <a:t>FOUND</a:t>
            </a:r>
            <a:r>
              <a:rPr lang="ru-RU" altLang="ru-RU" sz="1600" i="1" dirty="0"/>
              <a:t>  в  </a:t>
            </a:r>
            <a:r>
              <a:rPr lang="en-US" altLang="ru-RU" sz="1600" i="1" dirty="0"/>
              <a:t>TRUE</a:t>
            </a:r>
            <a:r>
              <a:rPr lang="ru-RU" altLang="ru-RU" sz="1600" i="1" dirty="0"/>
              <a:t>;</a:t>
            </a:r>
            <a:r>
              <a:rPr lang="ru-RU" altLang="ru-RU" sz="1600" dirty="0"/>
              <a:t> е</a:t>
            </a:r>
            <a:r>
              <a:rPr lang="ru-RU" altLang="ru-RU" sz="1600" i="1" dirty="0"/>
              <a:t>сли курсор исчерпан, устанавливает  %</a:t>
            </a:r>
            <a:r>
              <a:rPr lang="en-US" altLang="ru-RU" sz="1600" i="1" dirty="0"/>
              <a:t>NOTFOUND</a:t>
            </a:r>
            <a:r>
              <a:rPr lang="ru-RU" altLang="ru-RU" sz="1600" i="1" dirty="0"/>
              <a:t>  в  </a:t>
            </a:r>
            <a:r>
              <a:rPr lang="en-US" altLang="ru-RU" sz="1600" i="1" dirty="0"/>
              <a:t>TRUE</a:t>
            </a:r>
            <a:r>
              <a:rPr lang="ru-RU" altLang="ru-RU" sz="1600" i="1" dirty="0"/>
              <a:t>.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ru-RU" b="1" dirty="0"/>
              <a:t>CLOSE</a:t>
            </a:r>
            <a:r>
              <a:rPr lang="en-US" altLang="ru-RU" dirty="0"/>
              <a:t> {</a:t>
            </a:r>
            <a:r>
              <a:rPr lang="ru-RU" altLang="ru-RU" dirty="0"/>
              <a:t> </a:t>
            </a:r>
            <a:r>
              <a:rPr lang="ru-RU" altLang="ru-RU" i="1" dirty="0" err="1"/>
              <a:t>курсорная_переменная</a:t>
            </a:r>
            <a:r>
              <a:rPr lang="en-US" altLang="ru-RU" dirty="0"/>
              <a:t> | </a:t>
            </a:r>
            <a:r>
              <a:rPr lang="en-US" altLang="ru-RU" i="1" dirty="0"/>
              <a:t>:</a:t>
            </a:r>
            <a:r>
              <a:rPr lang="ru-RU" altLang="ru-RU" i="1" dirty="0" err="1"/>
              <a:t>хост_переменная</a:t>
            </a:r>
            <a:r>
              <a:rPr lang="ru-RU" altLang="ru-RU" i="1" dirty="0"/>
              <a:t> </a:t>
            </a:r>
            <a:r>
              <a:rPr lang="en-US" altLang="ru-RU" dirty="0"/>
              <a:t>};</a:t>
            </a:r>
            <a:endParaRPr lang="ru-RU" altLang="ru-RU" dirty="0"/>
          </a:p>
          <a:p>
            <a:pPr eaLnBrk="1" hangingPunct="1">
              <a:lnSpc>
                <a:spcPct val="120000"/>
              </a:lnSpc>
            </a:pPr>
            <a:r>
              <a:rPr lang="ru-RU" altLang="ru-RU" sz="1600" i="1" dirty="0"/>
              <a:t>Оператор  </a:t>
            </a:r>
            <a:r>
              <a:rPr lang="en-US" altLang="ru-RU" sz="1600" b="1" i="1" dirty="0"/>
              <a:t>CLOSE</a:t>
            </a:r>
            <a:r>
              <a:rPr lang="ru-RU" altLang="ru-RU" sz="1600" b="1" i="1" dirty="0"/>
              <a:t>  </a:t>
            </a:r>
            <a:r>
              <a:rPr lang="ru-RU" altLang="ru-RU" sz="1600" i="1" dirty="0"/>
              <a:t>закрывает открытый курсор.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33375"/>
            <a:ext cx="8229600" cy="1027113"/>
          </a:xfrm>
        </p:spPr>
        <p:txBody>
          <a:bodyPr/>
          <a:lstStyle/>
          <a:p>
            <a:pPr algn="ctr"/>
            <a:r>
              <a:rPr lang="ru-RU" altLang="ru-RU" sz="3200"/>
              <a:t>Примеры пакетного и встроенного динамического </a:t>
            </a:r>
            <a:r>
              <a:rPr lang="en-US" altLang="ru-RU" sz="3200"/>
              <a:t>SQL</a:t>
            </a:r>
            <a:endParaRPr lang="ru-RU" altLang="ru-RU" sz="3200"/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683569" y="1412875"/>
            <a:ext cx="799212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</a:rPr>
              <a:t>Выполнение команды </a:t>
            </a:r>
            <a:r>
              <a:rPr lang="en-US" altLang="ru-RU" sz="1600" dirty="0" smtClean="0">
                <a:solidFill>
                  <a:schemeClr val="accent1">
                    <a:lumMod val="50000"/>
                  </a:schemeClr>
                </a:solidFill>
              </a:rPr>
              <a:t>DDL</a:t>
            </a:r>
            <a:r>
              <a:rPr lang="ru-RU" altLang="ru-RU" sz="16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en-US" alt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/>
            <a:r>
              <a:rPr lang="ru-RU" altLang="ru-RU" sz="1600" u="sng" dirty="0" smtClean="0"/>
              <a:t>-- </a:t>
            </a:r>
            <a:r>
              <a:rPr lang="ru-RU" altLang="ru-RU" sz="1600" u="sng" dirty="0"/>
              <a:t>Решение с помощью пакета </a:t>
            </a:r>
            <a:r>
              <a:rPr lang="en-US" altLang="ru-RU" sz="1600" u="sng" dirty="0"/>
              <a:t>DBMS_</a:t>
            </a:r>
            <a:r>
              <a:rPr lang="ru-RU" altLang="ru-RU" sz="1600" u="sng" dirty="0"/>
              <a:t>SQL</a:t>
            </a:r>
          </a:p>
          <a:p>
            <a:pPr eaLnBrk="1" hangingPunct="1"/>
            <a:r>
              <a:rPr lang="ru-RU" altLang="ru-RU" sz="1600" dirty="0"/>
              <a:t>CREATE OR REPLACE PROCEDURE   </a:t>
            </a:r>
            <a:r>
              <a:rPr lang="ru-RU" altLang="ru-RU" sz="1600" dirty="0" err="1"/>
              <a:t>runddl</a:t>
            </a:r>
            <a:r>
              <a:rPr lang="ru-RU" altLang="ru-RU" sz="1600" dirty="0"/>
              <a:t> (</a:t>
            </a:r>
            <a:r>
              <a:rPr lang="ru-RU" altLang="ru-RU" sz="1600" dirty="0" err="1"/>
              <a:t>ddl_in</a:t>
            </a:r>
            <a:r>
              <a:rPr lang="ru-RU" altLang="ru-RU" sz="1600" dirty="0"/>
              <a:t>  IN VARCHAR2)  </a:t>
            </a:r>
            <a:r>
              <a:rPr lang="en-US" altLang="ru-RU" sz="1600" dirty="0"/>
              <a:t>IS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 </a:t>
            </a:r>
            <a:r>
              <a:rPr lang="en-US" altLang="ru-RU" sz="1600" dirty="0"/>
              <a:t> cur INTEGER:= DBMS_SQL.OPEN_CURSOR; 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  </a:t>
            </a:r>
            <a:r>
              <a:rPr lang="en-US" altLang="ru-RU" sz="1600" dirty="0" err="1"/>
              <a:t>fdbk</a:t>
            </a:r>
            <a:r>
              <a:rPr lang="en-US" altLang="ru-RU" sz="1600" dirty="0"/>
              <a:t> INTEGER; </a:t>
            </a:r>
            <a:endParaRPr lang="ru-RU" altLang="ru-RU" sz="1600" dirty="0"/>
          </a:p>
          <a:p>
            <a:pPr eaLnBrk="1" hangingPunct="1"/>
            <a:r>
              <a:rPr lang="en-US" altLang="ru-RU" sz="1600" dirty="0"/>
              <a:t>BEGIN DBMS_SQL.PARSE (cur, </a:t>
            </a:r>
            <a:r>
              <a:rPr lang="en-US" altLang="ru-RU" sz="1600" dirty="0" err="1"/>
              <a:t>ddl_in</a:t>
            </a:r>
            <a:r>
              <a:rPr lang="en-US" altLang="ru-RU" sz="1600" dirty="0"/>
              <a:t>, DBMS_SQL.NATIVE);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 </a:t>
            </a:r>
            <a:r>
              <a:rPr lang="en-US" altLang="ru-RU" sz="1600" dirty="0"/>
              <a:t> </a:t>
            </a:r>
            <a:r>
              <a:rPr lang="ru-RU" altLang="ru-RU" sz="1600" dirty="0"/>
              <a:t> </a:t>
            </a:r>
            <a:r>
              <a:rPr lang="en-US" altLang="ru-RU" sz="1600" dirty="0"/>
              <a:t> </a:t>
            </a:r>
            <a:r>
              <a:rPr lang="en-US" altLang="ru-RU" sz="1600" dirty="0" err="1"/>
              <a:t>fdbk</a:t>
            </a:r>
            <a:r>
              <a:rPr lang="en-US" altLang="ru-RU" sz="1600" dirty="0"/>
              <a:t> := DBMS_SQL.EXECUTE (cur);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  </a:t>
            </a:r>
            <a:r>
              <a:rPr lang="en-US" altLang="ru-RU" sz="1600" dirty="0"/>
              <a:t>  DBMS_SQL.CLOSE_CURSOR (cur);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 </a:t>
            </a:r>
            <a:r>
              <a:rPr lang="en-US" altLang="ru-RU" sz="1600" dirty="0"/>
              <a:t>EXCEPTION WHEN OTHERS THEN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  </a:t>
            </a:r>
            <a:r>
              <a:rPr lang="en-US" altLang="ru-RU" sz="1600" dirty="0"/>
              <a:t>  DBMS_OUTPUT.PUT_LINE ( </a:t>
            </a:r>
            <a:r>
              <a:rPr lang="en-US" altLang="ru-RU" sz="1600" dirty="0" smtClean="0"/>
              <a:t>'</a:t>
            </a:r>
            <a:r>
              <a:rPr lang="en-US" altLang="ru-RU" sz="1600" dirty="0" err="1" smtClean="0"/>
              <a:t>RunDDL</a:t>
            </a:r>
            <a:r>
              <a:rPr lang="en-US" altLang="ru-RU" sz="1600" dirty="0" smtClean="0"/>
              <a:t> </a:t>
            </a:r>
            <a:r>
              <a:rPr lang="en-US" altLang="ru-RU" sz="1600" dirty="0"/>
              <a:t>Failure on </a:t>
            </a:r>
            <a:r>
              <a:rPr lang="en-US" altLang="ru-RU" sz="1600" dirty="0" smtClean="0"/>
              <a:t>' </a:t>
            </a:r>
            <a:r>
              <a:rPr lang="en-US" altLang="ru-RU" sz="1600" dirty="0"/>
              <a:t>|| </a:t>
            </a:r>
            <a:r>
              <a:rPr lang="en-US" altLang="ru-RU" sz="1600" dirty="0" err="1"/>
              <a:t>ddl_in</a:t>
            </a:r>
            <a:r>
              <a:rPr lang="en-US" altLang="ru-RU" sz="1600" dirty="0"/>
              <a:t>);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</a:t>
            </a:r>
            <a:r>
              <a:rPr lang="en-US" altLang="ru-RU" sz="1600" dirty="0"/>
              <a:t> </a:t>
            </a:r>
            <a:r>
              <a:rPr lang="ru-RU" altLang="ru-RU" sz="1600" dirty="0"/>
              <a:t>   </a:t>
            </a:r>
            <a:r>
              <a:rPr lang="en-US" altLang="ru-RU" sz="1600" dirty="0"/>
              <a:t>DBMS_OUTPUT.PUT_LINE (SQLERRM);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   </a:t>
            </a:r>
            <a:r>
              <a:rPr lang="en-US" altLang="ru-RU" sz="1600" dirty="0"/>
              <a:t> DBMS_SQL.CLOSE_CURSOR (cur);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END;</a:t>
            </a:r>
          </a:p>
          <a:p>
            <a:pPr eaLnBrk="1" hangingPunct="1"/>
            <a:r>
              <a:rPr lang="ru-RU" altLang="ru-RU" sz="1600" dirty="0"/>
              <a:t>/</a:t>
            </a:r>
          </a:p>
          <a:p>
            <a:pPr eaLnBrk="1" hangingPunct="1"/>
            <a:r>
              <a:rPr lang="ru-RU" altLang="ru-RU" sz="1600" u="sng" dirty="0"/>
              <a:t>-- Решение с помощью встроенного SQL</a:t>
            </a:r>
          </a:p>
          <a:p>
            <a:pPr eaLnBrk="1" hangingPunct="1"/>
            <a:r>
              <a:rPr lang="en-US" altLang="ru-RU" sz="1600" dirty="0"/>
              <a:t>CREATE OR REPLACE PROCEDURE    runddl81 (</a:t>
            </a:r>
            <a:r>
              <a:rPr lang="en-US" altLang="ru-RU" sz="1600" dirty="0" err="1"/>
              <a:t>ddl_in</a:t>
            </a:r>
            <a:r>
              <a:rPr lang="en-US" altLang="ru-RU" sz="1600" dirty="0"/>
              <a:t> </a:t>
            </a:r>
            <a:r>
              <a:rPr lang="ru-RU" altLang="ru-RU" sz="1600" dirty="0"/>
              <a:t> </a:t>
            </a:r>
            <a:r>
              <a:rPr lang="en-US" altLang="ru-RU" sz="1600" dirty="0"/>
              <a:t>IN VARCHAR2)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   </a:t>
            </a:r>
            <a:r>
              <a:rPr lang="en-US" altLang="ru-RU" sz="1600" dirty="0"/>
              <a:t> </a:t>
            </a:r>
            <a:r>
              <a:rPr lang="en-US" altLang="ru-RU" sz="1600" b="1" dirty="0"/>
              <a:t>AUTHID CURRENT_USER</a:t>
            </a:r>
            <a:r>
              <a:rPr lang="en-US" altLang="ru-RU" sz="1600" dirty="0"/>
              <a:t>  IS</a:t>
            </a:r>
            <a:endParaRPr lang="ru-RU" altLang="ru-RU" sz="1600" dirty="0"/>
          </a:p>
          <a:p>
            <a:pPr eaLnBrk="1" hangingPunct="1"/>
            <a:r>
              <a:rPr lang="en-US" altLang="ru-RU" sz="1600" dirty="0"/>
              <a:t>BEGIN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   </a:t>
            </a:r>
            <a:r>
              <a:rPr lang="en-US" altLang="ru-RU" sz="1600" dirty="0"/>
              <a:t> EXECUTE IMMEDIATE </a:t>
            </a:r>
            <a:r>
              <a:rPr lang="en-US" altLang="ru-RU" sz="1600" dirty="0" err="1"/>
              <a:t>ddl_in</a:t>
            </a:r>
            <a:r>
              <a:rPr lang="en-US" altLang="ru-RU" sz="1600" dirty="0"/>
              <a:t>;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END;</a:t>
            </a:r>
          </a:p>
          <a:p>
            <a:pPr eaLnBrk="1" hangingPunct="1"/>
            <a:r>
              <a:rPr lang="ru-RU" altLang="ru-RU" sz="1600" dirty="0"/>
              <a:t>/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algn="ctr"/>
            <a:r>
              <a:rPr lang="ru-RU" altLang="ru-RU" sz="3200"/>
              <a:t>Реализация примера 2 с помощью </a:t>
            </a:r>
            <a:r>
              <a:rPr lang="en-US" altLang="ru-RU" sz="3200"/>
              <a:t>NDS</a:t>
            </a:r>
            <a:endParaRPr lang="ru-RU" altLang="ru-RU" sz="320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95288" y="1196975"/>
            <a:ext cx="8353425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1600" dirty="0"/>
              <a:t>DECLARE</a:t>
            </a:r>
          </a:p>
          <a:p>
            <a:pPr eaLnBrk="1" hangingPunct="1"/>
            <a:r>
              <a:rPr lang="ru-RU" altLang="ru-RU" sz="1600" dirty="0"/>
              <a:t>     </a:t>
            </a:r>
            <a:r>
              <a:rPr lang="en-US" altLang="ru-RU" sz="1600" dirty="0"/>
              <a:t>-- </a:t>
            </a:r>
            <a:r>
              <a:rPr lang="ru-RU" altLang="ru-RU" sz="1600" dirty="0"/>
              <a:t>оператор</a:t>
            </a:r>
            <a:r>
              <a:rPr lang="en-US" altLang="ru-RU" sz="1600" dirty="0"/>
              <a:t> </a:t>
            </a:r>
            <a:r>
              <a:rPr lang="ru-RU" altLang="ru-RU" sz="1600" dirty="0"/>
              <a:t>для</a:t>
            </a:r>
            <a:r>
              <a:rPr lang="en-US" altLang="ru-RU" sz="1600" dirty="0"/>
              <a:t> </a:t>
            </a:r>
            <a:r>
              <a:rPr lang="ru-RU" altLang="ru-RU" sz="1600" dirty="0"/>
              <a:t>создания</a:t>
            </a:r>
            <a:r>
              <a:rPr lang="en-US" altLang="ru-RU" sz="1600" dirty="0"/>
              <a:t> </a:t>
            </a:r>
            <a:r>
              <a:rPr lang="ru-RU" altLang="ru-RU" sz="1600" dirty="0"/>
              <a:t>таблицы</a:t>
            </a:r>
            <a:endParaRPr lang="en-US" altLang="ru-RU" sz="1600" dirty="0"/>
          </a:p>
          <a:p>
            <a:pPr eaLnBrk="1" hangingPunct="1"/>
            <a:r>
              <a:rPr lang="ru-RU" altLang="ru-RU" sz="1600" dirty="0"/>
              <a:t>     </a:t>
            </a:r>
            <a:r>
              <a:rPr lang="en-US" altLang="ru-RU" sz="1600" dirty="0" err="1"/>
              <a:t>vCreateTable</a:t>
            </a:r>
            <a:r>
              <a:rPr lang="en-US" altLang="ru-RU" sz="1600" dirty="0"/>
              <a:t> VARCHAR2(200) := </a:t>
            </a:r>
            <a:r>
              <a:rPr lang="en-US" altLang="ru-RU" sz="1600" b="1" dirty="0" smtClean="0"/>
              <a:t>'CREATE </a:t>
            </a:r>
            <a:r>
              <a:rPr lang="en-US" altLang="ru-RU" sz="1600" b="1" dirty="0"/>
              <a:t>TABLE</a:t>
            </a:r>
            <a:r>
              <a:rPr lang="en-US" altLang="ru-RU" sz="1600" dirty="0"/>
              <a:t> </a:t>
            </a:r>
            <a:r>
              <a:rPr lang="en-US" altLang="ru-RU" sz="1600" dirty="0" err="1"/>
              <a:t>demo_tbl</a:t>
            </a:r>
            <a:r>
              <a:rPr lang="en-US" altLang="ru-RU" sz="1600" dirty="0"/>
              <a:t> 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			            </a:t>
            </a:r>
            <a:r>
              <a:rPr lang="en-US" altLang="ru-RU" sz="1600" dirty="0"/>
              <a:t>(ID NUMBER(3), NAME VARCHAR2(50</a:t>
            </a:r>
            <a:r>
              <a:rPr lang="en-US" altLang="ru-RU" sz="1600" dirty="0" smtClean="0"/>
              <a:t>))';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    -- оператор для удаления таблицы</a:t>
            </a:r>
          </a:p>
          <a:p>
            <a:pPr eaLnBrk="1" hangingPunct="1"/>
            <a:r>
              <a:rPr lang="ru-RU" altLang="ru-RU" sz="1600" dirty="0"/>
              <a:t>     </a:t>
            </a:r>
            <a:r>
              <a:rPr lang="ru-RU" altLang="ru-RU" sz="1600" dirty="0" err="1"/>
              <a:t>vDropTable</a:t>
            </a:r>
            <a:r>
              <a:rPr lang="ru-RU" altLang="ru-RU" sz="1600" dirty="0"/>
              <a:t> VARCHAR2(200) := </a:t>
            </a:r>
            <a:r>
              <a:rPr lang="ru-RU" altLang="ru-RU" sz="1600" dirty="0" smtClean="0"/>
              <a:t>'</a:t>
            </a:r>
            <a:r>
              <a:rPr lang="ru-RU" altLang="ru-RU" sz="1600" b="1" dirty="0" smtClean="0"/>
              <a:t>DROP </a:t>
            </a:r>
            <a:r>
              <a:rPr lang="ru-RU" altLang="ru-RU" sz="1600" b="1" dirty="0"/>
              <a:t>TABLE</a:t>
            </a:r>
            <a:r>
              <a:rPr lang="ru-RU" altLang="ru-RU" sz="1600" dirty="0"/>
              <a:t> </a:t>
            </a:r>
            <a:r>
              <a:rPr lang="ru-RU" altLang="ru-RU" sz="1600" dirty="0" err="1" smtClean="0"/>
              <a:t>demo_tbl</a:t>
            </a:r>
            <a:r>
              <a:rPr lang="ru-RU" altLang="ru-RU" sz="1600" dirty="0" smtClean="0"/>
              <a:t>';</a:t>
            </a:r>
            <a:endParaRPr lang="en-US" altLang="ru-RU" sz="1600" dirty="0"/>
          </a:p>
          <a:p>
            <a:pPr eaLnBrk="1" hangingPunct="1"/>
            <a:r>
              <a:rPr lang="ru-RU" altLang="ru-RU" sz="1600" dirty="0"/>
              <a:t>     </a:t>
            </a:r>
            <a:r>
              <a:rPr lang="en-US" altLang="ru-RU" sz="1600" dirty="0"/>
              <a:t>-- </a:t>
            </a:r>
            <a:r>
              <a:rPr lang="ru-RU" altLang="ru-RU" sz="1600" dirty="0"/>
              <a:t>оператор</a:t>
            </a:r>
            <a:r>
              <a:rPr lang="en-US" altLang="ru-RU" sz="1600" dirty="0"/>
              <a:t> </a:t>
            </a:r>
            <a:r>
              <a:rPr lang="ru-RU" altLang="ru-RU" sz="1600" dirty="0"/>
              <a:t>для</a:t>
            </a:r>
            <a:r>
              <a:rPr lang="en-US" altLang="ru-RU" sz="1600" dirty="0"/>
              <a:t> </a:t>
            </a:r>
            <a:r>
              <a:rPr lang="ru-RU" altLang="ru-RU" sz="1600" dirty="0"/>
              <a:t>вставки</a:t>
            </a:r>
            <a:r>
              <a:rPr lang="en-US" altLang="ru-RU" sz="1600" dirty="0"/>
              <a:t> </a:t>
            </a:r>
            <a:r>
              <a:rPr lang="ru-RU" altLang="ru-RU" sz="1600" dirty="0"/>
              <a:t>в</a:t>
            </a:r>
            <a:r>
              <a:rPr lang="en-US" altLang="ru-RU" sz="1600" dirty="0"/>
              <a:t> </a:t>
            </a:r>
            <a:r>
              <a:rPr lang="ru-RU" altLang="ru-RU" sz="1600" dirty="0"/>
              <a:t>таблицу</a:t>
            </a:r>
            <a:endParaRPr lang="en-US" altLang="ru-RU" sz="1600" dirty="0"/>
          </a:p>
          <a:p>
            <a:pPr eaLnBrk="1" hangingPunct="1"/>
            <a:r>
              <a:rPr lang="ru-RU" altLang="ru-RU" sz="1600" dirty="0"/>
              <a:t>     </a:t>
            </a:r>
            <a:r>
              <a:rPr lang="en-US" altLang="ru-RU" sz="1600" dirty="0" err="1"/>
              <a:t>vInsertTable</a:t>
            </a:r>
            <a:r>
              <a:rPr lang="en-US" altLang="ru-RU" sz="1600" dirty="0"/>
              <a:t> VARCHAR2(200) := </a:t>
            </a:r>
            <a:r>
              <a:rPr lang="en-US" altLang="ru-RU" sz="1600" dirty="0" smtClean="0"/>
              <a:t>'</a:t>
            </a:r>
            <a:r>
              <a:rPr lang="en-US" altLang="ru-RU" sz="1600" b="1" dirty="0" smtClean="0"/>
              <a:t>INSERT </a:t>
            </a:r>
            <a:r>
              <a:rPr lang="en-US" altLang="ru-RU" sz="1600" b="1" dirty="0"/>
              <a:t>INTO</a:t>
            </a:r>
            <a:r>
              <a:rPr lang="en-US" altLang="ru-RU" sz="1600" dirty="0"/>
              <a:t> </a:t>
            </a:r>
            <a:r>
              <a:rPr lang="en-US" altLang="ru-RU" sz="1600" dirty="0" err="1"/>
              <a:t>demo_tbl</a:t>
            </a:r>
            <a:r>
              <a:rPr lang="en-US" altLang="ru-RU" sz="1600" dirty="0"/>
              <a:t>(ID, NAME)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			          </a:t>
            </a:r>
            <a:r>
              <a:rPr lang="en-US" altLang="ru-RU" sz="1600" dirty="0"/>
              <a:t> VALUES(:id, :name</a:t>
            </a:r>
            <a:r>
              <a:rPr lang="en-US" altLang="ru-RU" sz="1600" dirty="0" smtClean="0"/>
              <a:t>)';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    -- оператор для удаления строки из таблицы</a:t>
            </a:r>
            <a:endParaRPr lang="en-US" altLang="ru-RU" sz="1600" dirty="0"/>
          </a:p>
          <a:p>
            <a:pPr eaLnBrk="1" hangingPunct="1"/>
            <a:r>
              <a:rPr lang="ru-RU" altLang="ru-RU" sz="1600" dirty="0"/>
              <a:t>     </a:t>
            </a:r>
            <a:r>
              <a:rPr lang="en-US" altLang="ru-RU" sz="1600" dirty="0" err="1"/>
              <a:t>vDeleteTable</a:t>
            </a:r>
            <a:r>
              <a:rPr lang="en-US" altLang="ru-RU" sz="1600" dirty="0"/>
              <a:t> VARCHAR2(200) := </a:t>
            </a:r>
            <a:r>
              <a:rPr lang="en-US" altLang="ru-RU" sz="1600" dirty="0" smtClean="0"/>
              <a:t>'</a:t>
            </a:r>
            <a:r>
              <a:rPr lang="en-US" altLang="ru-RU" sz="1600" b="1" dirty="0" smtClean="0"/>
              <a:t>DELETE </a:t>
            </a:r>
            <a:r>
              <a:rPr lang="en-US" altLang="ru-RU" sz="1600" b="1" dirty="0"/>
              <a:t>FROM</a:t>
            </a:r>
            <a:r>
              <a:rPr lang="en-US" altLang="ru-RU" sz="1600" dirty="0"/>
              <a:t> </a:t>
            </a:r>
            <a:r>
              <a:rPr lang="en-US" altLang="ru-RU" sz="1600" dirty="0" err="1"/>
              <a:t>demo_tbl</a:t>
            </a:r>
            <a:r>
              <a:rPr lang="en-US" altLang="ru-RU" sz="1600" dirty="0"/>
              <a:t> WHERE ID=:</a:t>
            </a:r>
            <a:r>
              <a:rPr lang="en-US" altLang="ru-RU" sz="1600" dirty="0" smtClean="0"/>
              <a:t>id';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    -- оператор для считывания строк из таблицы</a:t>
            </a:r>
            <a:endParaRPr lang="en-US" altLang="ru-RU" sz="1600" dirty="0"/>
          </a:p>
          <a:p>
            <a:pPr eaLnBrk="1" hangingPunct="1"/>
            <a:r>
              <a:rPr lang="ru-RU" altLang="ru-RU" sz="1600" dirty="0"/>
              <a:t>     </a:t>
            </a:r>
            <a:r>
              <a:rPr lang="en-US" altLang="ru-RU" sz="1600" dirty="0" err="1"/>
              <a:t>vSelectTable</a:t>
            </a:r>
            <a:r>
              <a:rPr lang="en-US" altLang="ru-RU" sz="1600" dirty="0"/>
              <a:t> VARCHAR2(200) := </a:t>
            </a:r>
            <a:r>
              <a:rPr lang="en-US" altLang="ru-RU" sz="1600" dirty="0" smtClean="0"/>
              <a:t>'</a:t>
            </a:r>
            <a:r>
              <a:rPr lang="en-US" altLang="ru-RU" sz="1600" b="1" dirty="0" smtClean="0"/>
              <a:t>SELECT</a:t>
            </a:r>
            <a:r>
              <a:rPr lang="en-US" altLang="ru-RU" sz="1600" dirty="0" smtClean="0"/>
              <a:t> </a:t>
            </a:r>
            <a:r>
              <a:rPr lang="en-US" altLang="ru-RU" sz="1600" dirty="0"/>
              <a:t>ID, NAME FROM </a:t>
            </a:r>
            <a:r>
              <a:rPr lang="en-US" altLang="ru-RU" sz="1600" dirty="0" err="1"/>
              <a:t>demo_tbl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			           </a:t>
            </a:r>
            <a:r>
              <a:rPr lang="en-US" altLang="ru-RU" sz="1600" dirty="0"/>
              <a:t> WHERE ID BETWEEN :</a:t>
            </a:r>
            <a:r>
              <a:rPr lang="en-US" altLang="ru-RU" sz="1600" dirty="0" err="1"/>
              <a:t>id_l</a:t>
            </a:r>
            <a:r>
              <a:rPr lang="en-US" altLang="ru-RU" sz="1600" dirty="0"/>
              <a:t> AND :</a:t>
            </a:r>
            <a:r>
              <a:rPr lang="en-US" altLang="ru-RU" sz="1600" dirty="0" err="1" smtClean="0"/>
              <a:t>id_h</a:t>
            </a:r>
            <a:r>
              <a:rPr lang="en-US" altLang="ru-RU" sz="1600" dirty="0" smtClean="0"/>
              <a:t>';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    </a:t>
            </a:r>
            <a:r>
              <a:rPr lang="ru-RU" altLang="ru-RU" sz="1600" dirty="0" err="1"/>
              <a:t>vResult</a:t>
            </a:r>
            <a:r>
              <a:rPr lang="ru-RU" altLang="ru-RU" sz="1600" dirty="0"/>
              <a:t> INTEGER;</a:t>
            </a:r>
          </a:p>
          <a:p>
            <a:pPr eaLnBrk="1" hangingPunct="1"/>
            <a:r>
              <a:rPr lang="ru-RU" altLang="ru-RU" sz="1600" dirty="0"/>
              <a:t>     -- выходные переменные для оператора SELECT</a:t>
            </a:r>
          </a:p>
          <a:p>
            <a:pPr eaLnBrk="1" hangingPunct="1"/>
            <a:r>
              <a:rPr lang="ru-RU" altLang="ru-RU" sz="1600" dirty="0"/>
              <a:t>     </a:t>
            </a:r>
            <a:r>
              <a:rPr lang="ru-RU" altLang="ru-RU" sz="1600" dirty="0" err="1"/>
              <a:t>vId</a:t>
            </a:r>
            <a:r>
              <a:rPr lang="ru-RU" altLang="ru-RU" sz="1600" dirty="0"/>
              <a:t> NUMBER(3);</a:t>
            </a:r>
          </a:p>
          <a:p>
            <a:pPr eaLnBrk="1" hangingPunct="1"/>
            <a:r>
              <a:rPr lang="ru-RU" altLang="ru-RU" sz="1600" dirty="0"/>
              <a:t>     </a:t>
            </a:r>
            <a:r>
              <a:rPr lang="ru-RU" altLang="ru-RU" sz="1600" dirty="0" err="1"/>
              <a:t>vName</a:t>
            </a:r>
            <a:r>
              <a:rPr lang="ru-RU" altLang="ru-RU" sz="1600" dirty="0"/>
              <a:t> VARCHAR2(50);</a:t>
            </a:r>
          </a:p>
          <a:p>
            <a:pPr eaLnBrk="1" hangingPunct="1"/>
            <a:r>
              <a:rPr lang="ru-RU" altLang="ru-RU" sz="1600" dirty="0"/>
              <a:t>     -- объявление курсорной переменной</a:t>
            </a:r>
            <a:endParaRPr lang="en-US" altLang="ru-RU" sz="1600" dirty="0"/>
          </a:p>
          <a:p>
            <a:pPr eaLnBrk="1" hangingPunct="1"/>
            <a:r>
              <a:rPr lang="ru-RU" altLang="ru-RU" sz="1600" dirty="0"/>
              <a:t>     </a:t>
            </a:r>
            <a:r>
              <a:rPr lang="en-US" altLang="ru-RU" sz="1600" dirty="0"/>
              <a:t>TYPE </a:t>
            </a:r>
            <a:r>
              <a:rPr lang="en-US" altLang="ru-RU" sz="1600" b="1" dirty="0" err="1"/>
              <a:t>ref_cur</a:t>
            </a:r>
            <a:r>
              <a:rPr lang="en-US" altLang="ru-RU" sz="1600" dirty="0"/>
              <a:t> </a:t>
            </a:r>
            <a:r>
              <a:rPr lang="ru-RU" altLang="ru-RU" sz="1600" dirty="0"/>
              <a:t> </a:t>
            </a:r>
            <a:r>
              <a:rPr lang="en-US" altLang="ru-RU" sz="1600" dirty="0"/>
              <a:t>IS</a:t>
            </a:r>
            <a:r>
              <a:rPr lang="ru-RU" altLang="ru-RU" sz="1600" dirty="0"/>
              <a:t> </a:t>
            </a:r>
            <a:r>
              <a:rPr lang="en-US" altLang="ru-RU" sz="1600" dirty="0"/>
              <a:t> </a:t>
            </a:r>
            <a:r>
              <a:rPr lang="en-US" altLang="ru-RU" sz="1600" b="1" dirty="0"/>
              <a:t>REF CURSOR</a:t>
            </a:r>
            <a:r>
              <a:rPr lang="en-US" altLang="ru-RU" sz="1600" dirty="0"/>
              <a:t>;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    c  </a:t>
            </a:r>
            <a:r>
              <a:rPr lang="ru-RU" altLang="ru-RU" sz="1600" b="1" dirty="0" err="1"/>
              <a:t>ref_cur</a:t>
            </a:r>
            <a:r>
              <a:rPr lang="ru-RU" altLang="ru-RU" sz="1600" dirty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algn="ctr"/>
            <a:r>
              <a:rPr lang="ru-RU" altLang="ru-RU" sz="2800"/>
              <a:t>Реализация на </a:t>
            </a:r>
            <a:r>
              <a:rPr lang="en-US" altLang="ru-RU" sz="2800"/>
              <a:t>NDS</a:t>
            </a:r>
            <a:r>
              <a:rPr lang="ru-RU" altLang="ru-RU" sz="2800"/>
              <a:t> примера 2 (продолжение)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468313" y="1341438"/>
            <a:ext cx="8135937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1600" dirty="0"/>
              <a:t>BEGIN</a:t>
            </a:r>
          </a:p>
          <a:p>
            <a:pPr eaLnBrk="1" hangingPunct="1"/>
            <a:r>
              <a:rPr lang="en-US" altLang="ru-RU" sz="1600" dirty="0"/>
              <a:t>      EXECUTE IMMEDIATE </a:t>
            </a:r>
            <a:r>
              <a:rPr lang="en-US" altLang="ru-RU" sz="1600" dirty="0" err="1"/>
              <a:t>vCreateTable</a:t>
            </a:r>
            <a:r>
              <a:rPr lang="en-US" altLang="ru-RU" sz="1600" dirty="0"/>
              <a:t>;   -- </a:t>
            </a:r>
            <a:r>
              <a:rPr lang="ru-RU" altLang="ru-RU" sz="1600" dirty="0"/>
              <a:t>создаём</a:t>
            </a:r>
            <a:r>
              <a:rPr lang="en-US" altLang="ru-RU" sz="1600" dirty="0"/>
              <a:t> </a:t>
            </a:r>
            <a:r>
              <a:rPr lang="ru-RU" altLang="ru-RU" sz="1600" dirty="0"/>
              <a:t>таблицу</a:t>
            </a:r>
            <a:endParaRPr lang="en-US" altLang="ru-RU" sz="1600" dirty="0"/>
          </a:p>
          <a:p>
            <a:pPr eaLnBrk="1" hangingPunct="1"/>
            <a:r>
              <a:rPr lang="en-US" altLang="ru-RU" sz="1600" dirty="0"/>
              <a:t>      FOR </a:t>
            </a:r>
            <a:r>
              <a:rPr lang="en-US" altLang="ru-RU" sz="1600" dirty="0" err="1"/>
              <a:t>vId</a:t>
            </a:r>
            <a:r>
              <a:rPr lang="en-US" altLang="ru-RU" sz="1600" dirty="0"/>
              <a:t> IN 1..5 LOOP		-- </a:t>
            </a:r>
            <a:r>
              <a:rPr lang="ru-RU" altLang="ru-RU" sz="1600" dirty="0"/>
              <a:t>добавляем</a:t>
            </a:r>
            <a:r>
              <a:rPr lang="en-US" altLang="ru-RU" sz="1600" dirty="0"/>
              <a:t> </a:t>
            </a:r>
            <a:r>
              <a:rPr lang="ru-RU" altLang="ru-RU" sz="1600" dirty="0"/>
              <a:t>данные</a:t>
            </a:r>
            <a:endParaRPr lang="en-US" altLang="ru-RU" sz="1600" dirty="0"/>
          </a:p>
          <a:p>
            <a:pPr eaLnBrk="1" hangingPunct="1"/>
            <a:r>
              <a:rPr lang="en-US" altLang="ru-RU" sz="1600" dirty="0"/>
              <a:t>          EXECUTE IMMEDIATE </a:t>
            </a:r>
            <a:r>
              <a:rPr lang="en-US" altLang="ru-RU" sz="1600" dirty="0" err="1"/>
              <a:t>vInsertTable</a:t>
            </a:r>
            <a:r>
              <a:rPr lang="en-US" altLang="ru-RU" sz="1600" dirty="0"/>
              <a:t> USING </a:t>
            </a:r>
            <a:r>
              <a:rPr lang="en-US" altLang="ru-RU" sz="1600" dirty="0" err="1"/>
              <a:t>vId</a:t>
            </a:r>
            <a:r>
              <a:rPr lang="en-US" altLang="ru-RU" sz="1600" dirty="0"/>
              <a:t>, </a:t>
            </a:r>
            <a:r>
              <a:rPr lang="en-US" altLang="ru-RU" sz="1600" dirty="0" smtClean="0"/>
              <a:t>'Name ╪'||</a:t>
            </a:r>
            <a:r>
              <a:rPr lang="en-US" altLang="ru-RU" sz="1600" dirty="0" err="1"/>
              <a:t>vId</a:t>
            </a:r>
            <a:r>
              <a:rPr lang="en-US" altLang="ru-RU" sz="1600" dirty="0"/>
              <a:t> ;</a:t>
            </a:r>
          </a:p>
          <a:p>
            <a:pPr eaLnBrk="1" hangingPunct="1"/>
            <a:r>
              <a:rPr lang="en-US" altLang="ru-RU" sz="1600" dirty="0"/>
              <a:t>      </a:t>
            </a:r>
            <a:r>
              <a:rPr lang="ru-RU" altLang="ru-RU" sz="1600" dirty="0"/>
              <a:t>END LOOP;</a:t>
            </a:r>
            <a:endParaRPr lang="en-US" altLang="ru-RU" sz="1600" dirty="0"/>
          </a:p>
          <a:p>
            <a:pPr eaLnBrk="1" hangingPunct="1"/>
            <a:r>
              <a:rPr lang="en-US" altLang="ru-RU" sz="1600" dirty="0"/>
              <a:t>      COMMIT;</a:t>
            </a:r>
          </a:p>
          <a:p>
            <a:pPr eaLnBrk="1" hangingPunct="1"/>
            <a:r>
              <a:rPr lang="en-US" altLang="ru-RU" sz="1600" dirty="0"/>
              <a:t>      EXECUTE IMMEDIATE </a:t>
            </a:r>
            <a:r>
              <a:rPr lang="en-US" altLang="ru-RU" sz="1600" dirty="0" err="1"/>
              <a:t>vDeleteTable</a:t>
            </a:r>
            <a:r>
              <a:rPr lang="en-US" altLang="ru-RU" sz="1600" dirty="0"/>
              <a:t> </a:t>
            </a:r>
            <a:r>
              <a:rPr lang="en-US" altLang="ru-RU" sz="1600"/>
              <a:t>USING </a:t>
            </a:r>
            <a:r>
              <a:rPr lang="en-US" altLang="ru-RU" sz="1600" smtClean="0"/>
              <a:t>4;   </a:t>
            </a:r>
            <a:r>
              <a:rPr lang="en-US" altLang="ru-RU" sz="1600" dirty="0"/>
              <a:t>-- </a:t>
            </a:r>
            <a:r>
              <a:rPr lang="ru-RU" altLang="ru-RU" sz="1600" dirty="0"/>
              <a:t>удаляем</a:t>
            </a:r>
            <a:r>
              <a:rPr lang="en-US" altLang="ru-RU" sz="1600" dirty="0"/>
              <a:t> </a:t>
            </a:r>
            <a:r>
              <a:rPr lang="ru-RU" altLang="ru-RU" sz="1600" dirty="0"/>
              <a:t>строку</a:t>
            </a:r>
            <a:r>
              <a:rPr lang="en-US" altLang="ru-RU" sz="1600" dirty="0"/>
              <a:t> </a:t>
            </a:r>
            <a:r>
              <a:rPr lang="ru-RU" altLang="ru-RU" sz="1600" dirty="0"/>
              <a:t>с</a:t>
            </a:r>
            <a:r>
              <a:rPr lang="en-US" altLang="ru-RU" sz="1600" dirty="0"/>
              <a:t> </a:t>
            </a:r>
            <a:r>
              <a:rPr lang="en-US" altLang="ru-RU" sz="1600" dirty="0" smtClean="0"/>
              <a:t>ID=4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     COMMIT;</a:t>
            </a:r>
            <a:endParaRPr lang="en-US" altLang="ru-RU" sz="1600" dirty="0"/>
          </a:p>
          <a:p>
            <a:pPr eaLnBrk="1" hangingPunct="1"/>
            <a:r>
              <a:rPr lang="en-US" altLang="ru-RU" sz="1600" dirty="0"/>
              <a:t>      OPEN c FOR </a:t>
            </a:r>
            <a:r>
              <a:rPr lang="en-US" altLang="ru-RU" sz="1600" dirty="0" err="1"/>
              <a:t>vSelectTable</a:t>
            </a:r>
            <a:r>
              <a:rPr lang="en-US" altLang="ru-RU" sz="1600" dirty="0"/>
              <a:t> USING 2, 5;  </a:t>
            </a:r>
            <a:r>
              <a:rPr lang="ru-RU" altLang="ru-RU" sz="1600" dirty="0"/>
              <a:t>	</a:t>
            </a:r>
            <a:r>
              <a:rPr lang="en-US" altLang="ru-RU" sz="1600" dirty="0"/>
              <a:t>     -- </a:t>
            </a:r>
            <a:r>
              <a:rPr lang="ru-RU" altLang="ru-RU" sz="1600" dirty="0"/>
              <a:t>считаем</a:t>
            </a:r>
            <a:r>
              <a:rPr lang="en-US" altLang="ru-RU" sz="1600" dirty="0"/>
              <a:t> </a:t>
            </a:r>
            <a:r>
              <a:rPr lang="ru-RU" altLang="ru-RU" sz="1600" dirty="0"/>
              <a:t>строки</a:t>
            </a:r>
            <a:r>
              <a:rPr lang="en-US" altLang="ru-RU" sz="1600" dirty="0"/>
              <a:t> </a:t>
            </a:r>
            <a:r>
              <a:rPr lang="ru-RU" altLang="ru-RU" sz="1600" dirty="0"/>
              <a:t>с</a:t>
            </a:r>
            <a:r>
              <a:rPr lang="en-US" altLang="ru-RU" sz="1600" dirty="0"/>
              <a:t> ID=2,3,5</a:t>
            </a:r>
          </a:p>
          <a:p>
            <a:pPr eaLnBrk="1" hangingPunct="1"/>
            <a:r>
              <a:rPr lang="en-US" altLang="ru-RU" sz="1600" dirty="0"/>
              <a:t>      LOOP  FETCH c INTO </a:t>
            </a:r>
            <a:r>
              <a:rPr lang="en-US" altLang="ru-RU" sz="1600" dirty="0" err="1"/>
              <a:t>vId</a:t>
            </a:r>
            <a:r>
              <a:rPr lang="en-US" altLang="ru-RU" sz="1600" dirty="0"/>
              <a:t>, </a:t>
            </a:r>
            <a:r>
              <a:rPr lang="en-US" altLang="ru-RU" sz="1600" dirty="0" err="1"/>
              <a:t>vName</a:t>
            </a:r>
            <a:r>
              <a:rPr lang="en-US" altLang="ru-RU" sz="1600" dirty="0"/>
              <a:t>;</a:t>
            </a:r>
          </a:p>
          <a:p>
            <a:pPr eaLnBrk="1" hangingPunct="1"/>
            <a:r>
              <a:rPr lang="en-US" altLang="ru-RU" sz="1600" dirty="0"/>
              <a:t>           EXIT WHEN </a:t>
            </a:r>
            <a:r>
              <a:rPr lang="en-US" altLang="ru-RU" sz="1600" dirty="0" err="1"/>
              <a:t>c%NOTFOUND</a:t>
            </a:r>
            <a:r>
              <a:rPr lang="en-US" altLang="ru-RU" sz="1600" dirty="0"/>
              <a:t>;</a:t>
            </a:r>
          </a:p>
          <a:p>
            <a:pPr eaLnBrk="1" hangingPunct="1"/>
            <a:r>
              <a:rPr lang="en-US" altLang="ru-RU" sz="1600" dirty="0"/>
              <a:t>           DBMS_OUTPUT.PUT_LINE(</a:t>
            </a:r>
            <a:r>
              <a:rPr lang="en-US" altLang="ru-RU" sz="1600" dirty="0" err="1"/>
              <a:t>vId</a:t>
            </a:r>
            <a:r>
              <a:rPr lang="en-US" altLang="ru-RU" sz="1600" dirty="0" smtClean="0"/>
              <a:t>||' '||</a:t>
            </a:r>
            <a:r>
              <a:rPr lang="en-US" altLang="ru-RU" sz="1600" dirty="0" err="1"/>
              <a:t>vName</a:t>
            </a:r>
            <a:r>
              <a:rPr lang="en-US" altLang="ru-RU" sz="1600" dirty="0"/>
              <a:t>);</a:t>
            </a:r>
          </a:p>
          <a:p>
            <a:pPr eaLnBrk="1" hangingPunct="1"/>
            <a:r>
              <a:rPr lang="en-US" altLang="ru-RU" sz="1600" dirty="0"/>
              <a:t>      </a:t>
            </a:r>
            <a:r>
              <a:rPr lang="ru-RU" altLang="ru-RU" sz="1600" dirty="0"/>
              <a:t>END LOOP;</a:t>
            </a:r>
          </a:p>
          <a:p>
            <a:pPr eaLnBrk="1" hangingPunct="1"/>
            <a:r>
              <a:rPr lang="ru-RU" altLang="ru-RU" sz="1600" dirty="0"/>
              <a:t>      CLOSE c;</a:t>
            </a:r>
          </a:p>
          <a:p>
            <a:pPr eaLnBrk="1" hangingPunct="1"/>
            <a:r>
              <a:rPr lang="ru-RU" altLang="ru-RU" sz="1600" dirty="0"/>
              <a:t>      -- если запрос возвращает не более одной строки, можно записать так:</a:t>
            </a:r>
          </a:p>
          <a:p>
            <a:pPr eaLnBrk="1" hangingPunct="1"/>
            <a:r>
              <a:rPr lang="ru-RU" altLang="ru-RU" sz="1600" dirty="0"/>
              <a:t>      </a:t>
            </a:r>
            <a:r>
              <a:rPr lang="en-US" altLang="ru-RU" sz="1600" dirty="0"/>
              <a:t>EXECUTE IMMEDIATE </a:t>
            </a:r>
            <a:r>
              <a:rPr lang="ru-RU" altLang="ru-RU" sz="1600" dirty="0"/>
              <a:t> </a:t>
            </a:r>
            <a:r>
              <a:rPr lang="en-US" altLang="ru-RU" sz="1600" dirty="0" err="1"/>
              <a:t>vSelectTable</a:t>
            </a:r>
            <a:r>
              <a:rPr lang="ru-RU" altLang="ru-RU" sz="1600" dirty="0"/>
              <a:t> </a:t>
            </a:r>
            <a:r>
              <a:rPr lang="en-US" altLang="ru-RU" sz="1600" dirty="0"/>
              <a:t> INTO </a:t>
            </a:r>
            <a:r>
              <a:rPr lang="ru-RU" altLang="ru-RU" sz="1600" dirty="0"/>
              <a:t> </a:t>
            </a:r>
            <a:r>
              <a:rPr lang="en-US" altLang="ru-RU" sz="1600" dirty="0" err="1"/>
              <a:t>vId</a:t>
            </a:r>
            <a:r>
              <a:rPr lang="en-US" altLang="ru-RU" sz="1600" dirty="0"/>
              <a:t>, </a:t>
            </a:r>
            <a:r>
              <a:rPr lang="en-US" altLang="ru-RU" sz="1600" dirty="0" err="1"/>
              <a:t>vName</a:t>
            </a:r>
            <a:r>
              <a:rPr lang="en-US" altLang="ru-RU" sz="1600" dirty="0"/>
              <a:t> </a:t>
            </a:r>
            <a:r>
              <a:rPr lang="ru-RU" altLang="ru-RU" sz="1600" dirty="0"/>
              <a:t> </a:t>
            </a:r>
            <a:r>
              <a:rPr lang="en-US" altLang="ru-RU" sz="1600" dirty="0"/>
              <a:t>USING 3, 4;</a:t>
            </a:r>
          </a:p>
          <a:p>
            <a:pPr eaLnBrk="1" hangingPunct="1"/>
            <a:r>
              <a:rPr lang="en-US" altLang="ru-RU" sz="1600" dirty="0"/>
              <a:t>      DBMS_OUTPUT.PUT_LINE</a:t>
            </a:r>
            <a:r>
              <a:rPr lang="en-US" altLang="ru-RU" sz="1600" dirty="0" smtClean="0"/>
              <a:t>('-------------------');</a:t>
            </a:r>
            <a:endParaRPr lang="en-US" altLang="ru-RU" sz="1600" dirty="0"/>
          </a:p>
          <a:p>
            <a:pPr eaLnBrk="1" hangingPunct="1"/>
            <a:r>
              <a:rPr lang="en-US" altLang="ru-RU" sz="1600" dirty="0"/>
              <a:t>      DBMS_OUTPUT.PUT_LINE(</a:t>
            </a:r>
            <a:r>
              <a:rPr lang="en-US" altLang="ru-RU" sz="1600" dirty="0" err="1"/>
              <a:t>vId</a:t>
            </a:r>
            <a:r>
              <a:rPr lang="en-US" altLang="ru-RU" sz="1600" dirty="0" smtClean="0"/>
              <a:t>||' '||</a:t>
            </a:r>
            <a:r>
              <a:rPr lang="en-US" altLang="ru-RU" sz="1600" dirty="0" err="1"/>
              <a:t>vName</a:t>
            </a:r>
            <a:r>
              <a:rPr lang="en-US" altLang="ru-RU" sz="1600" dirty="0"/>
              <a:t>);</a:t>
            </a:r>
          </a:p>
          <a:p>
            <a:pPr eaLnBrk="1" hangingPunct="1"/>
            <a:r>
              <a:rPr lang="en-US" altLang="ru-RU" sz="1600" dirty="0"/>
              <a:t>      EXECUTE IMMEDIATE </a:t>
            </a:r>
            <a:r>
              <a:rPr lang="en-US" altLang="ru-RU" sz="1600" dirty="0" err="1"/>
              <a:t>vDropTable</a:t>
            </a:r>
            <a:r>
              <a:rPr lang="en-US" altLang="ru-RU" sz="1600" dirty="0"/>
              <a:t>;     </a:t>
            </a:r>
            <a:r>
              <a:rPr lang="ru-RU" altLang="ru-RU" sz="1600" dirty="0"/>
              <a:t>	</a:t>
            </a:r>
            <a:r>
              <a:rPr lang="en-US" altLang="ru-RU" sz="1600" dirty="0"/>
              <a:t>    -- </a:t>
            </a:r>
            <a:r>
              <a:rPr lang="ru-RU" altLang="ru-RU" sz="1600" dirty="0"/>
              <a:t>удаляем</a:t>
            </a:r>
            <a:r>
              <a:rPr lang="en-US" altLang="ru-RU" sz="1600" dirty="0"/>
              <a:t> </a:t>
            </a:r>
            <a:r>
              <a:rPr lang="ru-RU" altLang="ru-RU" sz="1600" dirty="0"/>
              <a:t>таблицу</a:t>
            </a:r>
            <a:endParaRPr lang="en-US" altLang="ru-RU" sz="1600" dirty="0"/>
          </a:p>
          <a:p>
            <a:pPr eaLnBrk="1" hangingPunct="1"/>
            <a:r>
              <a:rPr lang="en-US" altLang="ru-RU" sz="1600" dirty="0"/>
              <a:t>END;</a:t>
            </a:r>
            <a:endParaRPr lang="ru-RU" alt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1"/>
            <a:ext cx="8229600" cy="595536"/>
          </a:xfrm>
        </p:spPr>
        <p:txBody>
          <a:bodyPr/>
          <a:lstStyle/>
          <a:p>
            <a:pPr algn="ctr"/>
            <a:r>
              <a:rPr lang="en-US" altLang="ru-RU" sz="2800" dirty="0" smtClean="0"/>
              <a:t>NDS:</a:t>
            </a:r>
            <a:r>
              <a:rPr lang="ru-RU" altLang="ru-RU" sz="2800" dirty="0" smtClean="0"/>
              <a:t> пример</a:t>
            </a:r>
            <a:endParaRPr lang="ru-RU" altLang="ru-RU" sz="2800" dirty="0"/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468313" y="980728"/>
            <a:ext cx="8135937" cy="5186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altLang="ru-RU" sz="1600" dirty="0"/>
              <a:t>Создать процедуру, которая выводит в специальную таблицу информацию о количестве записей и средней длине записи во всех таблицах, принадлежащих пользователю, от имени которого запускается эта процедура. </a:t>
            </a:r>
            <a:r>
              <a:rPr lang="ru-RU" altLang="ru-RU" sz="1600" dirty="0" smtClean="0"/>
              <a:t>Данные </a:t>
            </a:r>
            <a:r>
              <a:rPr lang="ru-RU" altLang="ru-RU" sz="1600" dirty="0"/>
              <a:t>берутся из представления USER_TABLES. Если данные по анализу таблицы устарели или отсутствуют, процедура сначала запускает команду ANALYZE</a:t>
            </a:r>
            <a:r>
              <a:rPr lang="ru-RU" altLang="ru-RU" sz="1600" dirty="0" smtClean="0"/>
              <a:t>.</a:t>
            </a:r>
            <a:endParaRPr lang="en-US" altLang="ru-RU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create </a:t>
            </a:r>
            <a:r>
              <a:rPr lang="en-US" sz="1600" dirty="0"/>
              <a:t>or replace procedure </a:t>
            </a:r>
            <a:r>
              <a:rPr lang="en-US" sz="1600" dirty="0" err="1"/>
              <a:t>Tableinfo</a:t>
            </a:r>
            <a:endParaRPr lang="ru-RU" sz="1600" dirty="0"/>
          </a:p>
          <a:p>
            <a:r>
              <a:rPr lang="en-US" sz="1600" dirty="0"/>
              <a:t>as</a:t>
            </a:r>
            <a:endParaRPr lang="ru-RU" sz="1600" dirty="0"/>
          </a:p>
          <a:p>
            <a:pPr>
              <a:spcBef>
                <a:spcPts val="600"/>
              </a:spcBef>
            </a:pPr>
            <a:r>
              <a:rPr lang="en-US" sz="1600" dirty="0"/>
              <a:t>    cursor </a:t>
            </a:r>
            <a:r>
              <a:rPr lang="en-US" sz="1600" dirty="0" err="1"/>
              <a:t>usern</a:t>
            </a:r>
            <a:r>
              <a:rPr lang="en-US" sz="1600" dirty="0"/>
              <a:t> is</a:t>
            </a:r>
            <a:endParaRPr lang="ru-RU" sz="1600" dirty="0"/>
          </a:p>
          <a:p>
            <a:pPr>
              <a:spcBef>
                <a:spcPts val="600"/>
              </a:spcBef>
            </a:pPr>
            <a:r>
              <a:rPr lang="en-US" sz="1600" dirty="0"/>
              <a:t>        select user from dual;</a:t>
            </a:r>
            <a:endParaRPr lang="ru-RU" sz="1600" dirty="0"/>
          </a:p>
          <a:p>
            <a:pPr>
              <a:spcBef>
                <a:spcPts val="600"/>
              </a:spcBef>
            </a:pPr>
            <a:r>
              <a:rPr lang="en-US" sz="1600" dirty="0"/>
              <a:t> </a:t>
            </a:r>
            <a:r>
              <a:rPr lang="en-US" sz="1600" dirty="0" smtClean="0"/>
              <a:t>    </a:t>
            </a:r>
            <a:r>
              <a:rPr lang="en-US" sz="1600" dirty="0" err="1"/>
              <a:t>userrow</a:t>
            </a:r>
            <a:r>
              <a:rPr lang="en-US" sz="1600" dirty="0"/>
              <a:t> </a:t>
            </a:r>
            <a:r>
              <a:rPr lang="en-US" sz="1600" dirty="0" err="1"/>
              <a:t>usern%rowtype</a:t>
            </a:r>
            <a:r>
              <a:rPr lang="en-US" sz="1600" dirty="0"/>
              <a:t>;</a:t>
            </a:r>
            <a:endParaRPr lang="ru-RU" sz="1600" dirty="0"/>
          </a:p>
          <a:p>
            <a:pPr>
              <a:spcBef>
                <a:spcPts val="600"/>
              </a:spcBef>
            </a:pPr>
            <a:r>
              <a:rPr lang="en-US" sz="1600" dirty="0"/>
              <a:t> </a:t>
            </a:r>
            <a:r>
              <a:rPr lang="en-US" sz="1600" dirty="0" smtClean="0"/>
              <a:t>    </a:t>
            </a:r>
            <a:r>
              <a:rPr lang="en-US" sz="1600" dirty="0"/>
              <a:t>cursor </a:t>
            </a:r>
            <a:r>
              <a:rPr lang="en-US" sz="1600" dirty="0" err="1"/>
              <a:t>user_tables</a:t>
            </a:r>
            <a:r>
              <a:rPr lang="en-US" sz="1600" dirty="0"/>
              <a:t> is</a:t>
            </a:r>
            <a:endParaRPr lang="ru-RU" sz="1600" dirty="0"/>
          </a:p>
          <a:p>
            <a:pPr>
              <a:spcBef>
                <a:spcPts val="600"/>
              </a:spcBef>
            </a:pPr>
            <a:r>
              <a:rPr lang="en-US" sz="1600" dirty="0"/>
              <a:t>        select TABLE_NAME n, NUM_ROWS r, AVG_ROW_LEN l, LAST_ANALYZED a</a:t>
            </a:r>
            <a:endParaRPr lang="ru-RU" sz="1600" dirty="0"/>
          </a:p>
          <a:p>
            <a:pPr>
              <a:spcBef>
                <a:spcPts val="600"/>
              </a:spcBef>
            </a:pPr>
            <a:r>
              <a:rPr lang="en-US" sz="1600" dirty="0"/>
              <a:t>        from USER_TABLES;</a:t>
            </a:r>
            <a:endParaRPr lang="ru-RU" sz="1600" dirty="0"/>
          </a:p>
          <a:p>
            <a:pPr>
              <a:spcBef>
                <a:spcPts val="600"/>
              </a:spcBef>
            </a:pPr>
            <a:r>
              <a:rPr lang="en-US" sz="1600" dirty="0"/>
              <a:t>    </a:t>
            </a:r>
            <a:r>
              <a:rPr lang="en-US" sz="1600" dirty="0" err="1"/>
              <a:t>tablesinfo</a:t>
            </a:r>
            <a:r>
              <a:rPr lang="en-US" sz="1600" dirty="0"/>
              <a:t> </a:t>
            </a:r>
            <a:r>
              <a:rPr lang="en-US" sz="1600" dirty="0" err="1"/>
              <a:t>user_tables%ROWTYPE</a:t>
            </a:r>
            <a:r>
              <a:rPr lang="en-US" sz="1600" dirty="0"/>
              <a:t>;</a:t>
            </a:r>
            <a:endParaRPr lang="ru-RU" sz="1600" dirty="0"/>
          </a:p>
          <a:p>
            <a:r>
              <a:rPr lang="en-US" sz="1600" dirty="0"/>
              <a:t> </a:t>
            </a:r>
            <a:endParaRPr lang="ru-RU" altLang="ru-RU" sz="1600" dirty="0"/>
          </a:p>
        </p:txBody>
      </p:sp>
    </p:spTree>
    <p:extLst>
      <p:ext uri="{BB962C8B-B14F-4D97-AF65-F5344CB8AC3E}">
        <p14:creationId xmlns:p14="http://schemas.microsoft.com/office/powerpoint/2010/main" val="269323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0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47725"/>
          </a:xfrm>
        </p:spPr>
        <p:txBody>
          <a:bodyPr/>
          <a:lstStyle/>
          <a:p>
            <a:pPr algn="ctr"/>
            <a:r>
              <a:rPr lang="ru-RU" altLang="ru-RU" sz="3200"/>
              <a:t>Виды предложений </a:t>
            </a:r>
            <a:r>
              <a:rPr lang="en-US" altLang="ru-RU" sz="3200"/>
              <a:t>SQL</a:t>
            </a:r>
            <a:endParaRPr lang="ru-RU" altLang="ru-RU" sz="3200"/>
          </a:p>
        </p:txBody>
      </p:sp>
      <p:graphicFrame>
        <p:nvGraphicFramePr>
          <p:cNvPr id="3106" name="Group 34"/>
          <p:cNvGraphicFramePr>
            <a:graphicFrameLocks noGrp="1"/>
          </p:cNvGraphicFramePr>
          <p:nvPr>
            <p:ph idx="4294967295"/>
          </p:nvPr>
        </p:nvGraphicFramePr>
        <p:xfrm>
          <a:off x="612775" y="1277938"/>
          <a:ext cx="7991475" cy="4952683"/>
        </p:xfrm>
        <a:graphic>
          <a:graphicData uri="http://schemas.openxmlformats.org/drawingml/2006/table">
            <a:tbl>
              <a:tblPr/>
              <a:tblGrid>
                <a:gridCol w="863600"/>
                <a:gridCol w="3024188"/>
                <a:gridCol w="4103687"/>
              </a:tblGrid>
              <a:tr h="4111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предложения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Требуемые вызовы пакета DBMS_SQL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Незапросные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endParaRPr kumimoji="0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базовых переменных, </a:t>
                      </a:r>
                      <a:endParaRPr kumimoji="0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выполняется однократно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открытие курсора (open cursor), </a:t>
                      </a:r>
                      <a:endParaRPr kumimoji="0" lang="en-US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разборка (parse),</a:t>
                      </a:r>
                      <a:endParaRPr kumimoji="0" lang="en-US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(execute), </a:t>
                      </a:r>
                      <a:endParaRPr kumimoji="0" lang="en-US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закрытие курсора (close cursor)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Незапросные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endParaRPr kumimoji="0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известное число базовых</a:t>
                      </a: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переменных,</a:t>
                      </a: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выполняются один </a:t>
                      </a:r>
                      <a:endParaRPr kumimoji="0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 несколько раз 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открытие курсора, разборка, </a:t>
                      </a:r>
                      <a:endParaRPr kumimoji="0" lang="en-US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связывание переменных (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bind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variables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</a:t>
                      </a:r>
                      <a:endParaRPr kumimoji="0" lang="en-US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выполнение, </a:t>
                      </a:r>
                      <a:endParaRPr kumimoji="0" lang="en-US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закрытие курсора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50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Запросные, известное число </a:t>
                      </a:r>
                      <a:endParaRPr kumimoji="0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операторов SELECT и базовых </a:t>
                      </a:r>
                      <a:endParaRPr kumimoji="0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переменных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открытие курсора, разборка, </a:t>
                      </a:r>
                      <a:endParaRPr kumimoji="0" lang="en-US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связывание переменных, </a:t>
                      </a:r>
                      <a:endParaRPr kumimoji="0" lang="en-US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колонок (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define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columns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</a:t>
                      </a:r>
                      <a:endParaRPr kumimoji="0" lang="en-US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выполнение, выборка строк (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fetch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rows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</a:t>
                      </a:r>
                      <a:endParaRPr kumimoji="0" lang="en-US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значений колонок (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get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column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values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</a:t>
                      </a:r>
                      <a:endParaRPr kumimoji="0" lang="en-US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обновление (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refretch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... закрытие курсора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99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Запросные, неизвестное число </a:t>
                      </a:r>
                      <a:endParaRPr kumimoji="0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операторов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SELECT и базовых </a:t>
                      </a:r>
                      <a:endParaRPr kumimoji="0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переменных колонок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открытие курсора, разборка, </a:t>
                      </a:r>
                      <a:endParaRPr kumimoji="0" lang="en-US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связывание переменных, определение колонок,</a:t>
                      </a:r>
                      <a:endParaRPr kumimoji="0" lang="en-US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выполнение, выборка строк, </a:t>
                      </a:r>
                      <a:endParaRPr kumimoji="0" lang="en-US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значений колонок, обновление, </a:t>
                      </a:r>
                      <a:endParaRPr kumimoji="0" lang="en-US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 закрытие курсора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1"/>
            <a:ext cx="8229600" cy="595536"/>
          </a:xfrm>
        </p:spPr>
        <p:txBody>
          <a:bodyPr/>
          <a:lstStyle/>
          <a:p>
            <a:pPr algn="ctr"/>
            <a:r>
              <a:rPr lang="en-US" altLang="ru-RU" sz="2800" dirty="0" smtClean="0"/>
              <a:t>NDS:</a:t>
            </a:r>
            <a:r>
              <a:rPr lang="ru-RU" altLang="ru-RU" sz="2800" dirty="0" smtClean="0"/>
              <a:t> пример</a:t>
            </a:r>
            <a:r>
              <a:rPr lang="en-US" altLang="ru-RU" sz="2800" dirty="0" smtClean="0"/>
              <a:t> (</a:t>
            </a:r>
            <a:r>
              <a:rPr lang="ru-RU" altLang="ru-RU" sz="2800" dirty="0" smtClean="0"/>
              <a:t>продолжение)</a:t>
            </a:r>
            <a:endParaRPr lang="ru-RU" altLang="ru-RU" sz="2800" dirty="0"/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468313" y="980728"/>
            <a:ext cx="8424167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600" dirty="0" smtClean="0"/>
              <a:t>begin</a:t>
            </a:r>
            <a:endParaRPr lang="ru-RU" sz="1600" dirty="0"/>
          </a:p>
          <a:p>
            <a:r>
              <a:rPr lang="en-US" sz="1600" dirty="0"/>
              <a:t>    FOR </a:t>
            </a:r>
            <a:r>
              <a:rPr lang="en-US" sz="1600" dirty="0" err="1"/>
              <a:t>tablesinfo</a:t>
            </a:r>
            <a:r>
              <a:rPr lang="en-US" sz="1600" dirty="0"/>
              <a:t> IN </a:t>
            </a:r>
            <a:r>
              <a:rPr lang="en-US" sz="1600" dirty="0" err="1"/>
              <a:t>user_tables</a:t>
            </a:r>
            <a:r>
              <a:rPr lang="en-US" sz="1600" dirty="0"/>
              <a:t> LOOP</a:t>
            </a:r>
            <a:endParaRPr lang="ru-RU" sz="1600" dirty="0"/>
          </a:p>
          <a:p>
            <a:r>
              <a:rPr lang="en-US" sz="1600" dirty="0"/>
              <a:t>        if </a:t>
            </a:r>
            <a:r>
              <a:rPr lang="en-US" sz="1600" dirty="0" err="1"/>
              <a:t>tablesinfo.n</a:t>
            </a:r>
            <a:r>
              <a:rPr lang="en-US" sz="1600" dirty="0"/>
              <a:t> IS NOT NULL then</a:t>
            </a:r>
            <a:endParaRPr lang="ru-RU" sz="1600" dirty="0"/>
          </a:p>
          <a:p>
            <a:r>
              <a:rPr lang="en-US" sz="1600" dirty="0"/>
              <a:t>            if </a:t>
            </a:r>
            <a:r>
              <a:rPr lang="en-US" sz="1600" dirty="0" err="1"/>
              <a:t>tablesinfo.a</a:t>
            </a:r>
            <a:r>
              <a:rPr lang="en-US" sz="1600" dirty="0"/>
              <a:t> &lt; </a:t>
            </a:r>
            <a:r>
              <a:rPr lang="en-US" sz="1600" dirty="0" err="1"/>
              <a:t>trunc</a:t>
            </a:r>
            <a:r>
              <a:rPr lang="en-US" sz="1600" dirty="0"/>
              <a:t>(</a:t>
            </a:r>
            <a:r>
              <a:rPr lang="en-US" sz="1600" dirty="0" err="1"/>
              <a:t>sysdate</a:t>
            </a:r>
            <a:r>
              <a:rPr lang="en-US" sz="1600" dirty="0"/>
              <a:t>) then                 </a:t>
            </a:r>
            <a:endParaRPr lang="ru-RU" sz="1600" dirty="0"/>
          </a:p>
          <a:p>
            <a:r>
              <a:rPr lang="en-US" sz="1600" dirty="0"/>
              <a:t>                EXECUTE IMMEDIATE </a:t>
            </a:r>
            <a:r>
              <a:rPr lang="en-US" sz="1600" dirty="0" smtClean="0"/>
              <a:t>'analyze </a:t>
            </a:r>
            <a:r>
              <a:rPr lang="en-US" sz="1600" dirty="0"/>
              <a:t>table </a:t>
            </a:r>
            <a:r>
              <a:rPr lang="en-US" sz="1600" dirty="0" smtClean="0"/>
              <a:t>'||</a:t>
            </a:r>
            <a:r>
              <a:rPr lang="en-US" sz="1600" dirty="0" err="1"/>
              <a:t>tablesinfo.n</a:t>
            </a:r>
            <a:r>
              <a:rPr lang="en-US" sz="1600" dirty="0" smtClean="0"/>
              <a:t>||' </a:t>
            </a:r>
            <a:r>
              <a:rPr lang="en-US" sz="1600" dirty="0"/>
              <a:t>compute </a:t>
            </a:r>
            <a:r>
              <a:rPr lang="en-US" sz="1600" dirty="0" smtClean="0"/>
              <a:t>statistics';</a:t>
            </a:r>
            <a:endParaRPr lang="ru-RU" sz="1600" dirty="0"/>
          </a:p>
          <a:p>
            <a:r>
              <a:rPr lang="en-US" sz="1600" dirty="0"/>
              <a:t>            end if;</a:t>
            </a:r>
            <a:endParaRPr lang="ru-RU" sz="1600" dirty="0"/>
          </a:p>
          <a:p>
            <a:r>
              <a:rPr lang="en-US" sz="1600" dirty="0"/>
              <a:t>        end if;</a:t>
            </a:r>
            <a:endParaRPr lang="ru-RU" sz="1600" dirty="0"/>
          </a:p>
          <a:p>
            <a:r>
              <a:rPr lang="en-US" sz="1600" dirty="0"/>
              <a:t>    END LOOP;</a:t>
            </a:r>
            <a:endParaRPr lang="ru-RU" sz="1600" dirty="0"/>
          </a:p>
          <a:p>
            <a:r>
              <a:rPr lang="en-US" sz="1600" dirty="0"/>
              <a:t>    </a:t>
            </a:r>
            <a:endParaRPr lang="ru-RU" sz="1600" dirty="0"/>
          </a:p>
          <a:p>
            <a:r>
              <a:rPr lang="en-US" sz="1600" dirty="0"/>
              <a:t>    EXECUTE IMMEDIATE </a:t>
            </a:r>
            <a:r>
              <a:rPr lang="en-US" sz="1600" dirty="0" smtClean="0"/>
              <a:t>'drop </a:t>
            </a:r>
            <a:r>
              <a:rPr lang="en-US" sz="1600" dirty="0"/>
              <a:t>table </a:t>
            </a:r>
            <a:r>
              <a:rPr lang="en-US" sz="1600" dirty="0" smtClean="0"/>
              <a:t>f</a:t>
            </a:r>
            <a:r>
              <a:rPr lang="ru-RU" sz="1600" dirty="0" smtClean="0"/>
              <a:t>_</a:t>
            </a:r>
            <a:r>
              <a:rPr lang="en-US" sz="1600" dirty="0" smtClean="0"/>
              <a:t>info';</a:t>
            </a:r>
            <a:endParaRPr lang="ru-RU" sz="1600" dirty="0"/>
          </a:p>
          <a:p>
            <a:r>
              <a:rPr lang="en-US" sz="1600" dirty="0"/>
              <a:t>    </a:t>
            </a:r>
            <a:endParaRPr lang="ru-RU" sz="1600" dirty="0"/>
          </a:p>
          <a:p>
            <a:r>
              <a:rPr lang="en-US" sz="1600" dirty="0"/>
              <a:t>    EXECUTE IMMEDIATE </a:t>
            </a:r>
            <a:r>
              <a:rPr lang="en-US" sz="1600" dirty="0" smtClean="0"/>
              <a:t>'create </a:t>
            </a:r>
            <a:r>
              <a:rPr lang="en-US" sz="1600" dirty="0"/>
              <a:t>table </a:t>
            </a:r>
            <a:r>
              <a:rPr lang="en-US" sz="1600" dirty="0" smtClean="0"/>
              <a:t>f</a:t>
            </a:r>
            <a:r>
              <a:rPr lang="ru-RU" sz="1600" dirty="0" smtClean="0"/>
              <a:t>_</a:t>
            </a:r>
            <a:r>
              <a:rPr lang="en-US" sz="1600" dirty="0" smtClean="0"/>
              <a:t>info</a:t>
            </a:r>
            <a:endParaRPr lang="ru-RU" sz="1600" dirty="0"/>
          </a:p>
          <a:p>
            <a:r>
              <a:rPr lang="en-US" sz="1600" dirty="0"/>
              <a:t>                </a:t>
            </a:r>
            <a:r>
              <a:rPr lang="en-US" sz="1600" dirty="0" smtClean="0"/>
              <a:t>(               </a:t>
            </a:r>
            <a:r>
              <a:rPr lang="en-US" sz="1600" dirty="0" err="1" smtClean="0"/>
              <a:t>table_name</a:t>
            </a:r>
            <a:r>
              <a:rPr lang="en-US" sz="1600" dirty="0" smtClean="0"/>
              <a:t> </a:t>
            </a:r>
            <a:r>
              <a:rPr lang="en-US" sz="1600" dirty="0"/>
              <a:t>varchar(200),</a:t>
            </a:r>
            <a:endParaRPr lang="ru-RU" sz="1600" dirty="0"/>
          </a:p>
          <a:p>
            <a:r>
              <a:rPr lang="en-US" sz="1600" dirty="0"/>
              <a:t>                </a:t>
            </a:r>
            <a:r>
              <a:rPr lang="ru-RU" sz="1600" dirty="0" smtClean="0"/>
              <a:t>	</a:t>
            </a:r>
            <a:r>
              <a:rPr lang="en-US" sz="1600" dirty="0" err="1" smtClean="0"/>
              <a:t>num_rows</a:t>
            </a:r>
            <a:r>
              <a:rPr lang="en-US" sz="1600" dirty="0" smtClean="0"/>
              <a:t> </a:t>
            </a:r>
            <a:r>
              <a:rPr lang="en-US" sz="1600" dirty="0"/>
              <a:t>number(8),</a:t>
            </a:r>
            <a:endParaRPr lang="ru-RU" sz="1600" dirty="0"/>
          </a:p>
          <a:p>
            <a:r>
              <a:rPr lang="en-US" sz="1600" dirty="0"/>
              <a:t>                </a:t>
            </a:r>
            <a:r>
              <a:rPr lang="ru-RU" sz="1600" dirty="0" smtClean="0"/>
              <a:t>	</a:t>
            </a:r>
            <a:r>
              <a:rPr lang="en-US" sz="1600" dirty="0" err="1" smtClean="0"/>
              <a:t>avg_row_len</a:t>
            </a:r>
            <a:r>
              <a:rPr lang="en-US" sz="1600" dirty="0" smtClean="0"/>
              <a:t> </a:t>
            </a:r>
            <a:r>
              <a:rPr lang="en-US" sz="1600" dirty="0"/>
              <a:t>number(8)</a:t>
            </a:r>
            <a:endParaRPr lang="ru-RU" sz="1600" dirty="0"/>
          </a:p>
          <a:p>
            <a:r>
              <a:rPr lang="en-US" sz="1600" dirty="0"/>
              <a:t>                </a:t>
            </a:r>
            <a:r>
              <a:rPr lang="en-US" sz="1600" dirty="0" smtClean="0"/>
              <a:t>)';</a:t>
            </a:r>
            <a:endParaRPr lang="ru-RU" sz="1600" dirty="0" smtClean="0"/>
          </a:p>
          <a:p>
            <a:endParaRPr lang="ru-RU" sz="1600" dirty="0"/>
          </a:p>
          <a:p>
            <a:r>
              <a:rPr lang="en-US" sz="1600" dirty="0"/>
              <a:t>    FOR </a:t>
            </a:r>
            <a:r>
              <a:rPr lang="en-US" sz="1600" dirty="0" err="1" smtClean="0"/>
              <a:t>tinfo</a:t>
            </a:r>
            <a:r>
              <a:rPr lang="en-US" sz="1600" dirty="0" smtClean="0"/>
              <a:t> </a:t>
            </a:r>
            <a:r>
              <a:rPr lang="en-US" sz="1600" dirty="0"/>
              <a:t>IN </a:t>
            </a:r>
            <a:r>
              <a:rPr lang="en-US" sz="1600" dirty="0" err="1"/>
              <a:t>user_tables</a:t>
            </a:r>
            <a:r>
              <a:rPr lang="en-US" sz="1600" dirty="0"/>
              <a:t> LOOP</a:t>
            </a:r>
            <a:endParaRPr lang="ru-RU" sz="1600" dirty="0"/>
          </a:p>
          <a:p>
            <a:r>
              <a:rPr lang="en-US" sz="1600" dirty="0"/>
              <a:t>        EXECUTE IMMEDIATE </a:t>
            </a:r>
            <a:r>
              <a:rPr lang="en-US" sz="1600" dirty="0" smtClean="0"/>
              <a:t>'insert </a:t>
            </a:r>
            <a:r>
              <a:rPr lang="en-US" sz="1600" dirty="0"/>
              <a:t>into </a:t>
            </a:r>
            <a:r>
              <a:rPr lang="en-US" sz="1600" dirty="0" smtClean="0"/>
              <a:t>f</a:t>
            </a:r>
            <a:r>
              <a:rPr lang="ru-RU" sz="1600" dirty="0" smtClean="0"/>
              <a:t>_</a:t>
            </a:r>
            <a:r>
              <a:rPr lang="en-US" sz="1600" dirty="0" smtClean="0"/>
              <a:t>info </a:t>
            </a:r>
            <a:r>
              <a:rPr lang="en-US" sz="1600" dirty="0"/>
              <a:t>values</a:t>
            </a:r>
            <a:r>
              <a:rPr lang="en-US" sz="1600" dirty="0" smtClean="0"/>
              <a:t>('''||</a:t>
            </a:r>
            <a:r>
              <a:rPr lang="en-US" sz="1600" dirty="0" err="1" smtClean="0"/>
              <a:t>tinfo.n</a:t>
            </a:r>
            <a:r>
              <a:rPr lang="en-US" sz="1600" dirty="0" smtClean="0"/>
              <a:t>||''', '''||</a:t>
            </a:r>
            <a:r>
              <a:rPr lang="en-US" sz="1600" dirty="0" err="1" smtClean="0"/>
              <a:t>tinfo.r</a:t>
            </a:r>
            <a:r>
              <a:rPr lang="en-US" sz="1600" dirty="0" smtClean="0"/>
              <a:t>||''', '''||</a:t>
            </a:r>
            <a:r>
              <a:rPr lang="en-US" sz="1600" dirty="0" err="1" smtClean="0"/>
              <a:t>tinfo.l</a:t>
            </a:r>
            <a:r>
              <a:rPr lang="en-US" sz="1600" dirty="0" smtClean="0"/>
              <a:t>||''')';</a:t>
            </a:r>
            <a:endParaRPr lang="ru-RU" sz="1600" dirty="0"/>
          </a:p>
          <a:p>
            <a:r>
              <a:rPr lang="en-US" sz="1600" dirty="0"/>
              <a:t>    END LOOP</a:t>
            </a:r>
            <a:r>
              <a:rPr lang="ru-RU" sz="1600" dirty="0"/>
              <a:t>;</a:t>
            </a:r>
          </a:p>
          <a:p>
            <a:r>
              <a:rPr lang="en-US" sz="1600" dirty="0"/>
              <a:t>end </a:t>
            </a:r>
            <a:r>
              <a:rPr lang="en-US" sz="1600" dirty="0" err="1"/>
              <a:t>Tableinfo</a:t>
            </a:r>
            <a:r>
              <a:rPr lang="ru-RU" sz="1600" dirty="0"/>
              <a:t>;</a:t>
            </a:r>
          </a:p>
          <a:p>
            <a:pPr eaLnBrk="1" hangingPunct="1"/>
            <a:endParaRPr lang="ru-RU" altLang="ru-RU" sz="1600" dirty="0"/>
          </a:p>
        </p:txBody>
      </p:sp>
    </p:spTree>
    <p:extLst>
      <p:ext uri="{BB962C8B-B14F-4D97-AF65-F5344CB8AC3E}">
        <p14:creationId xmlns:p14="http://schemas.microsoft.com/office/powerpoint/2010/main" val="87604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32656"/>
            <a:ext cx="8229600" cy="1027112"/>
          </a:xfrm>
        </p:spPr>
        <p:txBody>
          <a:bodyPr/>
          <a:lstStyle/>
          <a:p>
            <a:pPr algn="ctr"/>
            <a:r>
              <a:rPr lang="ru-RU" altLang="ru-RU" sz="3200" dirty="0"/>
              <a:t>Сравнение возможностей пакетного и встроенного динамического </a:t>
            </a:r>
            <a:r>
              <a:rPr lang="en-US" altLang="ru-RU" sz="3200" dirty="0"/>
              <a:t>SQL</a:t>
            </a:r>
            <a:endParaRPr lang="ru-RU" altLang="ru-RU" sz="3200" dirty="0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468313" y="1340768"/>
            <a:ext cx="8424862" cy="54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v"/>
            </a:pPr>
            <a:r>
              <a:rPr lang="ru-RU" altLang="ru-RU" sz="1600" b="1" dirty="0" smtClean="0"/>
              <a:t> Встроенный </a:t>
            </a:r>
            <a:r>
              <a:rPr lang="ru-RU" altLang="ru-RU" sz="1600" b="1" dirty="0"/>
              <a:t>динамический SQL: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</a:pPr>
            <a:r>
              <a:rPr lang="en-US" altLang="ru-RU" sz="1600" dirty="0"/>
              <a:t> </a:t>
            </a:r>
            <a:r>
              <a:rPr lang="ru-RU" altLang="ru-RU" sz="1600" dirty="0"/>
              <a:t> </a:t>
            </a:r>
            <a:r>
              <a:rPr lang="ru-RU" altLang="ru-RU" sz="1600" dirty="0" smtClean="0"/>
              <a:t>Работает </a:t>
            </a:r>
            <a:r>
              <a:rPr lang="ru-RU" altLang="ru-RU" sz="1600" dirty="0"/>
              <a:t>со всеми без исключения типами данных </a:t>
            </a:r>
            <a:r>
              <a:rPr lang="ru-RU" altLang="ru-RU" sz="1600" dirty="0" err="1"/>
              <a:t>Oracle</a:t>
            </a:r>
            <a:r>
              <a:rPr lang="ru-RU" altLang="ru-RU" sz="1600" dirty="0"/>
              <a:t>, включая и типы объектов, заданные пользователем, и типы коллекции (переменные массивы, вложенные таблицы, индексированные таблицы).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</a:pPr>
            <a:r>
              <a:rPr lang="ru-RU" altLang="ru-RU" sz="1600" dirty="0"/>
              <a:t> </a:t>
            </a:r>
            <a:r>
              <a:rPr lang="ru-RU" altLang="ru-RU" sz="1600" dirty="0" smtClean="0"/>
              <a:t> Позволяет </a:t>
            </a:r>
            <a:r>
              <a:rPr lang="ru-RU" altLang="ru-RU" sz="1600" dirty="0"/>
              <a:t>извлекать множественные данные (серию строк) непосредственно в конструкцию PL/SQL.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</a:pPr>
            <a:r>
              <a:rPr lang="ru-RU" altLang="ru-RU" sz="1600" dirty="0"/>
              <a:t> </a:t>
            </a:r>
            <a:r>
              <a:rPr lang="ru-RU" altLang="ru-RU" sz="1600" dirty="0" smtClean="0"/>
              <a:t> Допускает </a:t>
            </a:r>
            <a:r>
              <a:rPr lang="ru-RU" altLang="ru-RU" sz="1600" dirty="0"/>
              <a:t>использование RETURNING только в единственном запросе.</a:t>
            </a:r>
            <a:endParaRPr lang="ru-RU" altLang="ru-RU" sz="1400" dirty="0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ru-RU" altLang="ru-RU" sz="1600" b="1" dirty="0" smtClean="0"/>
              <a:t> Пакетный </a:t>
            </a:r>
            <a:r>
              <a:rPr lang="ru-RU" altLang="ru-RU" sz="1600" b="1" dirty="0"/>
              <a:t>динамический SQL:</a:t>
            </a:r>
            <a:endParaRPr lang="ru-RU" altLang="ru-RU" sz="16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</a:pPr>
            <a:r>
              <a:rPr lang="ru-RU" altLang="ru-RU" sz="1600" dirty="0"/>
              <a:t> </a:t>
            </a:r>
            <a:r>
              <a:rPr lang="ru-RU" altLang="ru-RU" sz="1600" dirty="0" smtClean="0"/>
              <a:t> Поддерживает </a:t>
            </a:r>
            <a:r>
              <a:rPr lang="ru-RU" altLang="ru-RU" sz="1600" dirty="0"/>
              <a:t>“Метод 4” пакетного SQL, при котором во время компиляции не фиксируется число извлекаемых столбцов или число переменных привязки.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</a:pPr>
            <a:r>
              <a:rPr lang="ru-RU" altLang="ru-RU" sz="1600" dirty="0"/>
              <a:t> </a:t>
            </a:r>
            <a:r>
              <a:rPr lang="ru-RU" altLang="ru-RU" sz="1600" dirty="0" smtClean="0"/>
              <a:t> Позволяет </a:t>
            </a:r>
            <a:r>
              <a:rPr lang="ru-RU" altLang="ru-RU" sz="1600" dirty="0"/>
              <a:t>описывать столбцы динамического курсора так, чтобы те получали значения из столбцов индексированной (</a:t>
            </a:r>
            <a:r>
              <a:rPr lang="ru-RU" altLang="ru-RU" sz="1600" dirty="0" err="1"/>
              <a:t>index-by</a:t>
            </a:r>
            <a:r>
              <a:rPr lang="ru-RU" altLang="ru-RU" sz="1600" dirty="0"/>
              <a:t>) таблицы записей.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</a:pPr>
            <a:r>
              <a:rPr lang="ru-RU" altLang="ru-RU" sz="1600" dirty="0"/>
              <a:t> </a:t>
            </a:r>
            <a:r>
              <a:rPr lang="ru-RU" altLang="ru-RU" sz="1600" dirty="0" smtClean="0"/>
              <a:t> Работать </a:t>
            </a:r>
            <a:r>
              <a:rPr lang="ru-RU" altLang="ru-RU" sz="1600" dirty="0"/>
              <a:t>с SQL-предложениями длиной более 32К.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</a:pPr>
            <a:r>
              <a:rPr lang="ru-RU" altLang="ru-RU" sz="1600" dirty="0"/>
              <a:t> </a:t>
            </a:r>
            <a:r>
              <a:rPr lang="ru-RU" altLang="ru-RU" sz="1600" dirty="0" smtClean="0"/>
              <a:t> Возвращать </a:t>
            </a:r>
            <a:r>
              <a:rPr lang="ru-RU" altLang="ru-RU" sz="1600" dirty="0"/>
              <a:t>данные с помощью RETURNING в массив переменных.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</a:pPr>
            <a:r>
              <a:rPr lang="ru-RU" altLang="ru-RU" sz="1600" dirty="0"/>
              <a:t> </a:t>
            </a:r>
            <a:r>
              <a:rPr lang="ru-RU" altLang="ru-RU" sz="1600" dirty="0" smtClean="0"/>
              <a:t> Повторно </a:t>
            </a:r>
            <a:r>
              <a:rPr lang="ru-RU" altLang="ru-RU" sz="1600" dirty="0"/>
              <a:t>использовать динамические курсоры, что улучшает производительность.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</a:pPr>
            <a:r>
              <a:rPr lang="ru-RU" altLang="ru-RU" sz="1600" dirty="0" smtClean="0"/>
              <a:t>  Выполняться </a:t>
            </a:r>
            <a:r>
              <a:rPr lang="ru-RU" altLang="ru-RU" sz="1600" dirty="0"/>
              <a:t>на клиентской части приложения, например, в </a:t>
            </a:r>
            <a:r>
              <a:rPr lang="ru-RU" altLang="ru-RU" sz="1600" dirty="0" err="1"/>
              <a:t>Oracle</a:t>
            </a:r>
            <a:r>
              <a:rPr lang="ru-RU" altLang="ru-RU" sz="1600" dirty="0"/>
              <a:t> </a:t>
            </a:r>
            <a:r>
              <a:rPr lang="ru-RU" altLang="ru-RU" sz="1600" dirty="0" err="1"/>
              <a:t>Developer</a:t>
            </a:r>
            <a:r>
              <a:rPr lang="ru-RU" altLang="ru-RU" sz="1600" dirty="0"/>
              <a:t>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</a:pPr>
            <a:r>
              <a:rPr lang="ru-RU" altLang="ru-RU" sz="1600" dirty="0"/>
              <a:t> </a:t>
            </a:r>
            <a:r>
              <a:rPr lang="ru-RU" altLang="ru-RU" sz="1600" dirty="0" smtClean="0"/>
              <a:t> DBMS_SQL </a:t>
            </a:r>
            <a:r>
              <a:rPr lang="ru-RU" altLang="ru-RU" sz="1600" dirty="0"/>
              <a:t>позволяет работать лишь с типами данных, совместимыми с Oracle7.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</a:pPr>
            <a:r>
              <a:rPr lang="ru-RU" altLang="ru-RU" sz="1600" dirty="0"/>
              <a:t> </a:t>
            </a:r>
            <a:r>
              <a:rPr lang="ru-RU" altLang="ru-RU" sz="1600" dirty="0" smtClean="0"/>
              <a:t> В </a:t>
            </a:r>
            <a:r>
              <a:rPr lang="ru-RU" altLang="ru-RU" sz="1600" dirty="0"/>
              <a:t>DBMS_SQL данные извлекаются построчно в отдельную запись.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algn="ctr"/>
            <a:r>
              <a:rPr lang="ru-RU" altLang="ru-RU" sz="3200"/>
              <a:t>Пакет DBMS_SQL</a:t>
            </a:r>
            <a:r>
              <a:rPr lang="en-US" altLang="ru-RU" sz="3200"/>
              <a:t>.</a:t>
            </a:r>
            <a:r>
              <a:rPr lang="ru-RU" altLang="ru-RU" sz="3200"/>
              <a:t> </a:t>
            </a:r>
            <a:br>
              <a:rPr lang="ru-RU" altLang="ru-RU" sz="3200"/>
            </a:br>
            <a:r>
              <a:rPr lang="ru-RU" altLang="ru-RU" sz="3200"/>
              <a:t>Основные функции и процедуры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557486"/>
            <a:ext cx="8496175" cy="489585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altLang="ru-RU" sz="1800" b="1" dirty="0"/>
              <a:t>OPEN_CURSOR</a:t>
            </a:r>
            <a:r>
              <a:rPr lang="en-US" altLang="ru-RU" sz="1800" dirty="0"/>
              <a:t> </a:t>
            </a:r>
            <a:r>
              <a:rPr lang="ru-RU" altLang="ru-RU" sz="1800" dirty="0"/>
              <a:t>RETURN INTEGER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altLang="ru-RU" sz="1800" dirty="0"/>
              <a:t>     </a:t>
            </a:r>
            <a:r>
              <a:rPr lang="ru-RU" altLang="ru-RU" sz="1800" dirty="0"/>
              <a:t>Открывает новый курсор. По окончании работы необходимо закрыть открытый курсор, используя функцию CLOSE_CURSOR.</a:t>
            </a:r>
            <a:endParaRPr lang="en-US" altLang="ru-RU" sz="1800" dirty="0"/>
          </a:p>
          <a:p>
            <a:pPr>
              <a:spcBef>
                <a:spcPts val="600"/>
              </a:spcBef>
            </a:pPr>
            <a:r>
              <a:rPr lang="ru-RU" altLang="ru-RU" sz="1800" b="1" dirty="0"/>
              <a:t>PARSE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1800" dirty="0"/>
              <a:t>		</a:t>
            </a:r>
            <a:r>
              <a:rPr lang="ru-RU" altLang="ru-RU" sz="1800" dirty="0"/>
              <a:t>(</a:t>
            </a:r>
            <a:r>
              <a:rPr lang="ru-RU" altLang="ru-RU" sz="1800" dirty="0" err="1"/>
              <a:t>cursor</a:t>
            </a:r>
            <a:r>
              <a:rPr lang="ru-RU" altLang="ru-RU" sz="1800" dirty="0"/>
              <a:t> IN INTEGER,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1800" dirty="0"/>
              <a:t>		</a:t>
            </a:r>
            <a:r>
              <a:rPr lang="ru-RU" altLang="ru-RU" sz="1800" dirty="0" err="1"/>
              <a:t>statement</a:t>
            </a:r>
            <a:r>
              <a:rPr lang="ru-RU" altLang="ru-RU" sz="1800" dirty="0"/>
              <a:t> IN VARCHAR2,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1800" dirty="0"/>
              <a:t>		</a:t>
            </a:r>
            <a:r>
              <a:rPr lang="ru-RU" altLang="ru-RU" sz="1800" dirty="0" err="1"/>
              <a:t>language</a:t>
            </a:r>
            <a:r>
              <a:rPr lang="ru-RU" altLang="ru-RU" sz="1800" dirty="0"/>
              <a:t> IN INTEGER)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1800" dirty="0"/>
              <a:t>	</a:t>
            </a:r>
            <a:r>
              <a:rPr lang="ru-RU" altLang="ru-RU" sz="1800" dirty="0"/>
              <a:t>Немедленная разборка предложения в курсоре. Если </a:t>
            </a:r>
            <a:r>
              <a:rPr lang="ru-RU" altLang="ru-RU" sz="1800" dirty="0" smtClean="0"/>
              <a:t>разбирается DDL-предложение, </a:t>
            </a:r>
            <a:r>
              <a:rPr lang="ru-RU" altLang="ru-RU" sz="1800" dirty="0"/>
              <a:t>процедура </a:t>
            </a:r>
            <a:r>
              <a:rPr lang="en-US" altLang="ru-RU" sz="1800" dirty="0"/>
              <a:t>PARSE </a:t>
            </a:r>
            <a:r>
              <a:rPr lang="ru-RU" altLang="ru-RU" sz="1800" dirty="0"/>
              <a:t>также выполняет это DDL-предложение.</a:t>
            </a:r>
            <a:endParaRPr lang="en-US" altLang="ru-RU" sz="1800" dirty="0"/>
          </a:p>
          <a:p>
            <a:pPr>
              <a:spcBef>
                <a:spcPts val="600"/>
              </a:spcBef>
            </a:pPr>
            <a:r>
              <a:rPr lang="ru-RU" altLang="ru-RU" sz="1800" b="1" dirty="0"/>
              <a:t>EXECUTE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altLang="ru-RU" sz="1800" dirty="0"/>
              <a:t>		</a:t>
            </a:r>
            <a:r>
              <a:rPr lang="ru-RU" altLang="ru-RU" sz="1800" dirty="0"/>
              <a:t>(</a:t>
            </a:r>
            <a:r>
              <a:rPr lang="ru-RU" altLang="ru-RU" sz="1800" dirty="0" err="1"/>
              <a:t>cursor</a:t>
            </a:r>
            <a:r>
              <a:rPr lang="ru-RU" altLang="ru-RU" sz="1800" dirty="0"/>
              <a:t> IN INTEGER) RETURN INTEGER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1800" dirty="0"/>
              <a:t>	</a:t>
            </a:r>
            <a:r>
              <a:rPr lang="ru-RU" altLang="ru-RU" sz="1800" dirty="0"/>
              <a:t>Выполняет предложение, находящееся в курсоре, и возвращает число обработанных в процессе выполнения строк.</a:t>
            </a:r>
            <a:endParaRPr lang="en-US" altLang="ru-RU" sz="1800" dirty="0"/>
          </a:p>
          <a:p>
            <a:pPr>
              <a:spcBef>
                <a:spcPts val="600"/>
              </a:spcBef>
            </a:pPr>
            <a:r>
              <a:rPr lang="ru-RU" altLang="ru-RU" sz="1800" b="1" dirty="0"/>
              <a:t>CLOSE_CURSOR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ru-RU" sz="1800" dirty="0"/>
              <a:t>		</a:t>
            </a:r>
            <a:r>
              <a:rPr lang="ru-RU" altLang="ru-RU" sz="1800" dirty="0"/>
              <a:t>(</a:t>
            </a:r>
            <a:r>
              <a:rPr lang="ru-RU" altLang="ru-RU" sz="1800" dirty="0" err="1"/>
              <a:t>cursor</a:t>
            </a:r>
            <a:r>
              <a:rPr lang="ru-RU" altLang="ru-RU" sz="1800" dirty="0"/>
              <a:t> IN OUT INTEGER)</a:t>
            </a:r>
          </a:p>
          <a:p>
            <a:pPr>
              <a:buFont typeface="Wingdings" pitchFamily="2" charset="2"/>
              <a:buNone/>
            </a:pPr>
            <a:r>
              <a:rPr lang="en-US" altLang="ru-RU" sz="1800" dirty="0"/>
              <a:t>	</a:t>
            </a:r>
            <a:r>
              <a:rPr lang="ru-RU" altLang="ru-RU" sz="1800" dirty="0"/>
              <a:t>Закрывает открытый курсор.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altLang="ru-RU" sz="3200"/>
              <a:t>Пакет DBMS_SQL</a:t>
            </a:r>
            <a:r>
              <a:rPr lang="en-US" altLang="ru-RU" sz="3200"/>
              <a:t>.</a:t>
            </a:r>
            <a:r>
              <a:rPr lang="ru-RU" altLang="ru-RU" sz="3200"/>
              <a:t> </a:t>
            </a:r>
            <a:br>
              <a:rPr lang="ru-RU" altLang="ru-RU" sz="3200"/>
            </a:br>
            <a:r>
              <a:rPr lang="ru-RU" altLang="ru-RU" sz="3200"/>
              <a:t>Основные функции и процедуры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700808"/>
            <a:ext cx="8229600" cy="475252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 b="1" dirty="0"/>
              <a:t>BIND_VARIABLE</a:t>
            </a:r>
          </a:p>
          <a:p>
            <a:pPr>
              <a:buFont typeface="Wingdings" pitchFamily="2" charset="2"/>
              <a:buNone/>
            </a:pPr>
            <a:r>
              <a:rPr lang="ru-RU" altLang="ru-RU" sz="1800" dirty="0"/>
              <a:t>		(</a:t>
            </a:r>
            <a:r>
              <a:rPr lang="ru-RU" altLang="ru-RU" sz="1800" dirty="0" err="1"/>
              <a:t>cursor</a:t>
            </a:r>
            <a:r>
              <a:rPr lang="ru-RU" altLang="ru-RU" sz="1800" dirty="0"/>
              <a:t> IN INTEGER,</a:t>
            </a:r>
          </a:p>
          <a:p>
            <a:pPr>
              <a:buFont typeface="Wingdings" pitchFamily="2" charset="2"/>
              <a:buNone/>
            </a:pPr>
            <a:r>
              <a:rPr lang="ru-RU" altLang="ru-RU" sz="1800" dirty="0"/>
              <a:t>		</a:t>
            </a:r>
            <a:r>
              <a:rPr lang="ru-RU" altLang="ru-RU" sz="1800" dirty="0" err="1"/>
              <a:t>variable</a:t>
            </a:r>
            <a:r>
              <a:rPr lang="ru-RU" altLang="ru-RU" sz="1800" dirty="0"/>
              <a:t> IN VARCHAR2,</a:t>
            </a:r>
          </a:p>
          <a:p>
            <a:pPr>
              <a:buFont typeface="Wingdings" pitchFamily="2" charset="2"/>
              <a:buNone/>
            </a:pPr>
            <a:r>
              <a:rPr lang="ru-RU" altLang="ru-RU" sz="1800" dirty="0"/>
              <a:t>		</a:t>
            </a:r>
            <a:r>
              <a:rPr lang="ru-RU" altLang="ru-RU" sz="1800" dirty="0" err="1"/>
              <a:t>value</a:t>
            </a:r>
            <a:r>
              <a:rPr lang="ru-RU" altLang="ru-RU" sz="1800" dirty="0"/>
              <a:t> IN NUMBER | VARCHAR2 | DATE | MLSLABEL</a:t>
            </a:r>
          </a:p>
          <a:p>
            <a:pPr>
              <a:buFont typeface="Wingdings" pitchFamily="2" charset="2"/>
              <a:buNone/>
            </a:pPr>
            <a:r>
              <a:rPr lang="ru-RU" altLang="ru-RU" sz="1800" dirty="0"/>
              <a:t>		[ , </a:t>
            </a:r>
            <a:r>
              <a:rPr lang="ru-RU" altLang="ru-RU" sz="1800" dirty="0" err="1"/>
              <a:t>size</a:t>
            </a:r>
            <a:r>
              <a:rPr lang="ru-RU" altLang="ru-RU" sz="1800" dirty="0"/>
              <a:t> IN INTEGER ] )</a:t>
            </a:r>
          </a:p>
          <a:p>
            <a:pPr>
              <a:buFont typeface="Wingdings" pitchFamily="2" charset="2"/>
              <a:buNone/>
            </a:pPr>
            <a:r>
              <a:rPr lang="ru-RU" altLang="ru-RU" sz="1800" dirty="0"/>
              <a:t>	Связывает значение с переменной в предложении, разбираемом в курсоре. Когда переменная является входной или входной/выходной, связанное значение должно быть правильно определено. Если переменная – выходная, вызов игнорирует связанное значение.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sz="1800" b="1" dirty="0"/>
              <a:t>DEFINE_COLUMN</a:t>
            </a:r>
          </a:p>
          <a:p>
            <a:pPr>
              <a:buFont typeface="Wingdings" pitchFamily="2" charset="2"/>
              <a:buNone/>
            </a:pPr>
            <a:r>
              <a:rPr lang="ru-RU" altLang="ru-RU" sz="1800" dirty="0"/>
              <a:t>		(</a:t>
            </a:r>
            <a:r>
              <a:rPr lang="ru-RU" altLang="ru-RU" sz="1800" dirty="0" err="1"/>
              <a:t>cursor</a:t>
            </a:r>
            <a:r>
              <a:rPr lang="ru-RU" altLang="ru-RU" sz="1800" dirty="0"/>
              <a:t> IN INTEGER,</a:t>
            </a:r>
          </a:p>
          <a:p>
            <a:pPr>
              <a:buFont typeface="Wingdings" pitchFamily="2" charset="2"/>
              <a:buNone/>
            </a:pPr>
            <a:r>
              <a:rPr lang="ru-RU" altLang="ru-RU" sz="1800" dirty="0"/>
              <a:t>		</a:t>
            </a:r>
            <a:r>
              <a:rPr lang="ru-RU" altLang="ru-RU" sz="1800" dirty="0" err="1"/>
              <a:t>possition</a:t>
            </a:r>
            <a:r>
              <a:rPr lang="ru-RU" altLang="ru-RU" sz="1800" dirty="0"/>
              <a:t> IN INTEGER,</a:t>
            </a:r>
          </a:p>
          <a:p>
            <a:pPr>
              <a:buFont typeface="Wingdings" pitchFamily="2" charset="2"/>
              <a:buNone/>
            </a:pPr>
            <a:r>
              <a:rPr lang="ru-RU" altLang="ru-RU" sz="1800" dirty="0"/>
              <a:t>		</a:t>
            </a:r>
            <a:r>
              <a:rPr lang="ru-RU" altLang="ru-RU" sz="1800" dirty="0" err="1"/>
              <a:t>value</a:t>
            </a:r>
            <a:r>
              <a:rPr lang="ru-RU" altLang="ru-RU" sz="1800" dirty="0"/>
              <a:t> IN NUMBER | VARCHAR2 | DATE | MLSLABEL</a:t>
            </a:r>
          </a:p>
          <a:p>
            <a:pPr>
              <a:buFont typeface="Wingdings" pitchFamily="2" charset="2"/>
              <a:buNone/>
            </a:pPr>
            <a:r>
              <a:rPr lang="ru-RU" altLang="ru-RU" sz="1800" dirty="0"/>
              <a:t>		[ , </a:t>
            </a:r>
            <a:r>
              <a:rPr lang="ru-RU" altLang="ru-RU" sz="1800" dirty="0" err="1"/>
              <a:t>size</a:t>
            </a:r>
            <a:r>
              <a:rPr lang="ru-RU" altLang="ru-RU" sz="1800" dirty="0"/>
              <a:t> IN INTEGER ] )</a:t>
            </a:r>
          </a:p>
          <a:p>
            <a:pPr>
              <a:buFont typeface="Wingdings" pitchFamily="2" charset="2"/>
              <a:buNone/>
            </a:pPr>
            <a:r>
              <a:rPr lang="ru-RU" altLang="ru-RU" sz="1800" dirty="0"/>
              <a:t>	Определяет колонку, указанную в курсоре. Эта процедура используется только в SELECT-курсорах.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altLang="ru-RU" sz="3200"/>
              <a:t>Пакет DBMS_SQL</a:t>
            </a:r>
            <a:r>
              <a:rPr lang="en-US" altLang="ru-RU" sz="3200"/>
              <a:t>.</a:t>
            </a:r>
            <a:r>
              <a:rPr lang="ru-RU" altLang="ru-RU" sz="3200"/>
              <a:t> </a:t>
            </a:r>
            <a:br>
              <a:rPr lang="ru-RU" altLang="ru-RU" sz="3200"/>
            </a:br>
            <a:r>
              <a:rPr lang="ru-RU" altLang="ru-RU" sz="3200"/>
              <a:t>Основные функции и процедуры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00808"/>
            <a:ext cx="8229600" cy="496855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 b="1" dirty="0"/>
              <a:t>FETCH_ROWS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/>
              <a:t>		(</a:t>
            </a:r>
            <a:r>
              <a:rPr lang="ru-RU" altLang="ru-RU" sz="1800" dirty="0" err="1"/>
              <a:t>cursor</a:t>
            </a:r>
            <a:r>
              <a:rPr lang="ru-RU" altLang="ru-RU" sz="1800" dirty="0"/>
              <a:t> IN INTEGER) RETURN INTEGER</a:t>
            </a:r>
          </a:p>
          <a:p>
            <a:pPr>
              <a:buFont typeface="Wingdings" pitchFamily="2" charset="2"/>
              <a:buNone/>
            </a:pPr>
            <a:r>
              <a:rPr lang="ru-RU" altLang="ru-RU" sz="1800" dirty="0"/>
              <a:t>	Извлекает очередную строку из курсора. После извлечения строки в локальный буфер (с помощью FETCH_ROWS) программа должна вызвать процедуру COLUMN_VALUE, чтобы прочитать извлеченную строку. Программа может неоднократно использовать функцию FETCH_ROWS, чтобы извлекать строки из курсора, до тех пор пока не будут исчерпаны все строки.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sz="1800" b="1" dirty="0"/>
              <a:t>COLUMN_VALUE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/>
              <a:t>		(</a:t>
            </a:r>
            <a:r>
              <a:rPr lang="ru-RU" altLang="ru-RU" sz="1800" dirty="0" err="1"/>
              <a:t>cursor</a:t>
            </a:r>
            <a:r>
              <a:rPr lang="ru-RU" altLang="ru-RU" sz="1800" dirty="0"/>
              <a:t> IN INTEGER,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/>
              <a:t>		</a:t>
            </a:r>
            <a:r>
              <a:rPr lang="ru-RU" altLang="ru-RU" sz="1800" dirty="0" err="1"/>
              <a:t>possition</a:t>
            </a:r>
            <a:r>
              <a:rPr lang="ru-RU" altLang="ru-RU" sz="1800" dirty="0"/>
              <a:t> IN INTEGER,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/>
              <a:t>		</a:t>
            </a:r>
            <a:r>
              <a:rPr lang="ru-RU" altLang="ru-RU" sz="1800" dirty="0" err="1"/>
              <a:t>value</a:t>
            </a:r>
            <a:r>
              <a:rPr lang="ru-RU" altLang="ru-RU" sz="1800" dirty="0"/>
              <a:t> OUT NUMBER</a:t>
            </a:r>
            <a:r>
              <a:rPr lang="en-US" altLang="ru-RU" sz="1800" dirty="0"/>
              <a:t> </a:t>
            </a:r>
            <a:r>
              <a:rPr lang="ru-RU" altLang="ru-RU" sz="1800" dirty="0"/>
              <a:t>| VARCHAR2</a:t>
            </a:r>
            <a:r>
              <a:rPr lang="en-US" altLang="ru-RU" sz="1800" dirty="0"/>
              <a:t> </a:t>
            </a:r>
            <a:r>
              <a:rPr lang="ru-RU" altLang="ru-RU" sz="1800" dirty="0"/>
              <a:t>| DATE</a:t>
            </a:r>
            <a:r>
              <a:rPr lang="en-US" altLang="ru-RU" sz="1800" dirty="0"/>
              <a:t> </a:t>
            </a:r>
            <a:r>
              <a:rPr lang="ru-RU" altLang="ru-RU" sz="1800" dirty="0"/>
              <a:t>|</a:t>
            </a:r>
            <a:r>
              <a:rPr lang="en-US" altLang="ru-RU" sz="1800" dirty="0"/>
              <a:t> </a:t>
            </a:r>
            <a:r>
              <a:rPr lang="ru-RU" altLang="ru-RU" sz="1800" dirty="0"/>
              <a:t>MLSLABEL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/>
              <a:t>		[, </a:t>
            </a:r>
            <a:r>
              <a:rPr lang="ru-RU" altLang="ru-RU" sz="1800" dirty="0" err="1"/>
              <a:t>error</a:t>
            </a:r>
            <a:r>
              <a:rPr lang="ru-RU" altLang="ru-RU" sz="1800" dirty="0"/>
              <a:t> OUT NUMBER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/>
              <a:t>		, </a:t>
            </a:r>
            <a:r>
              <a:rPr lang="ru-RU" altLang="ru-RU" sz="1800" dirty="0" err="1"/>
              <a:t>length</a:t>
            </a:r>
            <a:r>
              <a:rPr lang="ru-RU" altLang="ru-RU" sz="1800" dirty="0"/>
              <a:t> OUT INTEGER ] )</a:t>
            </a:r>
          </a:p>
          <a:p>
            <a:pPr>
              <a:buFont typeface="Wingdings" pitchFamily="2" charset="2"/>
              <a:buNone/>
            </a:pPr>
            <a:r>
              <a:rPr lang="ru-RU" altLang="ru-RU" sz="1800" dirty="0"/>
              <a:t>	Получает значение колонки. Эта процедура применяется для доступа к данным, предварительно выбранным посредством вызова функции FETCH_ROWS.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altLang="ru-RU" sz="3200"/>
              <a:t>Пакет DBMS_SQL. </a:t>
            </a:r>
            <a:br>
              <a:rPr lang="ru-RU" altLang="ru-RU" sz="3200"/>
            </a:br>
            <a:r>
              <a:rPr lang="ru-RU" altLang="ru-RU" sz="3200"/>
              <a:t>Вспомогательные функции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700808"/>
            <a:ext cx="8147050" cy="5184576"/>
          </a:xfrm>
        </p:spPr>
        <p:txBody>
          <a:bodyPr/>
          <a:lstStyle/>
          <a:p>
            <a:r>
              <a:rPr lang="ru-RU" altLang="ru-RU" sz="1800" b="1" dirty="0"/>
              <a:t>IS_OPEN</a:t>
            </a:r>
            <a:r>
              <a:rPr lang="ru-RU" altLang="ru-RU" sz="1800" dirty="0"/>
              <a:t> (</a:t>
            </a:r>
            <a:r>
              <a:rPr lang="ru-RU" altLang="ru-RU" sz="1800" dirty="0" err="1"/>
              <a:t>cursor</a:t>
            </a:r>
            <a:r>
              <a:rPr lang="ru-RU" altLang="ru-RU" sz="1800" dirty="0"/>
              <a:t> IN INTEGER)   RETURN BOOLEAN</a:t>
            </a:r>
          </a:p>
          <a:p>
            <a:pPr>
              <a:buFont typeface="Wingdings" pitchFamily="2" charset="2"/>
              <a:buNone/>
            </a:pPr>
            <a:r>
              <a:rPr lang="ru-RU" altLang="ru-RU" sz="1800" dirty="0"/>
              <a:t>	Проверяет, открыт ли курсор.</a:t>
            </a:r>
          </a:p>
          <a:p>
            <a:pPr>
              <a:spcBef>
                <a:spcPct val="50000"/>
              </a:spcBef>
            </a:pPr>
            <a:r>
              <a:rPr lang="ru-RU" altLang="ru-RU" sz="1800" b="1" dirty="0"/>
              <a:t>LAST_ERROR_POSITION</a:t>
            </a:r>
            <a:r>
              <a:rPr lang="ru-RU" altLang="ru-RU" sz="1800" dirty="0"/>
              <a:t>   RETURN INTEGER</a:t>
            </a:r>
          </a:p>
          <a:p>
            <a:pPr>
              <a:buFont typeface="Wingdings" pitchFamily="2" charset="2"/>
              <a:buNone/>
            </a:pPr>
            <a:r>
              <a:rPr lang="ru-RU" altLang="ru-RU" sz="1800" dirty="0"/>
              <a:t>	Если имеет место ошибка во время выполнения операции, находящейся в курсоре, функция возвращает относительную позицию колонки в курсорном предложении, которая послужила причиной ошибки.</a:t>
            </a:r>
          </a:p>
          <a:p>
            <a:pPr>
              <a:spcBef>
                <a:spcPct val="50000"/>
              </a:spcBef>
            </a:pPr>
            <a:r>
              <a:rPr lang="ru-RU" altLang="ru-RU" sz="1800" b="1" dirty="0"/>
              <a:t>LAST_ROW_COUNT</a:t>
            </a:r>
            <a:r>
              <a:rPr lang="ru-RU" altLang="ru-RU" sz="1800" dirty="0"/>
              <a:t>   RETURN INTEGER</a:t>
            </a:r>
          </a:p>
          <a:p>
            <a:pPr>
              <a:buFont typeface="Wingdings" pitchFamily="2" charset="2"/>
              <a:buNone/>
            </a:pPr>
            <a:r>
              <a:rPr lang="ru-RU" altLang="ru-RU" sz="1800" dirty="0"/>
              <a:t>	Функция возвращает суммарное количество строк, извлеченных до сих пор из курсора.</a:t>
            </a:r>
          </a:p>
          <a:p>
            <a:pPr>
              <a:spcBef>
                <a:spcPct val="50000"/>
              </a:spcBef>
            </a:pPr>
            <a:r>
              <a:rPr lang="ru-RU" altLang="ru-RU" sz="1800" b="1" dirty="0"/>
              <a:t>LAST_ROW_ID</a:t>
            </a:r>
            <a:r>
              <a:rPr lang="ru-RU" altLang="ru-RU" sz="1800" dirty="0"/>
              <a:t>   RETURN ROWID</a:t>
            </a:r>
          </a:p>
          <a:p>
            <a:pPr>
              <a:buFont typeface="Wingdings" pitchFamily="2" charset="2"/>
              <a:buNone/>
            </a:pPr>
            <a:r>
              <a:rPr lang="ru-RU" altLang="ru-RU" sz="1800" dirty="0"/>
              <a:t>	Функция возвращает значение ROWID последней строки, обработанной в курсоре.</a:t>
            </a:r>
          </a:p>
          <a:p>
            <a:pPr>
              <a:spcBef>
                <a:spcPct val="50000"/>
              </a:spcBef>
            </a:pPr>
            <a:r>
              <a:rPr lang="ru-RU" altLang="ru-RU" sz="1800" b="1" dirty="0"/>
              <a:t>LAST_SQL_FUNCTION_COD</a:t>
            </a:r>
            <a:r>
              <a:rPr lang="ru-RU" altLang="ru-RU" sz="1800" dirty="0"/>
              <a:t>E   RETURN INTEGER</a:t>
            </a:r>
          </a:p>
          <a:p>
            <a:pPr>
              <a:buFont typeface="Wingdings" pitchFamily="2" charset="2"/>
              <a:buNone/>
            </a:pPr>
            <a:r>
              <a:rPr lang="ru-RU" altLang="ru-RU" sz="1800" dirty="0"/>
              <a:t>	Функция возвращает код функции SQL-предложения.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90538"/>
            <a:ext cx="8362950" cy="850900"/>
          </a:xfrm>
        </p:spPr>
        <p:txBody>
          <a:bodyPr/>
          <a:lstStyle/>
          <a:p>
            <a:pPr algn="ctr"/>
            <a:r>
              <a:rPr lang="ru-RU" altLang="ru-RU" sz="2800"/>
              <a:t>Пример 1. Процедура создания таблицы с помощью пакета </a:t>
            </a:r>
            <a:r>
              <a:rPr lang="en-US" altLang="ru-RU" sz="2800"/>
              <a:t>dbms_sql</a:t>
            </a:r>
            <a:r>
              <a:rPr lang="ru-RU" altLang="ru-RU" sz="2800"/>
              <a:t> (метод 1)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827088" y="1340768"/>
            <a:ext cx="76327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400" dirty="0"/>
              <a:t>CREATE PROCEDURE </a:t>
            </a:r>
            <a:r>
              <a:rPr lang="ru-RU" altLang="ru-RU" sz="1400" dirty="0" err="1" smtClean="0"/>
              <a:t>create_temp_dept</a:t>
            </a:r>
            <a:r>
              <a:rPr lang="ru-RU" altLang="ru-RU" sz="1400" dirty="0" smtClean="0"/>
              <a:t>(t</a:t>
            </a:r>
            <a:r>
              <a:rPr lang="en-US" altLang="ru-RU" sz="1400" dirty="0" smtClean="0"/>
              <a:t>ab</a:t>
            </a:r>
            <a:r>
              <a:rPr lang="ru-RU" altLang="ru-RU" sz="1400" dirty="0" err="1" smtClean="0"/>
              <a:t>name</a:t>
            </a:r>
            <a:r>
              <a:rPr lang="ru-RU" altLang="ru-RU" sz="1400" dirty="0" smtClean="0"/>
              <a:t> </a:t>
            </a:r>
            <a:r>
              <a:rPr lang="ru-RU" altLang="ru-RU" sz="1400" dirty="0"/>
              <a:t>IN OUT VARCHAR2) </a:t>
            </a:r>
            <a:r>
              <a:rPr lang="ru-RU" altLang="ru-RU" sz="1400" dirty="0" smtClean="0"/>
              <a:t>AS</a:t>
            </a:r>
            <a:endParaRPr lang="en-US" altLang="ru-RU" sz="1400" dirty="0" smtClean="0"/>
          </a:p>
          <a:p>
            <a:pPr eaLnBrk="1" hangingPunct="1"/>
            <a:r>
              <a:rPr lang="en-US" altLang="ru-RU" sz="1400" dirty="0" err="1" smtClean="0"/>
              <a:t>tname</a:t>
            </a:r>
            <a:r>
              <a:rPr lang="en-US" altLang="ru-RU" sz="1400" dirty="0" smtClean="0"/>
              <a:t>  varchar(100);</a:t>
            </a:r>
            <a:endParaRPr lang="ru-RU" altLang="ru-RU" sz="1400" dirty="0"/>
          </a:p>
          <a:p>
            <a:pPr eaLnBrk="1" hangingPunct="1"/>
            <a:r>
              <a:rPr lang="ru-RU" altLang="ru-RU" sz="1400" dirty="0" err="1"/>
              <a:t>cur</a:t>
            </a:r>
            <a:r>
              <a:rPr lang="ru-RU" altLang="ru-RU" sz="1400" dirty="0"/>
              <a:t> INTEGER;	-- хранит идентификатор (ID) курсора</a:t>
            </a:r>
          </a:p>
          <a:p>
            <a:pPr eaLnBrk="1" hangingPunct="1"/>
            <a:r>
              <a:rPr lang="ru-RU" altLang="ru-RU" sz="1400" dirty="0" err="1"/>
              <a:t>ret</a:t>
            </a:r>
            <a:r>
              <a:rPr lang="ru-RU" altLang="ru-RU" sz="1400" dirty="0"/>
              <a:t> INTEGER;</a:t>
            </a:r>
            <a:r>
              <a:rPr lang="en-US" altLang="ru-RU" sz="1400" dirty="0"/>
              <a:t>	</a:t>
            </a:r>
            <a:r>
              <a:rPr lang="ru-RU" altLang="ru-RU" sz="1400" dirty="0"/>
              <a:t>-- хранит возвращаемое по вызову значение</a:t>
            </a:r>
          </a:p>
          <a:p>
            <a:pPr eaLnBrk="1" hangingPunct="1"/>
            <a:r>
              <a:rPr lang="ru-RU" altLang="ru-RU" sz="1400" dirty="0" err="1"/>
              <a:t>str</a:t>
            </a:r>
            <a:r>
              <a:rPr lang="ru-RU" altLang="ru-RU" sz="1400" dirty="0"/>
              <a:t> VARCHAR2(250);	-- хранит команды</a:t>
            </a:r>
          </a:p>
          <a:p>
            <a:pPr eaLnBrk="1" hangingPunct="1"/>
            <a:r>
              <a:rPr lang="ru-RU" altLang="ru-RU" sz="1400" dirty="0"/>
              <a:t>BEGIN</a:t>
            </a:r>
          </a:p>
          <a:p>
            <a:pPr eaLnBrk="1" hangingPunct="1"/>
            <a:r>
              <a:rPr lang="ru-RU" altLang="ru-RU" sz="1400" dirty="0"/>
              <a:t>   /* генерация временной таблицы по имени DEPT, используя заранее</a:t>
            </a:r>
          </a:p>
          <a:p>
            <a:pPr eaLnBrk="1" hangingPunct="1"/>
            <a:r>
              <a:rPr lang="ru-RU" altLang="ru-RU" sz="1400" dirty="0"/>
              <a:t>    * заданное (</a:t>
            </a:r>
            <a:r>
              <a:rPr lang="ru-RU" altLang="ru-RU" sz="1400" dirty="0" err="1"/>
              <a:t>hard-coded</a:t>
            </a:r>
            <a:r>
              <a:rPr lang="ru-RU" altLang="ru-RU" sz="1400" dirty="0"/>
              <a:t>) имя и возврат значения функции</a:t>
            </a:r>
          </a:p>
          <a:p>
            <a:pPr eaLnBrk="1" hangingPunct="1"/>
            <a:r>
              <a:rPr lang="ru-RU" altLang="ru-RU" sz="1400" dirty="0"/>
              <a:t>    * DBMS_SESSION.UNIQUE_SESSION_ID */</a:t>
            </a:r>
          </a:p>
          <a:p>
            <a:pPr eaLnBrk="1" hangingPunct="1"/>
            <a:r>
              <a:rPr lang="ru-RU" altLang="ru-RU" sz="1400" dirty="0"/>
              <a:t>   </a:t>
            </a:r>
            <a:r>
              <a:rPr lang="ru-RU" altLang="ru-RU" sz="1400" dirty="0" err="1"/>
              <a:t>tname</a:t>
            </a:r>
            <a:r>
              <a:rPr lang="ru-RU" altLang="ru-RU" sz="1400" dirty="0"/>
              <a:t> := </a:t>
            </a:r>
            <a:r>
              <a:rPr lang="en-US" altLang="ru-RU" sz="1400" dirty="0" err="1" smtClean="0"/>
              <a:t>tabname</a:t>
            </a:r>
            <a:r>
              <a:rPr lang="ru-RU" altLang="ru-RU" sz="1400" dirty="0" smtClean="0"/>
              <a:t> </a:t>
            </a:r>
            <a:r>
              <a:rPr lang="ru-RU" altLang="ru-RU" sz="1400" dirty="0"/>
              <a:t>|| </a:t>
            </a:r>
            <a:r>
              <a:rPr lang="ru-RU" altLang="ru-RU" sz="1400" dirty="0" err="1"/>
              <a:t>dbms_session.unique_session_id</a:t>
            </a:r>
            <a:r>
              <a:rPr lang="ru-RU" altLang="ru-RU" sz="1400" dirty="0"/>
              <a:t>;</a:t>
            </a:r>
          </a:p>
          <a:p>
            <a:pPr eaLnBrk="1" hangingPunct="1"/>
            <a:r>
              <a:rPr lang="ru-RU" altLang="ru-RU" sz="1400" dirty="0"/>
              <a:t>   -- генерация команды CREATE TABLE по заранее заданному тексту</a:t>
            </a:r>
          </a:p>
          <a:p>
            <a:pPr eaLnBrk="1" hangingPunct="1"/>
            <a:r>
              <a:rPr lang="ru-RU" altLang="ru-RU" sz="1400" dirty="0"/>
              <a:t>   -- и переменной </a:t>
            </a:r>
            <a:r>
              <a:rPr lang="ru-RU" altLang="ru-RU" sz="1400" dirty="0" err="1"/>
              <a:t>tname</a:t>
            </a:r>
            <a:endParaRPr lang="ru-RU" altLang="ru-RU" sz="1400" dirty="0"/>
          </a:p>
          <a:p>
            <a:pPr eaLnBrk="1" hangingPunct="1"/>
            <a:r>
              <a:rPr lang="ru-RU" altLang="ru-RU" sz="1400" dirty="0"/>
              <a:t>   </a:t>
            </a:r>
            <a:r>
              <a:rPr lang="ru-RU" altLang="ru-RU" sz="1400" dirty="0" err="1"/>
              <a:t>str</a:t>
            </a:r>
            <a:r>
              <a:rPr lang="ru-RU" altLang="ru-RU" sz="1400" dirty="0"/>
              <a:t> := </a:t>
            </a:r>
            <a:r>
              <a:rPr lang="ru-RU" altLang="ru-RU" sz="1400" dirty="0" smtClean="0"/>
              <a:t>'CREATE </a:t>
            </a:r>
            <a:r>
              <a:rPr lang="ru-RU" altLang="ru-RU" sz="1400" dirty="0"/>
              <a:t>TABLE </a:t>
            </a:r>
            <a:r>
              <a:rPr lang="ru-RU" altLang="ru-RU" sz="1400" dirty="0" smtClean="0"/>
              <a:t>'||</a:t>
            </a:r>
            <a:r>
              <a:rPr lang="ru-RU" altLang="ru-RU" sz="1400" dirty="0" err="1"/>
              <a:t>tname</a:t>
            </a:r>
            <a:endParaRPr lang="ru-RU" altLang="ru-RU" sz="1400" dirty="0"/>
          </a:p>
          <a:p>
            <a:pPr eaLnBrk="1" hangingPunct="1"/>
            <a:r>
              <a:rPr lang="ru-RU" altLang="ru-RU" sz="1400" dirty="0"/>
              <a:t>	|| </a:t>
            </a:r>
            <a:r>
              <a:rPr lang="ru-RU" altLang="ru-RU" sz="1400" dirty="0" smtClean="0"/>
              <a:t>' </a:t>
            </a:r>
            <a:r>
              <a:rPr lang="ru-RU" altLang="ru-RU" sz="1400" dirty="0"/>
              <a:t>(</a:t>
            </a:r>
            <a:r>
              <a:rPr lang="ru-RU" altLang="ru-RU" sz="1400" dirty="0" err="1"/>
              <a:t>deptno</a:t>
            </a:r>
            <a:r>
              <a:rPr lang="ru-RU" altLang="ru-RU" sz="1400" dirty="0"/>
              <a:t> INTEGER</a:t>
            </a:r>
            <a:r>
              <a:rPr lang="ru-RU" altLang="ru-RU" sz="1400" dirty="0" smtClean="0"/>
              <a:t>,'</a:t>
            </a:r>
            <a:endParaRPr lang="ru-RU" altLang="ru-RU" sz="1400" dirty="0"/>
          </a:p>
          <a:p>
            <a:pPr eaLnBrk="1" hangingPunct="1"/>
            <a:r>
              <a:rPr lang="ru-RU" altLang="ru-RU" sz="1400" dirty="0"/>
              <a:t>	|| </a:t>
            </a:r>
            <a:r>
              <a:rPr lang="ru-RU" altLang="ru-RU" sz="1400" dirty="0" smtClean="0"/>
              <a:t>' </a:t>
            </a:r>
            <a:r>
              <a:rPr lang="ru-RU" altLang="ru-RU" sz="1400" dirty="0" err="1"/>
              <a:t>dname</a:t>
            </a:r>
            <a:r>
              <a:rPr lang="ru-RU" altLang="ru-RU" sz="1400" dirty="0"/>
              <a:t> VARCHAR2(14</a:t>
            </a:r>
            <a:r>
              <a:rPr lang="ru-RU" altLang="ru-RU" sz="1400" dirty="0" smtClean="0"/>
              <a:t>),'</a:t>
            </a:r>
            <a:endParaRPr lang="ru-RU" altLang="ru-RU" sz="1400" dirty="0"/>
          </a:p>
          <a:p>
            <a:pPr eaLnBrk="1" hangingPunct="1"/>
            <a:r>
              <a:rPr lang="ru-RU" altLang="ru-RU" sz="1400" dirty="0"/>
              <a:t>	|| </a:t>
            </a:r>
            <a:r>
              <a:rPr lang="ru-RU" altLang="ru-RU" sz="1400" dirty="0" smtClean="0"/>
              <a:t>' </a:t>
            </a:r>
            <a:r>
              <a:rPr lang="ru-RU" altLang="ru-RU" sz="1400" dirty="0" err="1"/>
              <a:t>loc</a:t>
            </a:r>
            <a:r>
              <a:rPr lang="ru-RU" altLang="ru-RU" sz="1400" dirty="0"/>
              <a:t> VARCHAR2(13), </a:t>
            </a:r>
            <a:r>
              <a:rPr lang="ru-RU" altLang="ru-RU" sz="1400" dirty="0" smtClean="0"/>
              <a:t>'</a:t>
            </a:r>
            <a:endParaRPr lang="ru-RU" altLang="ru-RU" sz="1400" dirty="0"/>
          </a:p>
          <a:p>
            <a:pPr eaLnBrk="1" hangingPunct="1"/>
            <a:r>
              <a:rPr lang="ru-RU" altLang="ru-RU" sz="1400" dirty="0"/>
              <a:t>	|| </a:t>
            </a:r>
            <a:r>
              <a:rPr lang="ru-RU" altLang="ru-RU" sz="1400" dirty="0" smtClean="0"/>
              <a:t>'TABLESPACE </a:t>
            </a:r>
            <a:r>
              <a:rPr lang="ru-RU" altLang="ru-RU" sz="1400" dirty="0" err="1"/>
              <a:t>temp</a:t>
            </a:r>
            <a:r>
              <a:rPr lang="ru-RU" altLang="ru-RU" sz="1400" dirty="0"/>
              <a:t> </a:t>
            </a:r>
            <a:r>
              <a:rPr lang="ru-RU" altLang="ru-RU" sz="1400" dirty="0" smtClean="0"/>
              <a:t>'</a:t>
            </a:r>
            <a:endParaRPr lang="ru-RU" altLang="ru-RU" sz="1400" dirty="0"/>
          </a:p>
          <a:p>
            <a:pPr eaLnBrk="1" hangingPunct="1"/>
            <a:r>
              <a:rPr lang="ru-RU" altLang="ru-RU" sz="1400" dirty="0"/>
              <a:t>	|| </a:t>
            </a:r>
            <a:r>
              <a:rPr lang="ru-RU" altLang="ru-RU" sz="1400" dirty="0" smtClean="0"/>
              <a:t>'STORAGE ('|| 'INITIAL </a:t>
            </a:r>
            <a:r>
              <a:rPr lang="ru-RU" altLang="ru-RU" sz="1400" dirty="0"/>
              <a:t>10K NEXT 10K MAXEXTENTS 2 </a:t>
            </a:r>
            <a:r>
              <a:rPr lang="ru-RU" altLang="ru-RU" sz="1400" dirty="0" smtClean="0"/>
              <a:t>)';</a:t>
            </a:r>
            <a:endParaRPr lang="ru-RU" altLang="ru-RU" sz="1400" dirty="0"/>
          </a:p>
          <a:p>
            <a:pPr eaLnBrk="1" hangingPunct="1"/>
            <a:r>
              <a:rPr lang="ru-RU" altLang="ru-RU" sz="1400" dirty="0"/>
              <a:t>   -- Динамически формируемое DDL SQL-предложение по методу 1</a:t>
            </a:r>
          </a:p>
          <a:p>
            <a:pPr eaLnBrk="1" hangingPunct="1"/>
            <a:r>
              <a:rPr lang="ru-RU" altLang="ru-RU" sz="1400" dirty="0"/>
              <a:t>   </a:t>
            </a:r>
            <a:r>
              <a:rPr lang="ru-RU" altLang="ru-RU" sz="1400" dirty="0" err="1"/>
              <a:t>cur</a:t>
            </a:r>
            <a:r>
              <a:rPr lang="ru-RU" altLang="ru-RU" sz="1400" dirty="0"/>
              <a:t> := </a:t>
            </a:r>
            <a:r>
              <a:rPr lang="ru-RU" altLang="ru-RU" sz="1400" dirty="0" err="1"/>
              <a:t>dbms_sql.open_cursor</a:t>
            </a:r>
            <a:r>
              <a:rPr lang="ru-RU" altLang="ru-RU" sz="1400" dirty="0"/>
              <a:t>;</a:t>
            </a:r>
          </a:p>
          <a:p>
            <a:pPr eaLnBrk="1" hangingPunct="1"/>
            <a:r>
              <a:rPr lang="ru-RU" altLang="ru-RU" sz="1400" dirty="0"/>
              <a:t>   </a:t>
            </a:r>
            <a:r>
              <a:rPr lang="ru-RU" altLang="ru-RU" sz="1400" dirty="0" err="1"/>
              <a:t>dbms_sql.parse</a:t>
            </a:r>
            <a:r>
              <a:rPr lang="ru-RU" altLang="ru-RU" sz="1400" dirty="0"/>
              <a:t>(</a:t>
            </a:r>
            <a:r>
              <a:rPr lang="ru-RU" altLang="ru-RU" sz="1400" dirty="0" err="1"/>
              <a:t>cur</a:t>
            </a:r>
            <a:r>
              <a:rPr lang="ru-RU" altLang="ru-RU" sz="1400" dirty="0"/>
              <a:t>, </a:t>
            </a:r>
            <a:r>
              <a:rPr lang="ru-RU" altLang="ru-RU" sz="1400" dirty="0" err="1"/>
              <a:t>str</a:t>
            </a:r>
            <a:r>
              <a:rPr lang="ru-RU" altLang="ru-RU" sz="1400" dirty="0"/>
              <a:t>, dbms_sql.v7);</a:t>
            </a:r>
          </a:p>
          <a:p>
            <a:pPr eaLnBrk="1" hangingPunct="1"/>
            <a:r>
              <a:rPr lang="ru-RU" altLang="ru-RU" sz="1400" dirty="0"/>
              <a:t>   </a:t>
            </a:r>
            <a:r>
              <a:rPr lang="en-US" altLang="ru-RU" sz="1400" dirty="0" smtClean="0"/>
              <a:t>-- </a:t>
            </a:r>
            <a:r>
              <a:rPr lang="ru-RU" altLang="ru-RU" sz="1400" dirty="0" err="1" smtClean="0"/>
              <a:t>ret</a:t>
            </a:r>
            <a:r>
              <a:rPr lang="ru-RU" altLang="ru-RU" sz="1400" dirty="0" smtClean="0"/>
              <a:t> </a:t>
            </a:r>
            <a:r>
              <a:rPr lang="ru-RU" altLang="ru-RU" sz="1400" dirty="0"/>
              <a:t>:= </a:t>
            </a:r>
            <a:r>
              <a:rPr lang="ru-RU" altLang="ru-RU" sz="1400" dirty="0" err="1"/>
              <a:t>dbms_sql.execute</a:t>
            </a:r>
            <a:r>
              <a:rPr lang="ru-RU" altLang="ru-RU" sz="1400" dirty="0"/>
              <a:t>(</a:t>
            </a:r>
            <a:r>
              <a:rPr lang="ru-RU" altLang="ru-RU" sz="1400" dirty="0" err="1"/>
              <a:t>cur</a:t>
            </a:r>
            <a:r>
              <a:rPr lang="ru-RU" altLang="ru-RU" sz="1400" dirty="0"/>
              <a:t>);</a:t>
            </a:r>
          </a:p>
          <a:p>
            <a:pPr eaLnBrk="1" hangingPunct="1"/>
            <a:r>
              <a:rPr lang="ru-RU" altLang="ru-RU" sz="1400" dirty="0"/>
              <a:t>   </a:t>
            </a:r>
            <a:r>
              <a:rPr lang="ru-RU" altLang="ru-RU" sz="1400" dirty="0" err="1"/>
              <a:t>dbms_sql.close_cursor</a:t>
            </a:r>
            <a:r>
              <a:rPr lang="ru-RU" altLang="ru-RU" sz="1400" dirty="0"/>
              <a:t>(</a:t>
            </a:r>
            <a:r>
              <a:rPr lang="ru-RU" altLang="ru-RU" sz="1400" dirty="0" err="1"/>
              <a:t>cur</a:t>
            </a:r>
            <a:r>
              <a:rPr lang="ru-RU" altLang="ru-RU" sz="1400" dirty="0"/>
              <a:t>);</a:t>
            </a:r>
          </a:p>
          <a:p>
            <a:pPr eaLnBrk="1" hangingPunct="1"/>
            <a:r>
              <a:rPr lang="ru-RU" altLang="ru-RU" sz="1400" dirty="0"/>
              <a:t>END;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altLang="ru-RU" sz="2800"/>
              <a:t>Пример 2. Использование пакета </a:t>
            </a:r>
            <a:r>
              <a:rPr lang="en-US" altLang="ru-RU" sz="2800"/>
              <a:t>dbms_sql</a:t>
            </a:r>
            <a:r>
              <a:rPr lang="ru-RU" altLang="ru-RU" sz="2800"/>
              <a:t> (методы 1,2,3)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539750" y="1773238"/>
            <a:ext cx="8208963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/>
              <a:t>Перечень действий примера:</a:t>
            </a:r>
          </a:p>
          <a:p>
            <a:pPr eaLnBrk="1" hangingPunct="1">
              <a:spcBef>
                <a:spcPct val="30000"/>
              </a:spcBef>
              <a:buFontTx/>
              <a:buAutoNum type="arabicPeriod"/>
            </a:pPr>
            <a:r>
              <a:rPr lang="ru-RU" altLang="ru-RU" b="1"/>
              <a:t> Создать таблицу demo</a:t>
            </a:r>
            <a:r>
              <a:rPr lang="en-US" altLang="ru-RU" b="1"/>
              <a:t>_</a:t>
            </a:r>
            <a:r>
              <a:rPr lang="ru-RU" altLang="ru-RU" b="1"/>
              <a:t>tbl. </a:t>
            </a:r>
            <a:r>
              <a:rPr lang="en-US" altLang="ru-RU" b="1"/>
              <a:t>(</a:t>
            </a:r>
            <a:r>
              <a:rPr lang="ru-RU" altLang="ru-RU" b="1"/>
              <a:t>Незапросное предложение, </a:t>
            </a:r>
            <a:r>
              <a:rPr lang="en-US" altLang="ru-RU" b="1"/>
              <a:t>DDL</a:t>
            </a:r>
            <a:r>
              <a:rPr lang="ru-RU" altLang="ru-RU" b="1"/>
              <a:t>.</a:t>
            </a:r>
            <a:r>
              <a:rPr lang="en-US" altLang="ru-RU" b="1"/>
              <a:t>)</a:t>
            </a:r>
            <a:endParaRPr lang="ru-RU" altLang="ru-RU" b="1"/>
          </a:p>
          <a:p>
            <a:pPr eaLnBrk="1" hangingPunct="1"/>
            <a:r>
              <a:rPr lang="ru-RU" altLang="ru-RU" b="1"/>
              <a:t>    Структура таблицы следующая:</a:t>
            </a:r>
          </a:p>
          <a:p>
            <a:pPr eaLnBrk="1" hangingPunct="1"/>
            <a:r>
              <a:rPr lang="ru-RU" altLang="ru-RU" b="1"/>
              <a:t>    ID NUMBER(3),</a:t>
            </a:r>
          </a:p>
          <a:p>
            <a:pPr eaLnBrk="1" hangingPunct="1"/>
            <a:r>
              <a:rPr lang="ru-RU" altLang="ru-RU" b="1"/>
              <a:t>    NAME VARCHAR2(20)</a:t>
            </a:r>
          </a:p>
          <a:p>
            <a:pPr eaLnBrk="1" hangingPunct="1">
              <a:spcBef>
                <a:spcPct val="30000"/>
              </a:spcBef>
              <a:buFontTx/>
              <a:buAutoNum type="arabicPeriod" startAt="2"/>
            </a:pPr>
            <a:r>
              <a:rPr lang="ru-RU" altLang="ru-RU" b="1"/>
              <a:t> Вставить в неё 5 строк с ID 1..5. </a:t>
            </a:r>
            <a:r>
              <a:rPr lang="en-US" altLang="ru-RU" b="1"/>
              <a:t>(</a:t>
            </a:r>
            <a:r>
              <a:rPr lang="ru-RU" altLang="ru-RU" b="1"/>
              <a:t>Незапросное предложение, </a:t>
            </a:r>
            <a:r>
              <a:rPr lang="en-US" altLang="ru-RU" b="1"/>
              <a:t>DML</a:t>
            </a:r>
            <a:r>
              <a:rPr lang="ru-RU" altLang="ru-RU" b="1"/>
              <a:t>.</a:t>
            </a:r>
            <a:r>
              <a:rPr lang="en-US" altLang="ru-RU" b="1"/>
              <a:t>)</a:t>
            </a:r>
            <a:endParaRPr lang="ru-RU" altLang="ru-RU" b="1"/>
          </a:p>
          <a:p>
            <a:pPr eaLnBrk="1" hangingPunct="1">
              <a:spcBef>
                <a:spcPct val="30000"/>
              </a:spcBef>
              <a:buFontTx/>
              <a:buAutoNum type="arabicPeriod" startAt="2"/>
            </a:pPr>
            <a:r>
              <a:rPr lang="ru-RU" altLang="ru-RU" b="1"/>
              <a:t> Удалить строку с номером 4. </a:t>
            </a:r>
            <a:r>
              <a:rPr lang="en-US" altLang="ru-RU" b="1"/>
              <a:t>(</a:t>
            </a:r>
            <a:r>
              <a:rPr lang="ru-RU" altLang="ru-RU" b="1"/>
              <a:t>Незапросное предложение, </a:t>
            </a:r>
            <a:r>
              <a:rPr lang="en-US" altLang="ru-RU" b="1"/>
              <a:t>DML</a:t>
            </a:r>
            <a:r>
              <a:rPr lang="ru-RU" altLang="ru-RU" b="1"/>
              <a:t>.</a:t>
            </a:r>
            <a:r>
              <a:rPr lang="en-US" altLang="ru-RU" b="1"/>
              <a:t>)</a:t>
            </a:r>
            <a:endParaRPr lang="ru-RU" altLang="ru-RU" b="1"/>
          </a:p>
          <a:p>
            <a:pPr eaLnBrk="1" hangingPunct="1">
              <a:spcBef>
                <a:spcPct val="30000"/>
              </a:spcBef>
              <a:buFontTx/>
              <a:buAutoNum type="arabicPeriod" startAt="2"/>
            </a:pPr>
            <a:r>
              <a:rPr lang="ru-RU" altLang="ru-RU" b="1"/>
              <a:t> Считать и распечатать строки из таблицы с ID=2,3,5. </a:t>
            </a:r>
          </a:p>
          <a:p>
            <a:pPr eaLnBrk="1" hangingPunct="1">
              <a:spcBef>
                <a:spcPct val="30000"/>
              </a:spcBef>
            </a:pPr>
            <a:r>
              <a:rPr lang="ru-RU" altLang="ru-RU" b="1"/>
              <a:t>    </a:t>
            </a:r>
            <a:r>
              <a:rPr lang="en-US" altLang="ru-RU" b="1"/>
              <a:t>  (</a:t>
            </a:r>
            <a:r>
              <a:rPr lang="ru-RU" altLang="ru-RU" b="1"/>
              <a:t>Запросное предложение</a:t>
            </a:r>
            <a:r>
              <a:rPr lang="en-US" altLang="ru-RU" b="1"/>
              <a:t>.)</a:t>
            </a:r>
            <a:endParaRPr lang="ru-RU" altLang="ru-RU" b="1"/>
          </a:p>
          <a:p>
            <a:pPr eaLnBrk="1" hangingPunct="1">
              <a:spcBef>
                <a:spcPct val="30000"/>
              </a:spcBef>
              <a:buFontTx/>
              <a:buAutoNum type="arabicPeriod" startAt="5"/>
            </a:pPr>
            <a:r>
              <a:rPr lang="ru-RU" altLang="ru-RU" b="1"/>
              <a:t> Удалить таблицу demo_tbl. </a:t>
            </a:r>
            <a:r>
              <a:rPr lang="en-US" altLang="ru-RU" b="1"/>
              <a:t>(</a:t>
            </a:r>
            <a:r>
              <a:rPr lang="ru-RU" altLang="ru-RU" b="1"/>
              <a:t>Незапросное предложение, </a:t>
            </a:r>
            <a:r>
              <a:rPr lang="en-US" altLang="ru-RU" b="1"/>
              <a:t>DDL</a:t>
            </a:r>
            <a:r>
              <a:rPr lang="ru-RU" altLang="ru-RU" b="1"/>
              <a:t>.</a:t>
            </a:r>
            <a:r>
              <a:rPr lang="en-US" altLang="ru-RU" b="1"/>
              <a:t>)</a:t>
            </a:r>
            <a:endParaRPr lang="ru-RU" altLang="ru-RU" b="1"/>
          </a:p>
          <a:p>
            <a:pPr eaLnBrk="1" hangingPunct="1">
              <a:spcBef>
                <a:spcPct val="30000"/>
              </a:spcBef>
            </a:pPr>
            <a:endParaRPr lang="ru-RU" altLang="ru-RU" b="1"/>
          </a:p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3375"/>
            <a:ext cx="8424862" cy="1008063"/>
          </a:xfrm>
        </p:spPr>
        <p:txBody>
          <a:bodyPr/>
          <a:lstStyle/>
          <a:p>
            <a:pPr algn="ctr"/>
            <a:r>
              <a:rPr lang="ru-RU" altLang="ru-RU" sz="2800"/>
              <a:t>Текст примера 2 (использование пакета </a:t>
            </a:r>
            <a:r>
              <a:rPr lang="en-US" altLang="ru-RU" sz="2800"/>
              <a:t>dbms_sql</a:t>
            </a:r>
            <a:r>
              <a:rPr lang="ru-RU" altLang="ru-RU" sz="2800"/>
              <a:t>)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539750" y="1268413"/>
            <a:ext cx="8135938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dirty="0"/>
              <a:t>DECLARE</a:t>
            </a:r>
          </a:p>
          <a:p>
            <a:pPr eaLnBrk="1" hangingPunct="1"/>
            <a:r>
              <a:rPr lang="ru-RU" altLang="ru-RU" sz="1600" dirty="0"/>
              <a:t>   -- курсор</a:t>
            </a:r>
          </a:p>
          <a:p>
            <a:pPr eaLnBrk="1" hangingPunct="1"/>
            <a:r>
              <a:rPr lang="ru-RU" altLang="ru-RU" sz="1600" dirty="0"/>
              <a:t>   </a:t>
            </a:r>
            <a:r>
              <a:rPr lang="ru-RU" altLang="ru-RU" sz="1600" dirty="0" err="1"/>
              <a:t>vCursor</a:t>
            </a:r>
            <a:r>
              <a:rPr lang="ru-RU" altLang="ru-RU" sz="1600" dirty="0"/>
              <a:t> NUMBER;</a:t>
            </a:r>
          </a:p>
          <a:p>
            <a:pPr eaLnBrk="1" hangingPunct="1"/>
            <a:r>
              <a:rPr lang="ru-RU" altLang="ru-RU" sz="1600" dirty="0"/>
              <a:t>   -- оператор для создания таблицы</a:t>
            </a:r>
          </a:p>
          <a:p>
            <a:pPr eaLnBrk="1" hangingPunct="1"/>
            <a:r>
              <a:rPr lang="ru-RU" altLang="ru-RU" sz="1600" dirty="0"/>
              <a:t>   </a:t>
            </a:r>
            <a:r>
              <a:rPr lang="ru-RU" altLang="ru-RU" sz="1600" dirty="0" err="1"/>
              <a:t>vCreateTable</a:t>
            </a:r>
            <a:r>
              <a:rPr lang="ru-RU" altLang="ru-RU" sz="1600" dirty="0"/>
              <a:t> VARCHAR2(200) := </a:t>
            </a:r>
            <a:r>
              <a:rPr lang="ru-RU" altLang="ru-RU" sz="1600" dirty="0" smtClean="0"/>
              <a:t>'CREATE </a:t>
            </a:r>
            <a:r>
              <a:rPr lang="ru-RU" altLang="ru-RU" sz="1600" dirty="0"/>
              <a:t>TABLE </a:t>
            </a:r>
            <a:r>
              <a:rPr lang="ru-RU" altLang="ru-RU" sz="1600" dirty="0" err="1"/>
              <a:t>demo_tbl</a:t>
            </a:r>
            <a:r>
              <a:rPr lang="ru-RU" altLang="ru-RU" sz="1600" dirty="0"/>
              <a:t> (ID NUMBER(3),</a:t>
            </a:r>
          </a:p>
          <a:p>
            <a:pPr eaLnBrk="1" hangingPunct="1"/>
            <a:r>
              <a:rPr lang="ru-RU" altLang="ru-RU" sz="1600" dirty="0"/>
              <a:t>	 		          NAME VARCHAR2(50</a:t>
            </a:r>
            <a:r>
              <a:rPr lang="ru-RU" altLang="ru-RU" sz="1600" dirty="0" smtClean="0"/>
              <a:t>))';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  -- оператор для удаления таблицы</a:t>
            </a:r>
          </a:p>
          <a:p>
            <a:pPr eaLnBrk="1" hangingPunct="1"/>
            <a:r>
              <a:rPr lang="ru-RU" altLang="ru-RU" sz="1600" dirty="0"/>
              <a:t>   </a:t>
            </a:r>
            <a:r>
              <a:rPr lang="ru-RU" altLang="ru-RU" sz="1600" dirty="0" err="1"/>
              <a:t>vDropTable</a:t>
            </a:r>
            <a:r>
              <a:rPr lang="ru-RU" altLang="ru-RU" sz="1600" dirty="0"/>
              <a:t> VARCHAR2(200) := </a:t>
            </a:r>
            <a:r>
              <a:rPr lang="ru-RU" altLang="ru-RU" sz="1600" dirty="0" smtClean="0"/>
              <a:t>'DROP </a:t>
            </a:r>
            <a:r>
              <a:rPr lang="ru-RU" altLang="ru-RU" sz="1600" dirty="0"/>
              <a:t>TABLE </a:t>
            </a:r>
            <a:r>
              <a:rPr lang="ru-RU" altLang="ru-RU" sz="1600" dirty="0" err="1" smtClean="0"/>
              <a:t>demo_tbl</a:t>
            </a:r>
            <a:r>
              <a:rPr lang="ru-RU" altLang="ru-RU" sz="1600" dirty="0" smtClean="0"/>
              <a:t>';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  -- оператор для вставки в таблицу</a:t>
            </a:r>
          </a:p>
          <a:p>
            <a:pPr eaLnBrk="1" hangingPunct="1"/>
            <a:r>
              <a:rPr lang="ru-RU" altLang="ru-RU" sz="1600" dirty="0"/>
              <a:t>   </a:t>
            </a:r>
            <a:r>
              <a:rPr lang="ru-RU" altLang="ru-RU" sz="1600" dirty="0" err="1"/>
              <a:t>vInsertTable</a:t>
            </a:r>
            <a:r>
              <a:rPr lang="ru-RU" altLang="ru-RU" sz="1600" dirty="0"/>
              <a:t> VARCHAR2(200) := </a:t>
            </a:r>
            <a:r>
              <a:rPr lang="ru-RU" altLang="ru-RU" sz="1600" dirty="0" smtClean="0"/>
              <a:t>'INSERT </a:t>
            </a:r>
            <a:r>
              <a:rPr lang="ru-RU" altLang="ru-RU" sz="1600" dirty="0"/>
              <a:t>INTO </a:t>
            </a:r>
            <a:r>
              <a:rPr lang="ru-RU" altLang="ru-RU" sz="1600" dirty="0" err="1"/>
              <a:t>demo_tbl</a:t>
            </a:r>
            <a:r>
              <a:rPr lang="ru-RU" altLang="ru-RU" sz="1600" dirty="0"/>
              <a:t>(ID, NAME) </a:t>
            </a:r>
          </a:p>
          <a:p>
            <a:pPr eaLnBrk="1" hangingPunct="1"/>
            <a:r>
              <a:rPr lang="ru-RU" altLang="ru-RU" sz="1600" dirty="0"/>
              <a:t>			         VALUES(:</a:t>
            </a:r>
            <a:r>
              <a:rPr lang="ru-RU" altLang="ru-RU" sz="1600" dirty="0" err="1"/>
              <a:t>id</a:t>
            </a:r>
            <a:r>
              <a:rPr lang="ru-RU" altLang="ru-RU" sz="1600" dirty="0"/>
              <a:t>, :</a:t>
            </a:r>
            <a:r>
              <a:rPr lang="ru-RU" altLang="ru-RU" sz="1600" dirty="0" err="1"/>
              <a:t>name</a:t>
            </a:r>
            <a:r>
              <a:rPr lang="ru-RU" altLang="ru-RU" sz="1600" dirty="0" smtClean="0"/>
              <a:t>)';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  -- оператор для удаления строки из таблицы</a:t>
            </a:r>
          </a:p>
          <a:p>
            <a:pPr eaLnBrk="1" hangingPunct="1"/>
            <a:r>
              <a:rPr lang="ru-RU" altLang="ru-RU" sz="1600" dirty="0"/>
              <a:t>   </a:t>
            </a:r>
            <a:r>
              <a:rPr lang="ru-RU" altLang="ru-RU" sz="1600" dirty="0" err="1"/>
              <a:t>vDeleteTable</a:t>
            </a:r>
            <a:r>
              <a:rPr lang="ru-RU" altLang="ru-RU" sz="1600" dirty="0"/>
              <a:t> VARCHAR2(200) := </a:t>
            </a:r>
            <a:r>
              <a:rPr lang="ru-RU" altLang="ru-RU" sz="1600" dirty="0" smtClean="0"/>
              <a:t>'DELETE </a:t>
            </a:r>
            <a:r>
              <a:rPr lang="ru-RU" altLang="ru-RU" sz="1600" dirty="0"/>
              <a:t>FROM </a:t>
            </a:r>
            <a:r>
              <a:rPr lang="ru-RU" altLang="ru-RU" sz="1600" dirty="0" err="1"/>
              <a:t>demo_tbl</a:t>
            </a:r>
            <a:r>
              <a:rPr lang="ru-RU" altLang="ru-RU" sz="1600" dirty="0"/>
              <a:t> WHERE ID=:</a:t>
            </a:r>
            <a:r>
              <a:rPr lang="ru-RU" altLang="ru-RU" sz="1600" dirty="0" err="1" smtClean="0"/>
              <a:t>id</a:t>
            </a:r>
            <a:r>
              <a:rPr lang="ru-RU" altLang="ru-RU" sz="1600" dirty="0" smtClean="0"/>
              <a:t>';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  -- оператор для считывания строк из таблицы</a:t>
            </a:r>
          </a:p>
          <a:p>
            <a:pPr eaLnBrk="1" hangingPunct="1"/>
            <a:r>
              <a:rPr lang="ru-RU" altLang="ru-RU" sz="1600" dirty="0"/>
              <a:t>   </a:t>
            </a:r>
            <a:r>
              <a:rPr lang="ru-RU" altLang="ru-RU" sz="1600" dirty="0" err="1"/>
              <a:t>vSelectTable</a:t>
            </a:r>
            <a:r>
              <a:rPr lang="ru-RU" altLang="ru-RU" sz="1600" dirty="0"/>
              <a:t> VARCHAR2(200) := </a:t>
            </a:r>
            <a:r>
              <a:rPr lang="ru-RU" altLang="ru-RU" sz="1600" dirty="0" smtClean="0"/>
              <a:t>'SELECT </a:t>
            </a:r>
            <a:r>
              <a:rPr lang="ru-RU" altLang="ru-RU" sz="1600" dirty="0"/>
              <a:t>ID, NAME FROM </a:t>
            </a:r>
            <a:r>
              <a:rPr lang="ru-RU" altLang="ru-RU" sz="1600" dirty="0" err="1"/>
              <a:t>demo_tbl</a:t>
            </a:r>
            <a:r>
              <a:rPr lang="ru-RU" altLang="ru-RU" sz="1600" dirty="0"/>
              <a:t> </a:t>
            </a:r>
          </a:p>
          <a:p>
            <a:pPr eaLnBrk="1" hangingPunct="1"/>
            <a:r>
              <a:rPr lang="ru-RU" altLang="ru-RU" sz="1600" dirty="0"/>
              <a:t>			         WHERE ID BETWEEN :</a:t>
            </a:r>
            <a:r>
              <a:rPr lang="ru-RU" altLang="ru-RU" sz="1600" dirty="0" err="1"/>
              <a:t>id_l</a:t>
            </a:r>
            <a:r>
              <a:rPr lang="ru-RU" altLang="ru-RU" sz="1600" dirty="0"/>
              <a:t> AND :</a:t>
            </a:r>
            <a:r>
              <a:rPr lang="ru-RU" altLang="ru-RU" sz="1600" dirty="0" err="1" smtClean="0"/>
              <a:t>id_h</a:t>
            </a:r>
            <a:r>
              <a:rPr lang="ru-RU" altLang="ru-RU" sz="1600" dirty="0" smtClean="0"/>
              <a:t>';</a:t>
            </a:r>
            <a:endParaRPr lang="ru-RU" altLang="ru-RU" sz="1600" dirty="0"/>
          </a:p>
          <a:p>
            <a:pPr eaLnBrk="1" hangingPunct="1"/>
            <a:r>
              <a:rPr lang="ru-RU" altLang="ru-RU" sz="1600" dirty="0"/>
              <a:t>   </a:t>
            </a:r>
            <a:r>
              <a:rPr lang="ru-RU" altLang="ru-RU" sz="1600" dirty="0" err="1"/>
              <a:t>vResult</a:t>
            </a:r>
            <a:r>
              <a:rPr lang="ru-RU" altLang="ru-RU" sz="1600" dirty="0"/>
              <a:t> INTEGER;</a:t>
            </a:r>
          </a:p>
          <a:p>
            <a:pPr eaLnBrk="1" hangingPunct="1"/>
            <a:r>
              <a:rPr lang="ru-RU" altLang="ru-RU" sz="1600" dirty="0"/>
              <a:t>   -- выходные переменные для оператора SELECT</a:t>
            </a:r>
          </a:p>
          <a:p>
            <a:pPr eaLnBrk="1" hangingPunct="1"/>
            <a:r>
              <a:rPr lang="ru-RU" altLang="ru-RU" sz="1600" dirty="0"/>
              <a:t>   </a:t>
            </a:r>
            <a:r>
              <a:rPr lang="ru-RU" altLang="ru-RU" sz="1600" dirty="0" err="1"/>
              <a:t>vId</a:t>
            </a:r>
            <a:r>
              <a:rPr lang="ru-RU" altLang="ru-RU" sz="1600" dirty="0"/>
              <a:t> NUMBER(3);</a:t>
            </a:r>
          </a:p>
          <a:p>
            <a:pPr eaLnBrk="1" hangingPunct="1"/>
            <a:r>
              <a:rPr lang="ru-RU" altLang="ru-RU" sz="1600" dirty="0"/>
              <a:t>   </a:t>
            </a:r>
            <a:r>
              <a:rPr lang="ru-RU" altLang="ru-RU" sz="1600" dirty="0" err="1"/>
              <a:t>vName</a:t>
            </a:r>
            <a:r>
              <a:rPr lang="ru-RU" altLang="ru-RU" sz="1600" dirty="0"/>
              <a:t> VARCHAR2(50);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511</TotalTime>
  <Words>1504</Words>
  <Application>Microsoft Office PowerPoint</Application>
  <PresentationFormat>Экран (4:3)</PresentationFormat>
  <Paragraphs>358</Paragraphs>
  <Slides>21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Пиксел</vt:lpstr>
      <vt:lpstr>Динамический  SQL</vt:lpstr>
      <vt:lpstr>Виды предложений SQL</vt:lpstr>
      <vt:lpstr>Пакет DBMS_SQL.  Основные функции и процедуры </vt:lpstr>
      <vt:lpstr>Пакет DBMS_SQL.  Основные функции и процедуры</vt:lpstr>
      <vt:lpstr>Пакет DBMS_SQL.  Основные функции и процедуры</vt:lpstr>
      <vt:lpstr>Пакет DBMS_SQL.  Вспомогательные функции</vt:lpstr>
      <vt:lpstr>Пример 1. Процедура создания таблицы с помощью пакета dbms_sql (метод 1)</vt:lpstr>
      <vt:lpstr>Пример 2. Использование пакета dbms_sql (методы 1,2,3)</vt:lpstr>
      <vt:lpstr>Текст примера 2 (использование пакета dbms_sql)</vt:lpstr>
      <vt:lpstr>Продолжение текста примера 2 (использование пакета dbms_sql)</vt:lpstr>
      <vt:lpstr>Завершение текста примера 2 (использование пакета dbms_sql)</vt:lpstr>
      <vt:lpstr>Встроенный SQL (начиная с версии 8i) (Native dynamic SQL, NDS)</vt:lpstr>
      <vt:lpstr>Примеры использования NDS</vt:lpstr>
      <vt:lpstr>Сравнение связывания и конкатенации</vt:lpstr>
      <vt:lpstr>Специальные конструкции NDS</vt:lpstr>
      <vt:lpstr>Примеры пакетного и встроенного динамического SQL</vt:lpstr>
      <vt:lpstr>Реализация примера 2 с помощью NDS</vt:lpstr>
      <vt:lpstr>Реализация на NDS примера 2 (продолжение)</vt:lpstr>
      <vt:lpstr>NDS: пример</vt:lpstr>
      <vt:lpstr>NDS: пример (продолжение)</vt:lpstr>
      <vt:lpstr>Сравнение возможностей пакетного и встроенного динамического SQL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Динамический SQL</dc:title>
  <dc:creator>_</dc:creator>
  <cp:lastModifiedBy>Карпова Ирина Петровна</cp:lastModifiedBy>
  <cp:revision>95</cp:revision>
  <dcterms:created xsi:type="dcterms:W3CDTF">2011-03-06T14:09:24Z</dcterms:created>
  <dcterms:modified xsi:type="dcterms:W3CDTF">2023-01-12T10:33:26Z</dcterms:modified>
</cp:coreProperties>
</file>