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1"/>
  </p:notesMasterIdLst>
  <p:sldIdLst>
    <p:sldId id="303" r:id="rId2"/>
    <p:sldId id="258" r:id="rId3"/>
    <p:sldId id="285" r:id="rId4"/>
    <p:sldId id="287" r:id="rId5"/>
    <p:sldId id="288" r:id="rId6"/>
    <p:sldId id="290" r:id="rId7"/>
    <p:sldId id="291" r:id="rId8"/>
    <p:sldId id="292" r:id="rId9"/>
    <p:sldId id="289" r:id="rId10"/>
    <p:sldId id="293" r:id="rId11"/>
    <p:sldId id="294" r:id="rId12"/>
    <p:sldId id="296" r:id="rId13"/>
    <p:sldId id="295" r:id="rId14"/>
    <p:sldId id="298" r:id="rId15"/>
    <p:sldId id="299" r:id="rId16"/>
    <p:sldId id="300" r:id="rId17"/>
    <p:sldId id="301" r:id="rId18"/>
    <p:sldId id="302" r:id="rId19"/>
    <p:sldId id="304"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8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ru-RU" altLang="ru-RU"/>
          </a:p>
        </p:txBody>
      </p:sp>
      <p:sp>
        <p:nvSpPr>
          <p:cNvPr id="174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ltLang="ru-RU"/>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ru-RU" altLang="ru-RU"/>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5ED9B0CA-C545-41F0-8A3C-0B80AEB269C3}" type="slidenum">
              <a:rPr lang="ru-RU" altLang="ru-RU"/>
              <a:pPr>
                <a:defRPr/>
              </a:pPr>
              <a:t>‹#›</a:t>
            </a:fld>
            <a:endParaRPr lang="ru-RU" altLang="ru-RU"/>
          </a:p>
        </p:txBody>
      </p:sp>
    </p:spTree>
    <p:extLst>
      <p:ext uri="{BB962C8B-B14F-4D97-AF65-F5344CB8AC3E}">
        <p14:creationId xmlns:p14="http://schemas.microsoft.com/office/powerpoint/2010/main" val="8290647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12C9FC8-B74E-4DDF-B58B-AD6C61AE4941}" type="slidenum">
              <a:rPr lang="ru-RU" altLang="ru-RU" smtClean="0"/>
              <a:pPr eaLnBrk="1" hangingPunct="1">
                <a:spcBef>
                  <a:spcPct val="0"/>
                </a:spcBef>
              </a:pPr>
              <a:t>10</a:t>
            </a:fld>
            <a:endParaRPr lang="ru-RU" altLang="ru-RU"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2150568-9810-4A6F-8EA0-7793FDA2AD96}" type="slidenum">
              <a:rPr lang="ru-RU" altLang="ru-RU" smtClean="0"/>
              <a:pPr eaLnBrk="1" hangingPunct="1">
                <a:spcBef>
                  <a:spcPct val="0"/>
                </a:spcBef>
              </a:pPr>
              <a:t>11</a:t>
            </a:fld>
            <a:endParaRPr lang="ru-RU" altLang="ru-RU"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4C36D7B-7E8B-47E4-8501-77CA26FFC13B}" type="slidenum">
              <a:rPr lang="ru-RU" altLang="ru-RU" smtClean="0"/>
              <a:pPr eaLnBrk="1" hangingPunct="1">
                <a:spcBef>
                  <a:spcPct val="0"/>
                </a:spcBef>
              </a:pPr>
              <a:t>12</a:t>
            </a:fld>
            <a:endParaRPr lang="ru-RU" altLang="ru-RU"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3B51347-A7FC-4FCD-B32F-18BD2C8451CA}" type="slidenum">
              <a:rPr lang="ru-RU" altLang="ru-RU" smtClean="0"/>
              <a:pPr eaLnBrk="1" hangingPunct="1">
                <a:spcBef>
                  <a:spcPct val="0"/>
                </a:spcBef>
              </a:pPr>
              <a:t>13</a:t>
            </a:fld>
            <a:endParaRPr lang="ru-RU" altLang="ru-RU"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29E675B-97BC-4C59-8B9E-90A45E94D9DB}" type="slidenum">
              <a:rPr lang="ru-RU" altLang="ru-RU" smtClean="0"/>
              <a:pPr eaLnBrk="1" hangingPunct="1">
                <a:spcBef>
                  <a:spcPct val="0"/>
                </a:spcBef>
              </a:pPr>
              <a:t>14</a:t>
            </a:fld>
            <a:endParaRPr lang="ru-RU" altLang="ru-RU"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E86B4CC-AEBB-4B41-A55F-805592B0283D}" type="slidenum">
              <a:rPr lang="ru-RU" altLang="ru-RU" smtClean="0"/>
              <a:pPr eaLnBrk="1" hangingPunct="1">
                <a:spcBef>
                  <a:spcPct val="0"/>
                </a:spcBef>
              </a:pPr>
              <a:t>15</a:t>
            </a:fld>
            <a:endParaRPr lang="ru-RU" altLang="ru-RU"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0F449A1-743C-4B16-94FD-DAF74F1A2ED5}" type="slidenum">
              <a:rPr lang="ru-RU" altLang="ru-RU" smtClean="0"/>
              <a:pPr eaLnBrk="1" hangingPunct="1">
                <a:spcBef>
                  <a:spcPct val="0"/>
                </a:spcBef>
              </a:pPr>
              <a:t>16</a:t>
            </a:fld>
            <a:endParaRPr lang="ru-RU" altLang="ru-RU"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622CBDD-7C10-40B6-895E-B4DBA7F616CD}" type="slidenum">
              <a:rPr lang="ru-RU" altLang="ru-RU" smtClean="0"/>
              <a:pPr eaLnBrk="1" hangingPunct="1">
                <a:spcBef>
                  <a:spcPct val="0"/>
                </a:spcBef>
              </a:pPr>
              <a:t>17</a:t>
            </a:fld>
            <a:endParaRPr lang="ru-RU" altLang="ru-RU"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5E48F3C-0FAC-4C74-B021-2E0289B8481E}" type="slidenum">
              <a:rPr lang="ru-RU" altLang="ru-RU" smtClean="0"/>
              <a:pPr eaLnBrk="1" hangingPunct="1">
                <a:spcBef>
                  <a:spcPct val="0"/>
                </a:spcBef>
              </a:pPr>
              <a:t>18</a:t>
            </a:fld>
            <a:endParaRPr lang="ru-RU" altLang="ru-RU"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894AF11-1F9C-4774-BF93-B394D25B0486}" type="slidenum">
              <a:rPr lang="ru-RU" altLang="ru-RU" smtClean="0"/>
              <a:pPr eaLnBrk="1" hangingPunct="1">
                <a:spcBef>
                  <a:spcPct val="0"/>
                </a:spcBef>
              </a:pPr>
              <a:t>2</a:t>
            </a:fld>
            <a:endParaRPr lang="ru-RU" altLang="ru-RU"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0F6237E-0406-4EA3-996E-AF5372274FC6}" type="slidenum">
              <a:rPr lang="ru-RU" altLang="ru-RU" smtClean="0"/>
              <a:pPr eaLnBrk="1" hangingPunct="1">
                <a:spcBef>
                  <a:spcPct val="0"/>
                </a:spcBef>
              </a:pPr>
              <a:t>3</a:t>
            </a:fld>
            <a:endParaRPr lang="ru-RU" altLang="ru-RU"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E3C6650-444A-4470-AC6E-469D4CD675EB}" type="slidenum">
              <a:rPr lang="ru-RU" altLang="ru-RU" smtClean="0"/>
              <a:pPr eaLnBrk="1" hangingPunct="1">
                <a:spcBef>
                  <a:spcPct val="0"/>
                </a:spcBef>
              </a:pPr>
              <a:t>4</a:t>
            </a:fld>
            <a:endParaRPr lang="ru-RU" altLang="ru-RU"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9B7A5E2-BB1C-405E-807A-CD17C1A416D3}" type="slidenum">
              <a:rPr lang="ru-RU" altLang="ru-RU" smtClean="0"/>
              <a:pPr eaLnBrk="1" hangingPunct="1">
                <a:spcBef>
                  <a:spcPct val="0"/>
                </a:spcBef>
              </a:pPr>
              <a:t>5</a:t>
            </a:fld>
            <a:endParaRPr lang="ru-RU" altLang="ru-RU"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EBB8B77-5F1A-4419-82A0-9B0A9106A1A4}" type="slidenum">
              <a:rPr lang="ru-RU" altLang="ru-RU" smtClean="0"/>
              <a:pPr eaLnBrk="1" hangingPunct="1">
                <a:spcBef>
                  <a:spcPct val="0"/>
                </a:spcBef>
              </a:pPr>
              <a:t>6</a:t>
            </a:fld>
            <a:endParaRPr lang="ru-RU" altLang="ru-RU"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F3C2AD3-41BF-47AF-BC2D-58E514712007}" type="slidenum">
              <a:rPr lang="ru-RU" altLang="ru-RU" smtClean="0"/>
              <a:pPr eaLnBrk="1" hangingPunct="1">
                <a:spcBef>
                  <a:spcPct val="0"/>
                </a:spcBef>
              </a:pPr>
              <a:t>7</a:t>
            </a:fld>
            <a:endParaRPr lang="ru-RU" altLang="ru-RU"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31006FD-2CA6-4B1D-960D-18DA4E4370D4}" type="slidenum">
              <a:rPr lang="ru-RU" altLang="ru-RU" smtClean="0"/>
              <a:pPr eaLnBrk="1" hangingPunct="1">
                <a:spcBef>
                  <a:spcPct val="0"/>
                </a:spcBef>
              </a:pPr>
              <a:t>8</a:t>
            </a:fld>
            <a:endParaRPr lang="ru-RU" altLang="ru-RU"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5BE5A0B-9244-4C23-A2BD-AED56F1A772C}" type="slidenum">
              <a:rPr lang="ru-RU" altLang="ru-RU" smtClean="0"/>
              <a:pPr eaLnBrk="1" hangingPunct="1">
                <a:spcBef>
                  <a:spcPct val="0"/>
                </a:spcBef>
              </a:pPr>
              <a:t>9</a:t>
            </a:fld>
            <a:endParaRPr lang="ru-RU" altLang="ru-RU"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grpSp>
      <p:sp>
        <p:nvSpPr>
          <p:cNvPr id="4712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altLang="ru-RU" noProof="0" smtClean="0"/>
              <a:t>Образец заголовка</a:t>
            </a:r>
          </a:p>
        </p:txBody>
      </p:sp>
      <p:sp>
        <p:nvSpPr>
          <p:cNvPr id="4712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alt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altLang="ru-RU"/>
          </a:p>
        </p:txBody>
      </p:sp>
      <p:sp>
        <p:nvSpPr>
          <p:cNvPr id="19" name="Rectangle 17"/>
          <p:cNvSpPr>
            <a:spLocks noGrp="1" noChangeArrowheads="1"/>
          </p:cNvSpPr>
          <p:nvPr>
            <p:ph type="ftr" sz="quarter" idx="11"/>
          </p:nvPr>
        </p:nvSpPr>
        <p:spPr/>
        <p:txBody>
          <a:bodyPr/>
          <a:lstStyle>
            <a:lvl1pPr>
              <a:defRPr/>
            </a:lvl1pPr>
          </a:lstStyle>
          <a:p>
            <a:pPr>
              <a:defRPr/>
            </a:pPr>
            <a:endParaRPr lang="ru-RU" altLang="ru-RU"/>
          </a:p>
        </p:txBody>
      </p:sp>
      <p:sp>
        <p:nvSpPr>
          <p:cNvPr id="20" name="Rectangle 18"/>
          <p:cNvSpPr>
            <a:spLocks noGrp="1" noChangeArrowheads="1"/>
          </p:cNvSpPr>
          <p:nvPr>
            <p:ph type="sldNum" sz="quarter" idx="12"/>
          </p:nvPr>
        </p:nvSpPr>
        <p:spPr/>
        <p:txBody>
          <a:bodyPr/>
          <a:lstStyle>
            <a:lvl1pPr>
              <a:defRPr/>
            </a:lvl1pPr>
          </a:lstStyle>
          <a:p>
            <a:pPr>
              <a:defRPr/>
            </a:pPr>
            <a:fld id="{D51D1D90-FEEF-450C-8323-9065E4D42C8F}" type="slidenum">
              <a:rPr lang="ru-RU" altLang="ru-RU"/>
              <a:pPr>
                <a:defRPr/>
              </a:pPr>
              <a:t>‹#›</a:t>
            </a:fld>
            <a:endParaRPr lang="ru-RU" altLang="ru-RU"/>
          </a:p>
        </p:txBody>
      </p:sp>
    </p:spTree>
    <p:extLst>
      <p:ext uri="{BB962C8B-B14F-4D97-AF65-F5344CB8AC3E}">
        <p14:creationId xmlns:p14="http://schemas.microsoft.com/office/powerpoint/2010/main" val="37748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761E2C67-7837-40E6-AA6F-8963A13E4C25}"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52037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E1218296-5809-4EEA-B639-CA566B32BEEE}"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592042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981200"/>
            <a:ext cx="8229600" cy="3886200"/>
          </a:xfrm>
        </p:spPr>
        <p:txBody>
          <a:bodyPr/>
          <a:lstStyle/>
          <a:p>
            <a:pPr lvl="0"/>
            <a:endParaRPr lang="ru-RU"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2CEDA0F2-8CD2-48E0-A452-40B519557103}"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916020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6022E071-7DA7-4F1D-901D-B7C9E4878619}"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19353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7C409454-CC14-4915-88A8-ACB641A43D6D}"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857672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3041E283-C624-4074-AC51-245B30D32FF5}"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5762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8" name="Rectangle 3"/>
          <p:cNvSpPr>
            <a:spLocks noGrp="1" noChangeArrowheads="1"/>
          </p:cNvSpPr>
          <p:nvPr>
            <p:ph type="sldNum" sz="quarter" idx="11"/>
          </p:nvPr>
        </p:nvSpPr>
        <p:spPr>
          <a:ln/>
        </p:spPr>
        <p:txBody>
          <a:bodyPr/>
          <a:lstStyle>
            <a:lvl1pPr>
              <a:defRPr/>
            </a:lvl1pPr>
          </a:lstStyle>
          <a:p>
            <a:pPr>
              <a:defRPr/>
            </a:pPr>
            <a:fld id="{17F94FB0-189A-4387-A85D-47E92BB58717}" type="slidenum">
              <a:rPr lang="ru-RU" altLang="ru-RU"/>
              <a:pPr>
                <a:defRPr/>
              </a:pPr>
              <a:t>‹#›</a:t>
            </a:fld>
            <a:endParaRPr lang="ru-RU" alt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46286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4" name="Rectangle 3"/>
          <p:cNvSpPr>
            <a:spLocks noGrp="1" noChangeArrowheads="1"/>
          </p:cNvSpPr>
          <p:nvPr>
            <p:ph type="sldNum" sz="quarter" idx="11"/>
          </p:nvPr>
        </p:nvSpPr>
        <p:spPr>
          <a:ln/>
        </p:spPr>
        <p:txBody>
          <a:bodyPr/>
          <a:lstStyle>
            <a:lvl1pPr>
              <a:defRPr/>
            </a:lvl1pPr>
          </a:lstStyle>
          <a:p>
            <a:pPr>
              <a:defRPr/>
            </a:pPr>
            <a:fld id="{2069729D-64A2-4890-9D17-F8ACF87D68F2}" type="slidenum">
              <a:rPr lang="ru-RU" altLang="ru-RU"/>
              <a:pPr>
                <a:defRPr/>
              </a:pPr>
              <a:t>‹#›</a:t>
            </a:fld>
            <a:endParaRPr lang="ru-RU" alt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695957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3" name="Rectangle 3"/>
          <p:cNvSpPr>
            <a:spLocks noGrp="1" noChangeArrowheads="1"/>
          </p:cNvSpPr>
          <p:nvPr>
            <p:ph type="sldNum" sz="quarter" idx="11"/>
          </p:nvPr>
        </p:nvSpPr>
        <p:spPr>
          <a:ln/>
        </p:spPr>
        <p:txBody>
          <a:bodyPr/>
          <a:lstStyle>
            <a:lvl1pPr>
              <a:defRPr/>
            </a:lvl1pPr>
          </a:lstStyle>
          <a:p>
            <a:pPr>
              <a:defRPr/>
            </a:pPr>
            <a:fld id="{9DB8635B-B26D-4814-BE14-93F34FCAFE9E}" type="slidenum">
              <a:rPr lang="ru-RU" altLang="ru-RU"/>
              <a:pPr>
                <a:defRPr/>
              </a:pPr>
              <a:t>‹#›</a:t>
            </a:fld>
            <a:endParaRPr lang="ru-RU" alt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136141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2E5CA98A-30FD-4978-8913-A66CC7D59512}"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14212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CE0EBBD6-539C-4885-9DAE-B3BE2D8A760B}"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78354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ltLang="ru-RU"/>
          </a:p>
        </p:txBody>
      </p:sp>
      <p:sp>
        <p:nvSpPr>
          <p:cNvPr id="46083"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0A013386-B503-4A71-AF44-72C28E0BC057}" type="slidenum">
              <a:rPr lang="ru-RU" altLang="ru-RU"/>
              <a:pPr>
                <a:defRPr/>
              </a:pPr>
              <a:t>‹#›</a:t>
            </a:fld>
            <a:endParaRPr lang="ru-RU" altLang="ru-RU"/>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6096"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ru-RU" altLang="ru-RU"/>
          </a:p>
        </p:txBody>
      </p:sp>
    </p:spTree>
  </p:cSld>
  <p:clrMap bg1="lt1" tx1="dk1" bg2="lt2" tx2="dk2" accent1="accent1" accent2="accent2" accent3="accent3" accent4="accent4" accent5="accent5" accent6="accent6" hlink="hlink" folHlink="folHlink"/>
  <p:sldLayoutIdLst>
    <p:sldLayoutId id="2147483908"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ostgresql.men/docs/trigger.html" TargetMode="External"/><Relationship Id="rId2" Type="http://schemas.openxmlformats.org/officeDocument/2006/relationships/hyperlink" Target="https://postgrespro.ru/docs/postgrespro/9.5/trigger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3138" y="2205038"/>
            <a:ext cx="8062912" cy="1439862"/>
          </a:xfrm>
        </p:spPr>
        <p:txBody>
          <a:bodyPr/>
          <a:lstStyle/>
          <a:p>
            <a:pPr algn="ctr" eaLnBrk="1" hangingPunct="1"/>
            <a:r>
              <a:rPr lang="ru-RU" altLang="ru-RU" sz="5400" smtClean="0"/>
              <a:t>Базы данных</a:t>
            </a:r>
          </a:p>
        </p:txBody>
      </p:sp>
      <p:sp>
        <p:nvSpPr>
          <p:cNvPr id="3075" name="Rectangle 3"/>
          <p:cNvSpPr>
            <a:spLocks noGrp="1" noChangeArrowheads="1"/>
          </p:cNvSpPr>
          <p:nvPr>
            <p:ph type="subTitle" idx="1"/>
          </p:nvPr>
        </p:nvSpPr>
        <p:spPr>
          <a:xfrm>
            <a:off x="684213" y="188913"/>
            <a:ext cx="8280400" cy="900112"/>
          </a:xfrm>
        </p:spPr>
        <p:txBody>
          <a:bodyPr/>
          <a:lstStyle/>
          <a:p>
            <a:pPr algn="r" eaLnBrk="1" hangingPunct="1">
              <a:lnSpc>
                <a:spcPct val="90000"/>
              </a:lnSpc>
            </a:pPr>
            <a:r>
              <a:rPr lang="ru-RU" altLang="ru-RU" sz="1800" i="1" smtClean="0"/>
              <a:t>"</a:t>
            </a:r>
            <a:r>
              <a:rPr lang="ru-RU" altLang="ru-RU" sz="1800" b="1" i="1" smtClean="0"/>
              <a:t>Кто хочет работать – ищет средства, кто не хочет – причины</a:t>
            </a:r>
            <a:r>
              <a:rPr lang="ru-RU" altLang="ru-RU" sz="1800" i="1" smtClean="0"/>
              <a:t>".</a:t>
            </a:r>
          </a:p>
          <a:p>
            <a:pPr algn="r" eaLnBrk="1" hangingPunct="1">
              <a:lnSpc>
                <a:spcPct val="90000"/>
              </a:lnSpc>
            </a:pPr>
            <a:r>
              <a:rPr lang="ru-RU" altLang="ru-RU" sz="1600" smtClean="0"/>
              <a:t>С.П. Королёв, советский ученый </a:t>
            </a:r>
          </a:p>
          <a:p>
            <a:pPr algn="r" eaLnBrk="1" hangingPunct="1">
              <a:lnSpc>
                <a:spcPct val="90000"/>
              </a:lnSpc>
              <a:spcBef>
                <a:spcPct val="0"/>
              </a:spcBef>
            </a:pPr>
            <a:r>
              <a:rPr lang="ru-RU" altLang="ru-RU" sz="1600" smtClean="0"/>
              <a:t>и конструктор в области космонавтики </a:t>
            </a:r>
            <a:r>
              <a:rPr lang="ru-RU" altLang="ru-RU" sz="1800" smtClean="0"/>
              <a:t> </a:t>
            </a:r>
          </a:p>
        </p:txBody>
      </p:sp>
      <p:sp>
        <p:nvSpPr>
          <p:cNvPr id="3076" name="TextBox 1"/>
          <p:cNvSpPr txBox="1">
            <a:spLocks noChangeArrowheads="1"/>
          </p:cNvSpPr>
          <p:nvPr/>
        </p:nvSpPr>
        <p:spPr bwMode="auto">
          <a:xfrm>
            <a:off x="684213" y="4437063"/>
            <a:ext cx="81359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r>
              <a:rPr lang="ru-RU" altLang="ru-RU" dirty="0"/>
              <a:t>Лекция </a:t>
            </a:r>
            <a:r>
              <a:rPr lang="ru-RU" altLang="ru-RU" dirty="0" smtClean="0"/>
              <a:t>1</a:t>
            </a:r>
            <a:r>
              <a:rPr lang="en-US" altLang="ru-RU" smtClean="0"/>
              <a:t>6</a:t>
            </a:r>
            <a:r>
              <a:rPr lang="ru-RU" altLang="ru-RU" smtClean="0"/>
              <a:t>. </a:t>
            </a:r>
            <a:endParaRPr lang="ru-RU" altLang="ru-RU" dirty="0"/>
          </a:p>
          <a:p>
            <a:pPr algn="r" eaLnBrk="1" hangingPunct="1">
              <a:spcBef>
                <a:spcPct val="0"/>
              </a:spcBef>
              <a:buClrTx/>
              <a:buSzTx/>
              <a:buFontTx/>
              <a:buNone/>
            </a:pPr>
            <a:r>
              <a:rPr lang="ru-RU" altLang="ru-RU" dirty="0"/>
              <a:t>Обработка данных.</a:t>
            </a:r>
            <a:br>
              <a:rPr lang="ru-RU" altLang="ru-RU" dirty="0"/>
            </a:br>
            <a:r>
              <a:rPr lang="ru-RU" altLang="ru-RU" dirty="0"/>
              <a:t>Триггеры в </a:t>
            </a:r>
            <a:r>
              <a:rPr lang="en-US" altLang="ru-RU" dirty="0"/>
              <a:t>Postgres</a:t>
            </a:r>
            <a:endParaRPr lang="ru-RU" alt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AD271E4B-581F-4820-9EDC-821BBF69FDF6}" type="slidenum">
              <a:rPr lang="ru-RU" altLang="ru-RU" sz="1200" smtClean="0">
                <a:latin typeface="Arial Black" pitchFamily="34" charset="0"/>
              </a:rPr>
              <a:pPr eaLnBrk="1" hangingPunct="1">
                <a:spcBef>
                  <a:spcPct val="0"/>
                </a:spcBef>
                <a:buClrTx/>
                <a:buSzTx/>
                <a:buFontTx/>
                <a:buNone/>
              </a:pPr>
              <a:t>10</a:t>
            </a:fld>
            <a:endParaRPr lang="ru-RU" altLang="ru-RU" sz="1200" smtClean="0">
              <a:latin typeface="Arial Black" pitchFamily="34" charset="0"/>
            </a:endParaRPr>
          </a:p>
        </p:txBody>
      </p:sp>
      <p:sp>
        <p:nvSpPr>
          <p:cNvPr id="39939" name="Rectangle 2"/>
          <p:cNvSpPr>
            <a:spLocks noGrp="1" noChangeArrowheads="1"/>
          </p:cNvSpPr>
          <p:nvPr>
            <p:ph type="title"/>
          </p:nvPr>
        </p:nvSpPr>
        <p:spPr>
          <a:xfrm>
            <a:off x="539750" y="333375"/>
            <a:ext cx="8229600" cy="884238"/>
          </a:xfrm>
        </p:spPr>
        <p:txBody>
          <a:bodyPr/>
          <a:lstStyle/>
          <a:p>
            <a:pPr algn="ctr" eaLnBrk="1" hangingPunct="1"/>
            <a:r>
              <a:rPr lang="en-US" altLang="ru-RU" sz="3200" smtClean="0"/>
              <a:t>Postgres</a:t>
            </a:r>
            <a:r>
              <a:rPr lang="ru-RU" altLang="ru-RU" sz="3200" smtClean="0"/>
              <a:t>. Примеры</a:t>
            </a:r>
          </a:p>
        </p:txBody>
      </p:sp>
      <p:sp>
        <p:nvSpPr>
          <p:cNvPr id="39940" name="Text Box 3"/>
          <p:cNvSpPr txBox="1">
            <a:spLocks noChangeArrowheads="1"/>
          </p:cNvSpPr>
          <p:nvPr/>
        </p:nvSpPr>
        <p:spPr bwMode="auto">
          <a:xfrm>
            <a:off x="468313" y="1052513"/>
            <a:ext cx="8424862" cy="551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Выполнение функции </a:t>
            </a:r>
            <a:r>
              <a:rPr lang="en-US" altLang="ru-RU" sz="1800"/>
              <a:t>check_account_update </a:t>
            </a:r>
            <a:r>
              <a:rPr lang="ru-RU" altLang="ru-RU" sz="1800"/>
              <a:t>перед любым изменением строк в таблице </a:t>
            </a:r>
            <a:r>
              <a:rPr lang="en-US" altLang="ru-RU" sz="1800"/>
              <a:t>accounts: </a:t>
            </a:r>
            <a:endParaRPr lang="ru-RU" altLang="ru-RU" sz="1800"/>
          </a:p>
          <a:p>
            <a:pPr eaLnBrk="1" hangingPunct="1">
              <a:spcBef>
                <a:spcPct val="0"/>
              </a:spcBef>
              <a:buClrTx/>
              <a:buSzTx/>
              <a:buFontTx/>
              <a:buNone/>
            </a:pPr>
            <a:r>
              <a:rPr lang="en-US" altLang="ru-RU" sz="1800"/>
              <a:t>CREATE TRIGGER check_update    </a:t>
            </a:r>
            <a:endParaRPr lang="ru-RU" altLang="ru-RU" sz="1800"/>
          </a:p>
          <a:p>
            <a:pPr eaLnBrk="1" hangingPunct="1">
              <a:spcBef>
                <a:spcPct val="0"/>
              </a:spcBef>
              <a:buClrTx/>
              <a:buSzTx/>
              <a:buFontTx/>
              <a:buNone/>
            </a:pPr>
            <a:r>
              <a:rPr lang="ru-RU" altLang="ru-RU" sz="1800"/>
              <a:t>	</a:t>
            </a:r>
            <a:r>
              <a:rPr lang="en-US" altLang="ru-RU" sz="1800"/>
              <a:t>BEFORE UPDATE ON accounts    </a:t>
            </a:r>
            <a:endParaRPr lang="ru-RU" altLang="ru-RU" sz="1800"/>
          </a:p>
          <a:p>
            <a:pPr eaLnBrk="1" hangingPunct="1">
              <a:spcBef>
                <a:spcPct val="0"/>
              </a:spcBef>
              <a:buClrTx/>
              <a:buSzTx/>
              <a:buFontTx/>
              <a:buNone/>
            </a:pPr>
            <a:r>
              <a:rPr lang="ru-RU" altLang="ru-RU" sz="1800"/>
              <a:t>	</a:t>
            </a:r>
            <a:r>
              <a:rPr lang="en-US" altLang="ru-RU" sz="1800"/>
              <a:t>FOR EACH ROW    </a:t>
            </a:r>
            <a:endParaRPr lang="ru-RU" altLang="ru-RU" sz="1800"/>
          </a:p>
          <a:p>
            <a:pPr eaLnBrk="1" hangingPunct="1">
              <a:spcBef>
                <a:spcPct val="0"/>
              </a:spcBef>
              <a:buClrTx/>
              <a:buSzTx/>
              <a:buFontTx/>
              <a:buNone/>
            </a:pPr>
            <a:r>
              <a:rPr lang="ru-RU" altLang="ru-RU" sz="1800"/>
              <a:t>	</a:t>
            </a:r>
            <a:r>
              <a:rPr lang="en-US" altLang="ru-RU" sz="1800"/>
              <a:t>EXECUTE PROCEDURE check_account_update(); </a:t>
            </a:r>
            <a:endParaRPr lang="ru-RU" altLang="ru-RU" sz="1800"/>
          </a:p>
          <a:p>
            <a:pPr eaLnBrk="1" hangingPunct="1">
              <a:spcBef>
                <a:spcPts val="600"/>
              </a:spcBef>
              <a:buClrTx/>
              <a:buSzTx/>
              <a:buFontTx/>
              <a:buNone/>
            </a:pPr>
            <a:r>
              <a:rPr lang="ru-RU" altLang="ru-RU" sz="1800"/>
              <a:t>То же самое, но функция триггера будет выполняться, только если столбец </a:t>
            </a:r>
            <a:r>
              <a:rPr lang="en-US" altLang="ru-RU" sz="1800"/>
              <a:t>balance </a:t>
            </a:r>
            <a:r>
              <a:rPr lang="ru-RU" altLang="ru-RU" sz="1800"/>
              <a:t>присутствует в списке целевых столбцов команды </a:t>
            </a:r>
            <a:r>
              <a:rPr lang="en-US" altLang="ru-RU" sz="1800"/>
              <a:t>UPDATE: </a:t>
            </a:r>
            <a:endParaRPr lang="ru-RU" altLang="ru-RU" sz="1800"/>
          </a:p>
          <a:p>
            <a:pPr eaLnBrk="1" hangingPunct="1">
              <a:spcBef>
                <a:spcPct val="0"/>
              </a:spcBef>
              <a:buClrTx/>
              <a:buSzTx/>
              <a:buFontTx/>
              <a:buNone/>
            </a:pPr>
            <a:r>
              <a:rPr lang="en-US" altLang="ru-RU" sz="1800"/>
              <a:t>CREATE TRIGGER check_update    </a:t>
            </a:r>
            <a:endParaRPr lang="ru-RU" altLang="ru-RU" sz="1800"/>
          </a:p>
          <a:p>
            <a:pPr eaLnBrk="1" hangingPunct="1">
              <a:spcBef>
                <a:spcPct val="0"/>
              </a:spcBef>
              <a:buClrTx/>
              <a:buSzTx/>
              <a:buFontTx/>
              <a:buNone/>
            </a:pPr>
            <a:r>
              <a:rPr lang="ru-RU" altLang="ru-RU" sz="1800"/>
              <a:t>	</a:t>
            </a:r>
            <a:r>
              <a:rPr lang="en-US" altLang="ru-RU" sz="1800"/>
              <a:t>BEFORE UPDATE OF balance ON accounts    </a:t>
            </a:r>
            <a:endParaRPr lang="ru-RU" altLang="ru-RU" sz="1800"/>
          </a:p>
          <a:p>
            <a:pPr eaLnBrk="1" hangingPunct="1">
              <a:spcBef>
                <a:spcPct val="0"/>
              </a:spcBef>
              <a:buClrTx/>
              <a:buSzTx/>
              <a:buFontTx/>
              <a:buNone/>
            </a:pPr>
            <a:r>
              <a:rPr lang="ru-RU" altLang="ru-RU" sz="1800"/>
              <a:t>	</a:t>
            </a:r>
            <a:r>
              <a:rPr lang="en-US" altLang="ru-RU" sz="1800"/>
              <a:t>FOR EACH ROW    </a:t>
            </a:r>
            <a:endParaRPr lang="ru-RU" altLang="ru-RU" sz="1800"/>
          </a:p>
          <a:p>
            <a:pPr eaLnBrk="1" hangingPunct="1">
              <a:spcBef>
                <a:spcPct val="0"/>
              </a:spcBef>
              <a:buClrTx/>
              <a:buSzTx/>
              <a:buFontTx/>
              <a:buNone/>
            </a:pPr>
            <a:r>
              <a:rPr lang="ru-RU" altLang="ru-RU" sz="1800"/>
              <a:t>	</a:t>
            </a:r>
            <a:r>
              <a:rPr lang="en-US" altLang="ru-RU" sz="1800"/>
              <a:t>EXECUTE PROCEDURE check_account_update(); </a:t>
            </a:r>
            <a:endParaRPr lang="ru-RU" altLang="ru-RU" sz="1800"/>
          </a:p>
          <a:p>
            <a:pPr eaLnBrk="1" hangingPunct="1">
              <a:spcBef>
                <a:spcPts val="600"/>
              </a:spcBef>
              <a:buClrTx/>
              <a:buSzTx/>
              <a:buFontTx/>
              <a:buNone/>
            </a:pPr>
            <a:r>
              <a:rPr lang="ru-RU" altLang="ru-RU" sz="1800"/>
              <a:t>В этом примере функция будет выполняться, если значение столбца </a:t>
            </a:r>
            <a:r>
              <a:rPr lang="en-US" altLang="ru-RU" sz="1800"/>
              <a:t>balance </a:t>
            </a:r>
            <a:r>
              <a:rPr lang="ru-RU" altLang="ru-RU" sz="1800"/>
              <a:t>в действительности изменилось:</a:t>
            </a:r>
          </a:p>
          <a:p>
            <a:pPr eaLnBrk="1" hangingPunct="1">
              <a:spcBef>
                <a:spcPct val="0"/>
              </a:spcBef>
              <a:buClrTx/>
              <a:buSzTx/>
              <a:buFontTx/>
              <a:buNone/>
            </a:pPr>
            <a:r>
              <a:rPr lang="en-US" altLang="ru-RU" sz="1800"/>
              <a:t>CREATE TRIGGER check_update    </a:t>
            </a:r>
            <a:endParaRPr lang="ru-RU" altLang="ru-RU" sz="1800"/>
          </a:p>
          <a:p>
            <a:pPr eaLnBrk="1" hangingPunct="1">
              <a:spcBef>
                <a:spcPct val="0"/>
              </a:spcBef>
              <a:buClrTx/>
              <a:buSzTx/>
              <a:buFontTx/>
              <a:buNone/>
            </a:pPr>
            <a:r>
              <a:rPr lang="ru-RU" altLang="ru-RU" sz="1800"/>
              <a:t>	</a:t>
            </a:r>
            <a:r>
              <a:rPr lang="en-US" altLang="ru-RU" sz="1800"/>
              <a:t>BEFORE UPDATE ON accounts    </a:t>
            </a:r>
            <a:r>
              <a:rPr lang="ru-RU" altLang="ru-RU" sz="1800"/>
              <a:t>	</a:t>
            </a:r>
          </a:p>
          <a:p>
            <a:pPr eaLnBrk="1" hangingPunct="1">
              <a:spcBef>
                <a:spcPct val="0"/>
              </a:spcBef>
              <a:buClrTx/>
              <a:buSzTx/>
              <a:buFontTx/>
              <a:buNone/>
            </a:pPr>
            <a:r>
              <a:rPr lang="ru-RU" altLang="ru-RU" sz="1800"/>
              <a:t>	</a:t>
            </a:r>
            <a:r>
              <a:rPr lang="en-US" altLang="ru-RU" sz="1800"/>
              <a:t>FOR EACH ROW    </a:t>
            </a:r>
            <a:endParaRPr lang="ru-RU" altLang="ru-RU" sz="1800"/>
          </a:p>
          <a:p>
            <a:pPr eaLnBrk="1" hangingPunct="1">
              <a:spcBef>
                <a:spcPct val="0"/>
              </a:spcBef>
              <a:buClrTx/>
              <a:buSzTx/>
              <a:buFontTx/>
              <a:buNone/>
            </a:pPr>
            <a:r>
              <a:rPr lang="ru-RU" altLang="ru-RU" sz="1800"/>
              <a:t>	</a:t>
            </a:r>
            <a:r>
              <a:rPr lang="en-US" altLang="ru-RU" sz="1800"/>
              <a:t>WHEN (OLD.balance IS DISTINCT FROM NEW.balance)    </a:t>
            </a:r>
            <a:endParaRPr lang="ru-RU" altLang="ru-RU" sz="1800"/>
          </a:p>
          <a:p>
            <a:pPr eaLnBrk="1" hangingPunct="1">
              <a:spcBef>
                <a:spcPct val="0"/>
              </a:spcBef>
              <a:buClrTx/>
              <a:buSzTx/>
              <a:buFontTx/>
              <a:buNone/>
            </a:pPr>
            <a:r>
              <a:rPr lang="ru-RU" altLang="ru-RU" sz="1800"/>
              <a:t>	</a:t>
            </a:r>
            <a:r>
              <a:rPr lang="en-US" altLang="ru-RU" sz="1800"/>
              <a:t>EXECUTE PROCEDURE check_account_update(); </a:t>
            </a:r>
            <a:endParaRPr lang="ru-RU" altLang="ru-RU" sz="1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D356D193-C50C-44BD-A829-88076EA8EC2B}" type="slidenum">
              <a:rPr lang="ru-RU" altLang="ru-RU" sz="1200" smtClean="0">
                <a:latin typeface="Arial Black" pitchFamily="34" charset="0"/>
              </a:rPr>
              <a:pPr eaLnBrk="1" hangingPunct="1">
                <a:spcBef>
                  <a:spcPct val="0"/>
                </a:spcBef>
                <a:buClrTx/>
                <a:buSzTx/>
                <a:buFontTx/>
                <a:buNone/>
              </a:pPr>
              <a:t>11</a:t>
            </a:fld>
            <a:endParaRPr lang="ru-RU" altLang="ru-RU" sz="1200" smtClean="0">
              <a:latin typeface="Arial Black" pitchFamily="34" charset="0"/>
            </a:endParaRPr>
          </a:p>
        </p:txBody>
      </p:sp>
      <p:sp>
        <p:nvSpPr>
          <p:cNvPr id="40963" name="Rectangle 2"/>
          <p:cNvSpPr>
            <a:spLocks noGrp="1" noChangeArrowheads="1"/>
          </p:cNvSpPr>
          <p:nvPr>
            <p:ph type="title"/>
          </p:nvPr>
        </p:nvSpPr>
        <p:spPr>
          <a:xfrm>
            <a:off x="539750" y="333375"/>
            <a:ext cx="8229600" cy="884238"/>
          </a:xfrm>
        </p:spPr>
        <p:txBody>
          <a:bodyPr/>
          <a:lstStyle/>
          <a:p>
            <a:pPr algn="ctr" eaLnBrk="1" hangingPunct="1"/>
            <a:r>
              <a:rPr lang="en-US" altLang="ru-RU" sz="2800" smtClean="0"/>
              <a:t>Postgres</a:t>
            </a:r>
            <a:r>
              <a:rPr lang="ru-RU" altLang="ru-RU" sz="2800" smtClean="0"/>
              <a:t>. Обзор механизма работы триггера</a:t>
            </a:r>
          </a:p>
        </p:txBody>
      </p:sp>
      <p:sp>
        <p:nvSpPr>
          <p:cNvPr id="40964" name="Text Box 3"/>
          <p:cNvSpPr txBox="1">
            <a:spLocks noChangeArrowheads="1"/>
          </p:cNvSpPr>
          <p:nvPr/>
        </p:nvSpPr>
        <p:spPr bwMode="auto">
          <a:xfrm>
            <a:off x="468313" y="1052513"/>
            <a:ext cx="8424862" cy="572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lang="ru-RU" altLang="ru-RU" sz="1600"/>
              <a:t>Триггер является указанием, что база данных должна автоматически выполнить заданную функцию, всякий раз когда выполнен определённый тип операции. </a:t>
            </a:r>
          </a:p>
          <a:p>
            <a:pPr eaLnBrk="1" hangingPunct="1">
              <a:spcBef>
                <a:spcPct val="0"/>
              </a:spcBef>
              <a:spcAft>
                <a:spcPts val="600"/>
              </a:spcAft>
              <a:buClrTx/>
              <a:buSzTx/>
              <a:buFontTx/>
              <a:buNone/>
            </a:pPr>
            <a:r>
              <a:rPr lang="ru-RU" altLang="ru-RU" sz="1600"/>
              <a:t>Триггеры можно использовать с таблицами, с представлениями и с внешними таблицами. </a:t>
            </a:r>
          </a:p>
          <a:p>
            <a:pPr eaLnBrk="1" hangingPunct="1">
              <a:spcBef>
                <a:spcPct val="0"/>
              </a:spcBef>
              <a:spcAft>
                <a:spcPts val="600"/>
              </a:spcAft>
              <a:buClrTx/>
              <a:buSzTx/>
              <a:buFontTx/>
              <a:buNone/>
            </a:pPr>
            <a:r>
              <a:rPr lang="ru-RU" altLang="ru-RU" sz="1600"/>
              <a:t>Для обычных и сторонних таблиц можно определять триггеры, которые будут срабатывать до или после любой из команд INSERT, UPDATE или DELETE; либо один раз для каждой модифицируемой строки, либо один раз для оператора SQL. </a:t>
            </a:r>
          </a:p>
          <a:p>
            <a:pPr eaLnBrk="1" hangingPunct="1">
              <a:spcBef>
                <a:spcPct val="0"/>
              </a:spcBef>
              <a:spcAft>
                <a:spcPts val="600"/>
              </a:spcAft>
              <a:buClrTx/>
              <a:buSzTx/>
              <a:buFontTx/>
              <a:buNone/>
            </a:pPr>
            <a:r>
              <a:rPr lang="ru-RU" altLang="ru-RU" sz="1600"/>
              <a:t>С запросом INSERT, содержащим предложение ON CONFLICT DO UPDATE, возможна ситуация, когда проявится действие сразу двух триггеров BEFORE INSERT и BEFORE UPDATE, если запрос обращается к столбцам EXCLUDED. </a:t>
            </a:r>
          </a:p>
          <a:p>
            <a:pPr eaLnBrk="1" hangingPunct="1">
              <a:spcBef>
                <a:spcPct val="0"/>
              </a:spcBef>
              <a:spcAft>
                <a:spcPts val="600"/>
              </a:spcAft>
              <a:buClrTx/>
              <a:buSzTx/>
              <a:buFontTx/>
              <a:buNone/>
            </a:pPr>
            <a:r>
              <a:rPr lang="ru-RU" altLang="ru-RU" sz="1600"/>
              <a:t>Триггеры UPDATE можно установить так, чтобы они срабатывали, только когда в предложении SET оператора UPDATE упоминаются определённые столбцы. </a:t>
            </a:r>
          </a:p>
          <a:p>
            <a:pPr eaLnBrk="1" hangingPunct="1">
              <a:spcBef>
                <a:spcPct val="0"/>
              </a:spcBef>
              <a:spcAft>
                <a:spcPts val="600"/>
              </a:spcAft>
              <a:buClrTx/>
              <a:buSzTx/>
              <a:buFont typeface="Wingdings" pitchFamily="2" charset="2"/>
              <a:buNone/>
            </a:pPr>
            <a:r>
              <a:rPr lang="ru-RU" altLang="ru-RU" sz="1600"/>
              <a:t>Триггеры могут срабатывать для операторов TRUNCATE (сторонние таблицы не поддерживают этот оператор). Триггеры на TRUNCATE могут быть определены только на уровне оператора. </a:t>
            </a:r>
          </a:p>
          <a:p>
            <a:pPr eaLnBrk="1" hangingPunct="1">
              <a:spcBef>
                <a:spcPct val="0"/>
              </a:spcBef>
              <a:spcAft>
                <a:spcPts val="600"/>
              </a:spcAft>
              <a:buClrTx/>
              <a:buSzTx/>
              <a:buFontTx/>
              <a:buNone/>
            </a:pPr>
            <a:r>
              <a:rPr lang="ru-RU" altLang="ru-RU" sz="1600"/>
              <a:t>Триггерная функция должна быть создана до триггера. Она должна быть объявлена без аргументов и возвращать тип trigger. (Триггерная функция получает данные на вход посредством специально переданной структуры TriggerData, а не в форме обычных аргументов.) После создания триггерной функции создаётся триггер с помощью CREATE TRIGGER. Одна и та же триггерная функция может быть использована для нескольких триггеров.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01C5FA9D-6AFC-4DC0-8564-E1CE98816319}" type="slidenum">
              <a:rPr lang="ru-RU" altLang="ru-RU" sz="1200" smtClean="0">
                <a:latin typeface="Arial Black" pitchFamily="34" charset="0"/>
              </a:rPr>
              <a:pPr eaLnBrk="1" hangingPunct="1">
                <a:spcBef>
                  <a:spcPct val="0"/>
                </a:spcBef>
                <a:buClrTx/>
                <a:buSzTx/>
                <a:buFontTx/>
                <a:buNone/>
              </a:pPr>
              <a:t>12</a:t>
            </a:fld>
            <a:endParaRPr lang="ru-RU" altLang="ru-RU" sz="1200" smtClean="0">
              <a:latin typeface="Arial Black" pitchFamily="34" charset="0"/>
            </a:endParaRPr>
          </a:p>
        </p:txBody>
      </p:sp>
      <p:sp>
        <p:nvSpPr>
          <p:cNvPr id="41987" name="Rectangle 2"/>
          <p:cNvSpPr>
            <a:spLocks noGrp="1" noChangeArrowheads="1"/>
          </p:cNvSpPr>
          <p:nvPr>
            <p:ph type="title"/>
          </p:nvPr>
        </p:nvSpPr>
        <p:spPr>
          <a:xfrm>
            <a:off x="539750" y="333375"/>
            <a:ext cx="8229600" cy="884238"/>
          </a:xfrm>
        </p:spPr>
        <p:txBody>
          <a:bodyPr/>
          <a:lstStyle/>
          <a:p>
            <a:pPr algn="ctr" eaLnBrk="1" hangingPunct="1"/>
            <a:r>
              <a:rPr lang="en-US" altLang="ru-RU" sz="2800" smtClean="0"/>
              <a:t>Postgres</a:t>
            </a:r>
            <a:r>
              <a:rPr lang="ru-RU" altLang="ru-RU" sz="2800" smtClean="0"/>
              <a:t>. Обзор механизма работы триггера</a:t>
            </a:r>
          </a:p>
        </p:txBody>
      </p:sp>
      <p:sp>
        <p:nvSpPr>
          <p:cNvPr id="41988" name="Text Box 3"/>
          <p:cNvSpPr txBox="1">
            <a:spLocks noChangeArrowheads="1"/>
          </p:cNvSpPr>
          <p:nvPr/>
        </p:nvSpPr>
        <p:spPr bwMode="auto">
          <a:xfrm>
            <a:off x="468313" y="1052513"/>
            <a:ext cx="8424862" cy="515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lang="ru-RU" altLang="ru-RU" sz="1600"/>
              <a:t>Триггерные функции, вызываемые триггерами операторов, должны всегда возвращать NULL. </a:t>
            </a:r>
            <a:endParaRPr lang="en-US" altLang="ru-RU" sz="1600"/>
          </a:p>
          <a:p>
            <a:pPr eaLnBrk="1" hangingPunct="1">
              <a:spcBef>
                <a:spcPct val="0"/>
              </a:spcBef>
              <a:spcAft>
                <a:spcPts val="600"/>
              </a:spcAft>
              <a:buClrTx/>
              <a:buSzTx/>
              <a:buFontTx/>
              <a:buNone/>
            </a:pPr>
            <a:r>
              <a:rPr lang="ru-RU" altLang="ru-RU" sz="1600"/>
              <a:t>Триггерные функции, вызываемые триггерами строк, могут вернуть строку таблицы (значение типа HeapTuple). У триггера уровня строки, срабатывающего до операции, есть следующий выбор: </a:t>
            </a:r>
          </a:p>
          <a:p>
            <a:pPr eaLnBrk="1" hangingPunct="1">
              <a:spcBef>
                <a:spcPct val="0"/>
              </a:spcBef>
              <a:spcAft>
                <a:spcPts val="600"/>
              </a:spcAft>
              <a:buClrTx/>
              <a:buSzTx/>
              <a:buFontTx/>
              <a:buNone/>
            </a:pPr>
            <a:r>
              <a:rPr lang="ru-RU" altLang="ru-RU" sz="1600"/>
              <a:t>• Можно вернуть NULL, чтобы пропустить операцию для текущей строки. Это указывает исполнителю запросов, что не нужно выполнять операцию со строкой вызвавшей триггер (вставку, изменение или удаление конкретной строки в таблице). </a:t>
            </a:r>
          </a:p>
          <a:p>
            <a:pPr eaLnBrk="1" hangingPunct="1">
              <a:spcBef>
                <a:spcPct val="0"/>
              </a:spcBef>
              <a:spcAft>
                <a:spcPts val="600"/>
              </a:spcAft>
              <a:buClrTx/>
              <a:buSzTx/>
              <a:buFontTx/>
              <a:buNone/>
            </a:pPr>
            <a:r>
              <a:rPr lang="ru-RU" altLang="ru-RU" sz="1600"/>
              <a:t>• Возвращаемая строка для триггеров INSERT или UPDATE будет именно той, которая будет вставлена или обновлена в таблице. Это позволяет триггерной функции изменять вставляемую или обновляемую строку. </a:t>
            </a:r>
          </a:p>
          <a:p>
            <a:pPr eaLnBrk="1" hangingPunct="1">
              <a:spcBef>
                <a:spcPct val="0"/>
              </a:spcBef>
              <a:spcAft>
                <a:spcPts val="600"/>
              </a:spcAft>
              <a:buClrTx/>
              <a:buSzTx/>
              <a:buFontTx/>
              <a:buNone/>
            </a:pPr>
            <a:r>
              <a:rPr lang="ru-RU" altLang="ru-RU" sz="1600"/>
              <a:t>Если в триггере BEFORE уровня строки не планируется использовать любой из этих вариантов, то нужно аккуратно вернуть в качестве результата ту же строку, которая была передана на вход (то есть строку NEW для триггеров INSERT и UPDATE, или строку OLD для триггеров DELETE). </a:t>
            </a:r>
          </a:p>
          <a:p>
            <a:pPr eaLnBrk="1" hangingPunct="1">
              <a:spcBef>
                <a:spcPct val="0"/>
              </a:spcBef>
              <a:spcAft>
                <a:spcPts val="600"/>
              </a:spcAft>
              <a:buClrTx/>
              <a:buSzTx/>
              <a:buFontTx/>
              <a:buNone/>
            </a:pPr>
            <a:r>
              <a:rPr lang="ru-RU" altLang="ru-RU" sz="1600"/>
              <a:t>Возвращаемое значение для строчного триггера AFTER и триггеров уровня оператора (BEFORE или AFTER) всегда игнорируется. Это может быть и NULL. Однако в этих триггерах по-прежнему можно прервать вызвавшую их команду, для этого нужно явно вызвать ошибку.</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B6A49A5-C47A-4E46-9793-9824DDD90BDF}" type="slidenum">
              <a:rPr lang="ru-RU" altLang="ru-RU" sz="1200" smtClean="0">
                <a:latin typeface="Arial Black" pitchFamily="34" charset="0"/>
              </a:rPr>
              <a:pPr eaLnBrk="1" hangingPunct="1">
                <a:spcBef>
                  <a:spcPct val="0"/>
                </a:spcBef>
                <a:buClrTx/>
                <a:buSzTx/>
                <a:buFontTx/>
                <a:buNone/>
              </a:pPr>
              <a:t>13</a:t>
            </a:fld>
            <a:endParaRPr lang="ru-RU" altLang="ru-RU" sz="1200" smtClean="0">
              <a:latin typeface="Arial Black" pitchFamily="34" charset="0"/>
            </a:endParaRPr>
          </a:p>
        </p:txBody>
      </p:sp>
      <p:sp>
        <p:nvSpPr>
          <p:cNvPr id="43011" name="Rectangle 2"/>
          <p:cNvSpPr>
            <a:spLocks noGrp="1" noChangeArrowheads="1"/>
          </p:cNvSpPr>
          <p:nvPr>
            <p:ph type="title"/>
          </p:nvPr>
        </p:nvSpPr>
        <p:spPr>
          <a:xfrm>
            <a:off x="539750" y="333375"/>
            <a:ext cx="8229600" cy="647700"/>
          </a:xfrm>
        </p:spPr>
        <p:txBody>
          <a:bodyPr/>
          <a:lstStyle/>
          <a:p>
            <a:pPr algn="ctr" eaLnBrk="1" hangingPunct="1"/>
            <a:r>
              <a:rPr lang="en-US" altLang="ru-RU" sz="2800" smtClean="0"/>
              <a:t>Postgres</a:t>
            </a:r>
            <a:r>
              <a:rPr lang="ru-RU" altLang="ru-RU" sz="2800" smtClean="0"/>
              <a:t>. Обзор механизма работы триггера</a:t>
            </a:r>
          </a:p>
        </p:txBody>
      </p:sp>
      <p:sp>
        <p:nvSpPr>
          <p:cNvPr id="43012" name="Text Box 3"/>
          <p:cNvSpPr txBox="1">
            <a:spLocks noChangeArrowheads="1"/>
          </p:cNvSpPr>
          <p:nvPr/>
        </p:nvSpPr>
        <p:spPr bwMode="auto">
          <a:xfrm>
            <a:off x="468313" y="908050"/>
            <a:ext cx="8280400" cy="540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lang="ru-RU" altLang="ru-RU" sz="1600" b="1"/>
              <a:t>Триггеры </a:t>
            </a:r>
            <a:r>
              <a:rPr lang="en-US" altLang="ru-RU" sz="1600" b="1"/>
              <a:t>INSTEAD OF</a:t>
            </a:r>
          </a:p>
          <a:p>
            <a:pPr eaLnBrk="1" hangingPunct="1">
              <a:spcBef>
                <a:spcPct val="0"/>
              </a:spcBef>
              <a:spcAft>
                <a:spcPts val="600"/>
              </a:spcAft>
              <a:buClrTx/>
              <a:buSzTx/>
              <a:buFontTx/>
              <a:buNone/>
            </a:pPr>
            <a:r>
              <a:rPr lang="ru-RU" altLang="ru-RU" sz="1600"/>
              <a:t>Для представлений триггеры могут быть определены для выполнения вместо операций INSERT, UPDATE и DELETE. Триггеры INSTEAD OF- это </a:t>
            </a:r>
            <a:r>
              <a:rPr lang="ru-RU" altLang="ru-RU" sz="1600" b="1"/>
              <a:t>всегда</a:t>
            </a:r>
            <a:r>
              <a:rPr lang="ru-RU" altLang="ru-RU" sz="1600"/>
              <a:t> триггеры уровня строк и они могут применяться </a:t>
            </a:r>
            <a:r>
              <a:rPr lang="ru-RU" altLang="ru-RU" sz="1600" b="1"/>
              <a:t>только</a:t>
            </a:r>
            <a:r>
              <a:rPr lang="ru-RU" altLang="ru-RU" sz="1600"/>
              <a:t> к представлениям.</a:t>
            </a:r>
          </a:p>
          <a:p>
            <a:pPr eaLnBrk="1" hangingPunct="1">
              <a:spcBef>
                <a:spcPct val="0"/>
              </a:spcBef>
              <a:spcAft>
                <a:spcPts val="600"/>
              </a:spcAft>
              <a:buClrTx/>
              <a:buSzTx/>
              <a:buFontTx/>
              <a:buNone/>
            </a:pPr>
            <a:r>
              <a:rPr lang="ru-RU" altLang="ru-RU" sz="1600"/>
              <a:t>Именно функция триггера отвечает за то, чтобы произвести необходимые изменения в нижележащих базовых таблицах представления и должным образом возвращать изменённые строки, чтобы они появлялись в представлении. </a:t>
            </a:r>
          </a:p>
          <a:p>
            <a:pPr eaLnBrk="1" hangingPunct="1">
              <a:spcBef>
                <a:spcPct val="0"/>
              </a:spcBef>
              <a:spcAft>
                <a:spcPts val="600"/>
              </a:spcAft>
              <a:buClrTx/>
              <a:buSzTx/>
              <a:buFontTx/>
              <a:buNone/>
            </a:pPr>
            <a:r>
              <a:rPr lang="ru-RU" altLang="ru-RU" sz="1600"/>
              <a:t>Триггеры INSTEAD OF могут возвращать NULL, чтобы показать, что они не выполняли никаких изменений, так что обработку этой строки можно не продолжать (то есть, не вызывать последующие триггеры и не считать строку в числе обработанных строк для окружающих команд INSERT/UPDATE/DELETE). В противном случае должно быть возвращено значение, отличное от NULL, показывающее, что триггер выполнил запрошенную операцию. Это приведёт к увеличению счётчика количества строк, затронутых командой. </a:t>
            </a:r>
          </a:p>
          <a:p>
            <a:pPr eaLnBrk="1" hangingPunct="1">
              <a:spcBef>
                <a:spcPct val="0"/>
              </a:spcBef>
              <a:spcAft>
                <a:spcPts val="600"/>
              </a:spcAft>
              <a:buClrTx/>
              <a:buSzTx/>
              <a:buFontTx/>
              <a:buNone/>
            </a:pPr>
            <a:r>
              <a:rPr lang="ru-RU" altLang="ru-RU" sz="1600"/>
              <a:t>Для триггеров BEFORE и INSTEAD OF потенциально изменённая строка, возвращаемая одним триггером, становится входящей строкой для следующего триггера. </a:t>
            </a:r>
            <a:endParaRPr lang="en-US" altLang="ru-RU" sz="1600"/>
          </a:p>
          <a:p>
            <a:pPr eaLnBrk="1" hangingPunct="1">
              <a:spcBef>
                <a:spcPct val="0"/>
              </a:spcBef>
              <a:spcAft>
                <a:spcPts val="600"/>
              </a:spcAft>
              <a:buClrTx/>
              <a:buSzTx/>
              <a:buFontTx/>
              <a:buNone/>
            </a:pPr>
            <a:r>
              <a:rPr lang="ru-RU" altLang="ru-RU" sz="1600"/>
              <a:t>Если любой из триггеров BEFORE или INSTEAD OF возвращает NULL, операция для этой строки прекращается и последующие триггеры (для этой строки) не срабатывают.</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1E311BF7-2AFE-4463-AFDE-4EEBB246768B}" type="slidenum">
              <a:rPr lang="ru-RU" altLang="ru-RU" sz="1200" smtClean="0">
                <a:latin typeface="Arial Black" pitchFamily="34" charset="0"/>
              </a:rPr>
              <a:pPr eaLnBrk="1" hangingPunct="1">
                <a:spcBef>
                  <a:spcPct val="0"/>
                </a:spcBef>
                <a:buClrTx/>
                <a:buSzTx/>
                <a:buFontTx/>
                <a:buNone/>
              </a:pPr>
              <a:t>14</a:t>
            </a:fld>
            <a:endParaRPr lang="ru-RU" altLang="ru-RU" sz="1200" smtClean="0">
              <a:latin typeface="Arial Black" pitchFamily="34" charset="0"/>
            </a:endParaRPr>
          </a:p>
        </p:txBody>
      </p:sp>
      <p:sp>
        <p:nvSpPr>
          <p:cNvPr id="44035" name="Rectangle 2"/>
          <p:cNvSpPr>
            <a:spLocks noGrp="1" noChangeArrowheads="1"/>
          </p:cNvSpPr>
          <p:nvPr>
            <p:ph type="title"/>
          </p:nvPr>
        </p:nvSpPr>
        <p:spPr>
          <a:xfrm>
            <a:off x="539750" y="333375"/>
            <a:ext cx="8229600" cy="884238"/>
          </a:xfrm>
        </p:spPr>
        <p:txBody>
          <a:bodyPr/>
          <a:lstStyle/>
          <a:p>
            <a:pPr algn="ctr" eaLnBrk="1" hangingPunct="1"/>
            <a:r>
              <a:rPr lang="en-US" altLang="ru-RU" sz="2800" smtClean="0"/>
              <a:t>Postgres</a:t>
            </a:r>
            <a:r>
              <a:rPr lang="ru-RU" altLang="ru-RU" sz="2800" smtClean="0"/>
              <a:t>. Использование триггеров</a:t>
            </a:r>
          </a:p>
        </p:txBody>
      </p:sp>
      <p:sp>
        <p:nvSpPr>
          <p:cNvPr id="44036" name="Text Box 3"/>
          <p:cNvSpPr txBox="1">
            <a:spLocks noChangeArrowheads="1"/>
          </p:cNvSpPr>
          <p:nvPr/>
        </p:nvSpPr>
        <p:spPr bwMode="auto">
          <a:xfrm>
            <a:off x="468313" y="1052513"/>
            <a:ext cx="8424862"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lang="ru-RU" altLang="ru-RU" sz="1600"/>
              <a:t>Как правило, триггеры BEFORE уровня строки используются для проверки или модификации данных, которые будут вставлены или изменены. Например, триггер BEFORE можно использовать для вставки текущего времени в столбец timestamp или проверки, что два элемента строки согласованы между собой. </a:t>
            </a:r>
          </a:p>
          <a:p>
            <a:pPr eaLnBrk="1" hangingPunct="1">
              <a:spcBef>
                <a:spcPct val="0"/>
              </a:spcBef>
              <a:spcAft>
                <a:spcPts val="600"/>
              </a:spcAft>
              <a:buClrTx/>
              <a:buSzTx/>
              <a:buFontTx/>
              <a:buNone/>
            </a:pPr>
            <a:r>
              <a:rPr lang="ru-RU" altLang="ru-RU" sz="1600"/>
              <a:t>Триггеры AFTER уровня строки наиболее разумно использовать для каскадного обновления данных в других таблицах или проверки согласованности сделанных изменений с данными в других таблицах. Причина для такого разделения работы в том, что триггер AFTER видит окончательное значение строки, в то время как для триггера BEFORE это не так, ведь могут быть другие триггеры BEFORE, которые сработают позже. Если нет особых причин для выбора между триггерами BEFORE или AFTER, то триггер BEFORE предпочтительнее, так как не требует сохранения информации об операции до конца работы оператора. </a:t>
            </a:r>
          </a:p>
          <a:p>
            <a:pPr eaLnBrk="1" hangingPunct="1">
              <a:spcBef>
                <a:spcPct val="0"/>
              </a:spcBef>
              <a:spcAft>
                <a:spcPts val="600"/>
              </a:spcAft>
              <a:buClrTx/>
              <a:buSzTx/>
              <a:buFontTx/>
              <a:buNone/>
            </a:pPr>
            <a:r>
              <a:rPr lang="ru-RU" altLang="ru-RU" sz="1600"/>
              <a:t>Если триггерная функция выполняет команды SQL, эти команды могут заново запускать триггеры. Это известно как </a:t>
            </a:r>
            <a:r>
              <a:rPr lang="ru-RU" altLang="ru-RU" sz="1600" b="1"/>
              <a:t>каскадные триггеры</a:t>
            </a:r>
            <a:r>
              <a:rPr lang="ru-RU" altLang="ru-RU" sz="1600"/>
              <a:t>. Прямых ограничений на количество каскадных уровней не существует. Вполне возможно, что каскадные вызовы приведут к </a:t>
            </a:r>
            <a:r>
              <a:rPr lang="ru-RU" altLang="ru-RU" sz="1600" b="1"/>
              <a:t>рекурсивному срабатыванию </a:t>
            </a:r>
            <a:r>
              <a:rPr lang="ru-RU" altLang="ru-RU" sz="1600"/>
              <a:t>одного и того же триггера. Например, в триггере INSERT может выполняться команда, которая добавляет строку в эту же таблицу, тем самым опять вызывая триггер на INSERT. Обязанность программиста не допускать бесконечную рекурсию в таких случаях.</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90B0C2E4-ED63-4311-B11E-6926645B8577}" type="slidenum">
              <a:rPr lang="ru-RU" altLang="ru-RU" sz="1200" smtClean="0">
                <a:latin typeface="Arial Black" pitchFamily="34" charset="0"/>
              </a:rPr>
              <a:pPr eaLnBrk="1" hangingPunct="1">
                <a:spcBef>
                  <a:spcPct val="0"/>
                </a:spcBef>
                <a:buClrTx/>
                <a:buSzTx/>
                <a:buFontTx/>
                <a:buNone/>
              </a:pPr>
              <a:t>15</a:t>
            </a:fld>
            <a:endParaRPr lang="ru-RU" altLang="ru-RU" sz="1200" smtClean="0">
              <a:latin typeface="Arial Black" pitchFamily="34" charset="0"/>
            </a:endParaRPr>
          </a:p>
        </p:txBody>
      </p:sp>
      <p:sp>
        <p:nvSpPr>
          <p:cNvPr id="45059" name="Rectangle 2"/>
          <p:cNvSpPr>
            <a:spLocks noGrp="1" noChangeArrowheads="1"/>
          </p:cNvSpPr>
          <p:nvPr>
            <p:ph type="title"/>
          </p:nvPr>
        </p:nvSpPr>
        <p:spPr>
          <a:xfrm>
            <a:off x="539750" y="333375"/>
            <a:ext cx="8229600" cy="884238"/>
          </a:xfrm>
        </p:spPr>
        <p:txBody>
          <a:bodyPr/>
          <a:lstStyle/>
          <a:p>
            <a:pPr algn="ctr" eaLnBrk="1" hangingPunct="1"/>
            <a:r>
              <a:rPr lang="en-US" altLang="ru-RU" sz="2800" smtClean="0"/>
              <a:t>Postgres</a:t>
            </a:r>
            <a:r>
              <a:rPr lang="ru-RU" altLang="ru-RU" sz="2800" smtClean="0"/>
              <a:t>. Правила видимости данных</a:t>
            </a:r>
          </a:p>
        </p:txBody>
      </p:sp>
      <p:sp>
        <p:nvSpPr>
          <p:cNvPr id="45060" name="Text Box 3"/>
          <p:cNvSpPr txBox="1">
            <a:spLocks noChangeArrowheads="1"/>
          </p:cNvSpPr>
          <p:nvPr/>
        </p:nvSpPr>
        <p:spPr bwMode="auto">
          <a:xfrm>
            <a:off x="468313" y="1052513"/>
            <a:ext cx="8424862" cy="572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lang="ru-RU" altLang="ru-RU" sz="1600"/>
              <a:t>Если в триггерной функции выполняются SQL-команды и эти команды обращаются к таблице, на которую создан триггер, то необходимо знать правила видимости данных, потому что они определяют, будут ли видеть эти SQL-команды изменения в данных, для которых сработал триггер:</a:t>
            </a:r>
          </a:p>
          <a:p>
            <a:pPr eaLnBrk="1" hangingPunct="1">
              <a:spcBef>
                <a:spcPct val="0"/>
              </a:spcBef>
              <a:spcAft>
                <a:spcPts val="600"/>
              </a:spcAft>
              <a:buClrTx/>
              <a:buSzTx/>
              <a:buFontTx/>
              <a:buNone/>
            </a:pPr>
            <a:r>
              <a:rPr lang="ru-RU" altLang="ru-RU" sz="1600"/>
              <a:t>• В триггерах уровня оператора: никакие из изменений, произведённых оператором, не видны в триггерах BEFORE, тогда как в триггерах AFTER видны все изменения. </a:t>
            </a:r>
          </a:p>
          <a:p>
            <a:pPr eaLnBrk="1" hangingPunct="1">
              <a:spcBef>
                <a:spcPct val="0"/>
              </a:spcBef>
              <a:spcAft>
                <a:spcPts val="600"/>
              </a:spcAft>
              <a:buClrTx/>
              <a:buSzTx/>
              <a:buFontTx/>
              <a:buNone/>
            </a:pPr>
            <a:r>
              <a:rPr lang="ru-RU" altLang="ru-RU" sz="1600"/>
              <a:t>• Изменение данных (событие триггера), не видно для команд SQL, выполняемых в триггере BEFORE уровня строки, потому что это изменение ещё не произошло. </a:t>
            </a:r>
          </a:p>
          <a:p>
            <a:pPr eaLnBrk="1" hangingPunct="1">
              <a:spcBef>
                <a:spcPct val="0"/>
              </a:spcBef>
              <a:spcAft>
                <a:spcPts val="600"/>
              </a:spcAft>
              <a:buClrTx/>
              <a:buSzTx/>
              <a:buFontTx/>
              <a:buNone/>
            </a:pPr>
            <a:r>
              <a:rPr lang="ru-RU" altLang="ru-RU" sz="1600"/>
              <a:t>• Тем не менее, команды SQL, выполняемые в триггере BEFORE уровня строки, будут видеть изменения данных в строках, которые уже были обработаны в этом операторе. Это требует осторожности, так как </a:t>
            </a:r>
            <a:r>
              <a:rPr lang="ru-RU" altLang="ru-RU" sz="1600" b="1"/>
              <a:t>порядок обработки строк в целом непредсказуемый</a:t>
            </a:r>
            <a:r>
              <a:rPr lang="ru-RU" altLang="ru-RU" sz="1600"/>
              <a:t>; команда SQL, обрабатывающая множество строк, может делать это в любом порядке. </a:t>
            </a:r>
          </a:p>
          <a:p>
            <a:pPr eaLnBrk="1" hangingPunct="1">
              <a:spcBef>
                <a:spcPct val="0"/>
              </a:spcBef>
              <a:spcAft>
                <a:spcPts val="600"/>
              </a:spcAft>
              <a:buClrTx/>
              <a:buSzTx/>
              <a:buFontTx/>
              <a:buNone/>
            </a:pPr>
            <a:r>
              <a:rPr lang="ru-RU" altLang="ru-RU" sz="1600"/>
              <a:t>• Триггер INSTEAD OF уровня строки увидит изменения данных, внесённые при предыдущих вызовах триггера INSTEAD OF для этой же внешней команды. </a:t>
            </a:r>
          </a:p>
          <a:p>
            <a:pPr eaLnBrk="1" hangingPunct="1">
              <a:spcBef>
                <a:spcPct val="0"/>
              </a:spcBef>
              <a:spcAft>
                <a:spcPts val="600"/>
              </a:spcAft>
              <a:buClrTx/>
              <a:buSzTx/>
              <a:buFontTx/>
              <a:buNone/>
            </a:pPr>
            <a:r>
              <a:rPr lang="ru-RU" altLang="ru-RU" sz="1600"/>
              <a:t>• Когда срабатывает триггер AFTER уровня строки, все изменения сделанные оператором уже выполнены и видны в вызываемой триггерной функции. </a:t>
            </a:r>
          </a:p>
          <a:p>
            <a:pPr eaLnBrk="1" hangingPunct="1">
              <a:spcBef>
                <a:spcPct val="0"/>
              </a:spcBef>
              <a:spcAft>
                <a:spcPts val="600"/>
              </a:spcAft>
              <a:buClrTx/>
              <a:buSzTx/>
              <a:buFontTx/>
              <a:buNone/>
            </a:pPr>
            <a:r>
              <a:rPr lang="ru-RU" altLang="ru-RU" sz="1600"/>
              <a:t>Если триггерная функция написана на одном из стандартных процедурных языков, вышеприведённые утверждения применимы, только если функция объявлена как VOLATILE. Функции объявленные как STABLE или IMMUTABLE в любом случае не будут видеть изменений, сделанных вызывающим оператором.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2A74A557-E287-442B-B682-7796D796FEBC}" type="slidenum">
              <a:rPr lang="ru-RU" altLang="ru-RU" sz="1200" smtClean="0">
                <a:latin typeface="Arial Black" pitchFamily="34" charset="0"/>
              </a:rPr>
              <a:pPr eaLnBrk="1" hangingPunct="1">
                <a:spcBef>
                  <a:spcPct val="0"/>
                </a:spcBef>
                <a:buClrTx/>
                <a:buSzTx/>
                <a:buFontTx/>
                <a:buNone/>
              </a:pPr>
              <a:t>16</a:t>
            </a:fld>
            <a:endParaRPr lang="ru-RU" altLang="ru-RU" sz="1200" smtClean="0">
              <a:latin typeface="Arial Black" pitchFamily="34" charset="0"/>
            </a:endParaRPr>
          </a:p>
        </p:txBody>
      </p:sp>
      <p:sp>
        <p:nvSpPr>
          <p:cNvPr id="46083" name="Rectangle 2"/>
          <p:cNvSpPr>
            <a:spLocks noGrp="1" noChangeArrowheads="1"/>
          </p:cNvSpPr>
          <p:nvPr>
            <p:ph type="title"/>
          </p:nvPr>
        </p:nvSpPr>
        <p:spPr>
          <a:xfrm>
            <a:off x="539750" y="333375"/>
            <a:ext cx="8229600" cy="884238"/>
          </a:xfrm>
        </p:spPr>
        <p:txBody>
          <a:bodyPr/>
          <a:lstStyle/>
          <a:p>
            <a:pPr algn="ctr" eaLnBrk="1" hangingPunct="1"/>
            <a:r>
              <a:rPr lang="en-US" altLang="ru-RU" sz="2800" smtClean="0"/>
              <a:t>Postgres</a:t>
            </a:r>
            <a:r>
              <a:rPr lang="ru-RU" altLang="ru-RU" sz="2800" smtClean="0"/>
              <a:t>. Примеры</a:t>
            </a:r>
          </a:p>
        </p:txBody>
      </p:sp>
      <p:sp>
        <p:nvSpPr>
          <p:cNvPr id="46084" name="Text Box 3"/>
          <p:cNvSpPr txBox="1">
            <a:spLocks noChangeArrowheads="1"/>
          </p:cNvSpPr>
          <p:nvPr/>
        </p:nvSpPr>
        <p:spPr bwMode="auto">
          <a:xfrm>
            <a:off x="468313" y="1052513"/>
            <a:ext cx="8424862"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lnSpc>
                <a:spcPct val="80000"/>
              </a:lnSpc>
              <a:spcBef>
                <a:spcPct val="0"/>
              </a:spcBef>
              <a:buClrTx/>
              <a:buSzTx/>
              <a:buFont typeface="Wingdings" pitchFamily="2" charset="2"/>
              <a:buNone/>
            </a:pPr>
            <a:r>
              <a:rPr lang="en-US" altLang="ru-RU" sz="1600" i="1"/>
              <a:t>-- </a:t>
            </a:r>
            <a:r>
              <a:rPr lang="ru-RU" altLang="ru-RU" sz="1600" i="1"/>
              <a:t>Зарплата сотрудника должна попадать в один из</a:t>
            </a:r>
            <a:r>
              <a:rPr lang="en-US" altLang="ru-RU" sz="1600" i="1"/>
              <a:t> </a:t>
            </a:r>
            <a:r>
              <a:rPr lang="ru-RU" altLang="ru-RU" sz="1600" i="1"/>
              <a:t>интервалов </a:t>
            </a:r>
            <a:endParaRPr lang="en-US" altLang="ru-RU" sz="1600" i="1"/>
          </a:p>
          <a:p>
            <a:pPr eaLnBrk="1" hangingPunct="1">
              <a:lnSpc>
                <a:spcPct val="80000"/>
              </a:lnSpc>
              <a:spcBef>
                <a:spcPct val="0"/>
              </a:spcBef>
              <a:buClrTx/>
              <a:buSzTx/>
              <a:buFont typeface="Wingdings" pitchFamily="2" charset="2"/>
              <a:buNone/>
            </a:pPr>
            <a:r>
              <a:rPr lang="en-US" altLang="ru-RU" sz="1600" i="1"/>
              <a:t>-- </a:t>
            </a:r>
            <a:r>
              <a:rPr lang="ru-RU" altLang="ru-RU" sz="1600" i="1"/>
              <a:t>значений зарплаты,</a:t>
            </a:r>
            <a:r>
              <a:rPr lang="en-US" altLang="ru-RU" sz="1600" i="1"/>
              <a:t> </a:t>
            </a:r>
            <a:r>
              <a:rPr lang="ru-RU" altLang="ru-RU" sz="1600" i="1"/>
              <a:t>которые установлены </a:t>
            </a:r>
            <a:endParaRPr lang="en-US" altLang="ru-RU" sz="1600" i="1"/>
          </a:p>
          <a:p>
            <a:pPr eaLnBrk="1" hangingPunct="1">
              <a:lnSpc>
                <a:spcPct val="80000"/>
              </a:lnSpc>
              <a:spcBef>
                <a:spcPct val="0"/>
              </a:spcBef>
              <a:buClrTx/>
              <a:buSzTx/>
              <a:buFont typeface="Wingdings" pitchFamily="2" charset="2"/>
              <a:buNone/>
            </a:pPr>
            <a:r>
              <a:rPr lang="en-US" altLang="ru-RU" sz="1600" i="1"/>
              <a:t>-- </a:t>
            </a:r>
            <a:r>
              <a:rPr lang="ru-RU" altLang="ru-RU" sz="1600" i="1"/>
              <a:t>для разных категорий сотрудников</a:t>
            </a:r>
            <a:r>
              <a:rPr lang="en-US" altLang="ru-RU" sz="1600" i="1"/>
              <a:t> </a:t>
            </a:r>
            <a:r>
              <a:rPr lang="ru-RU" altLang="ru-RU" sz="1600" i="1"/>
              <a:t>в таблице </a:t>
            </a:r>
            <a:r>
              <a:rPr lang="en-US" altLang="ru-RU" sz="1600" i="1"/>
              <a:t>sal_grade</a:t>
            </a:r>
            <a:r>
              <a:rPr lang="ru-RU" altLang="ru-RU" sz="1600" i="1"/>
              <a:t>.</a:t>
            </a:r>
          </a:p>
          <a:p>
            <a:pPr eaLnBrk="1" hangingPunct="1">
              <a:lnSpc>
                <a:spcPct val="80000"/>
              </a:lnSpc>
              <a:spcBef>
                <a:spcPct val="0"/>
              </a:spcBef>
              <a:buClrTx/>
              <a:buSzTx/>
              <a:buFont typeface="Wingdings" pitchFamily="2" charset="2"/>
              <a:buNone/>
            </a:pPr>
            <a:endParaRPr lang="ru-RU" altLang="ru-RU" sz="1600" i="1"/>
          </a:p>
          <a:p>
            <a:pPr>
              <a:spcBef>
                <a:spcPct val="0"/>
              </a:spcBef>
              <a:buClrTx/>
              <a:buSzTx/>
              <a:buFontTx/>
              <a:buNone/>
            </a:pPr>
            <a:r>
              <a:rPr lang="en-US" altLang="ru-RU" sz="1600"/>
              <a:t>CREATE  or replace FUNCTION  check_salary ()  RETURNS  trigger  AS $$ </a:t>
            </a:r>
            <a:endParaRPr lang="ru-RU" altLang="ru-RU" sz="1600"/>
          </a:p>
          <a:p>
            <a:pPr>
              <a:spcBef>
                <a:spcPct val="0"/>
              </a:spcBef>
              <a:buClrTx/>
              <a:buSzTx/>
              <a:buFontTx/>
              <a:buNone/>
            </a:pPr>
            <a:r>
              <a:rPr lang="en-US" altLang="ru-RU" sz="1600"/>
              <a:t>declare  cnt  integer;</a:t>
            </a:r>
            <a:endParaRPr lang="ru-RU" altLang="ru-RU" sz="1600"/>
          </a:p>
          <a:p>
            <a:pPr>
              <a:spcBef>
                <a:spcPct val="0"/>
              </a:spcBef>
              <a:buClrTx/>
              <a:buSzTx/>
              <a:buFontTx/>
              <a:buNone/>
            </a:pPr>
            <a:r>
              <a:rPr lang="en-US" altLang="ru-RU" sz="1600"/>
              <a:t>begin</a:t>
            </a:r>
            <a:endParaRPr lang="ru-RU" altLang="ru-RU" sz="1600"/>
          </a:p>
          <a:p>
            <a:pPr>
              <a:spcBef>
                <a:spcPct val="0"/>
              </a:spcBef>
              <a:buClrTx/>
              <a:buSzTx/>
              <a:buFontTx/>
              <a:buNone/>
            </a:pPr>
            <a:r>
              <a:rPr lang="en-US" altLang="ru-RU" sz="1600"/>
              <a:t>   select count(*) into cnt from sal_grade</a:t>
            </a:r>
            <a:endParaRPr lang="ru-RU" altLang="ru-RU" sz="1600"/>
          </a:p>
          <a:p>
            <a:pPr>
              <a:spcBef>
                <a:spcPct val="0"/>
              </a:spcBef>
              <a:buClrTx/>
              <a:buSzTx/>
              <a:buFontTx/>
              <a:buNone/>
            </a:pPr>
            <a:r>
              <a:rPr lang="en-US" altLang="ru-RU" sz="1600"/>
              <a:t>      where   new.salary   between  low_value  and  high_value;</a:t>
            </a:r>
            <a:endParaRPr lang="ru-RU" altLang="ru-RU" sz="1600"/>
          </a:p>
          <a:p>
            <a:pPr>
              <a:spcBef>
                <a:spcPct val="0"/>
              </a:spcBef>
              <a:buClrTx/>
              <a:buSzTx/>
              <a:buFontTx/>
              <a:buNone/>
            </a:pPr>
            <a:r>
              <a:rPr lang="en-US" altLang="ru-RU" sz="1600"/>
              <a:t>   if cnt</a:t>
            </a:r>
            <a:r>
              <a:rPr lang="ru-RU" altLang="ru-RU" sz="1600"/>
              <a:t>=0 </a:t>
            </a:r>
          </a:p>
          <a:p>
            <a:pPr>
              <a:spcBef>
                <a:spcPct val="0"/>
              </a:spcBef>
              <a:buClrTx/>
              <a:buSzTx/>
              <a:buFontTx/>
              <a:buNone/>
            </a:pPr>
            <a:r>
              <a:rPr lang="ru-RU" altLang="ru-RU" sz="1600"/>
              <a:t>        </a:t>
            </a:r>
            <a:r>
              <a:rPr lang="en-US" altLang="ru-RU" sz="1600"/>
              <a:t>then raise exception</a:t>
            </a:r>
            <a:r>
              <a:rPr lang="ru-RU" altLang="ru-RU" sz="1600"/>
              <a:t>  'Зарплата не попадает ни в один из допустимых интервалов';</a:t>
            </a:r>
          </a:p>
          <a:p>
            <a:pPr>
              <a:spcBef>
                <a:spcPct val="0"/>
              </a:spcBef>
              <a:buClrTx/>
              <a:buSzTx/>
              <a:buFontTx/>
              <a:buNone/>
            </a:pPr>
            <a:r>
              <a:rPr lang="ru-RU" altLang="ru-RU" sz="1600"/>
              <a:t>   </a:t>
            </a:r>
            <a:r>
              <a:rPr lang="en-US" altLang="ru-RU" sz="1600"/>
              <a:t>end if;</a:t>
            </a:r>
          </a:p>
          <a:p>
            <a:pPr>
              <a:spcBef>
                <a:spcPct val="0"/>
              </a:spcBef>
              <a:buClrTx/>
              <a:buSzTx/>
              <a:buFontTx/>
              <a:buNone/>
            </a:pPr>
            <a:r>
              <a:rPr lang="en-US" altLang="ru-RU" sz="1600"/>
              <a:t>   return  NEW;</a:t>
            </a:r>
            <a:endParaRPr lang="ru-RU" altLang="ru-RU" sz="1600"/>
          </a:p>
          <a:p>
            <a:pPr>
              <a:spcBef>
                <a:spcPct val="0"/>
              </a:spcBef>
              <a:buClrTx/>
              <a:buSzTx/>
              <a:buFontTx/>
              <a:buNone/>
            </a:pPr>
            <a:r>
              <a:rPr lang="en-US" altLang="ru-RU" sz="1600"/>
              <a:t>END;</a:t>
            </a:r>
            <a:endParaRPr lang="ru-RU" altLang="ru-RU" sz="1600"/>
          </a:p>
          <a:p>
            <a:pPr>
              <a:spcBef>
                <a:spcPct val="0"/>
              </a:spcBef>
              <a:buClrTx/>
              <a:buSzTx/>
              <a:buFontTx/>
              <a:buNone/>
            </a:pPr>
            <a:r>
              <a:rPr lang="en-US" altLang="ru-RU" sz="1600"/>
              <a:t>$$ LANGUAGE plpgsql;</a:t>
            </a:r>
            <a:endParaRPr lang="ru-RU" altLang="ru-RU" sz="1600"/>
          </a:p>
          <a:p>
            <a:pPr>
              <a:spcBef>
                <a:spcPct val="0"/>
              </a:spcBef>
              <a:buClrTx/>
              <a:buSzTx/>
              <a:buFontTx/>
              <a:buNone/>
            </a:pPr>
            <a:endParaRPr lang="ru-RU" altLang="ru-RU" sz="1600"/>
          </a:p>
          <a:p>
            <a:pPr>
              <a:spcBef>
                <a:spcPct val="0"/>
              </a:spcBef>
              <a:buClrTx/>
              <a:buSzTx/>
              <a:buFontTx/>
              <a:buNone/>
            </a:pPr>
            <a:r>
              <a:rPr lang="en-US" altLang="ru-RU" sz="1600"/>
              <a:t>CREATE TRIGGER  tr_check_salary    </a:t>
            </a:r>
            <a:endParaRPr lang="ru-RU" altLang="ru-RU" sz="1600"/>
          </a:p>
          <a:p>
            <a:pPr>
              <a:spcBef>
                <a:spcPct val="0"/>
              </a:spcBef>
              <a:buClrTx/>
              <a:buSzTx/>
              <a:buFontTx/>
              <a:buNone/>
            </a:pPr>
            <a:r>
              <a:rPr lang="en-US" altLang="ru-RU" sz="1600"/>
              <a:t>	BEFORE insert  ON emp2    </a:t>
            </a:r>
            <a:endParaRPr lang="ru-RU" altLang="ru-RU" sz="1600"/>
          </a:p>
          <a:p>
            <a:pPr>
              <a:spcBef>
                <a:spcPct val="0"/>
              </a:spcBef>
              <a:buClrTx/>
              <a:buSzTx/>
              <a:buFontTx/>
              <a:buNone/>
            </a:pPr>
            <a:r>
              <a:rPr lang="en-US" altLang="ru-RU" sz="1600"/>
              <a:t>	FOR EACH ROW    </a:t>
            </a:r>
            <a:endParaRPr lang="ru-RU" altLang="ru-RU" sz="1600"/>
          </a:p>
          <a:p>
            <a:pPr>
              <a:spcBef>
                <a:spcPct val="0"/>
              </a:spcBef>
              <a:buClrTx/>
              <a:buSzTx/>
              <a:buFontTx/>
              <a:buNone/>
            </a:pPr>
            <a:r>
              <a:rPr lang="en-US" altLang="ru-RU" sz="1600"/>
              <a:t>	EXECUTE PROCEDURE  check_salary (); </a:t>
            </a:r>
            <a:endParaRPr lang="ru-RU" altLang="ru-RU" sz="1600"/>
          </a:p>
          <a:p>
            <a:pPr eaLnBrk="1" hangingPunct="1">
              <a:lnSpc>
                <a:spcPct val="80000"/>
              </a:lnSpc>
              <a:spcBef>
                <a:spcPct val="0"/>
              </a:spcBef>
              <a:buClrTx/>
              <a:buSzTx/>
              <a:buFont typeface="Wingdings" pitchFamily="2" charset="2"/>
              <a:buNone/>
            </a:pPr>
            <a:endParaRPr lang="en-US" altLang="ru-RU" sz="1600" i="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A384CB85-3837-417C-8CFA-36EA81479532}" type="slidenum">
              <a:rPr lang="ru-RU" altLang="ru-RU" sz="1200" smtClean="0">
                <a:latin typeface="Arial Black" pitchFamily="34" charset="0"/>
              </a:rPr>
              <a:pPr eaLnBrk="1" hangingPunct="1">
                <a:spcBef>
                  <a:spcPct val="0"/>
                </a:spcBef>
                <a:buClrTx/>
                <a:buSzTx/>
                <a:buFontTx/>
                <a:buNone/>
              </a:pPr>
              <a:t>17</a:t>
            </a:fld>
            <a:endParaRPr lang="ru-RU" altLang="ru-RU" sz="1200" smtClean="0">
              <a:latin typeface="Arial Black" pitchFamily="34" charset="0"/>
            </a:endParaRPr>
          </a:p>
        </p:txBody>
      </p:sp>
      <p:sp>
        <p:nvSpPr>
          <p:cNvPr id="47107" name="Rectangle 2"/>
          <p:cNvSpPr>
            <a:spLocks noGrp="1" noChangeArrowheads="1"/>
          </p:cNvSpPr>
          <p:nvPr>
            <p:ph type="title"/>
          </p:nvPr>
        </p:nvSpPr>
        <p:spPr>
          <a:xfrm>
            <a:off x="539750" y="333375"/>
            <a:ext cx="8229600" cy="884238"/>
          </a:xfrm>
        </p:spPr>
        <p:txBody>
          <a:bodyPr/>
          <a:lstStyle/>
          <a:p>
            <a:pPr algn="ctr" eaLnBrk="1" hangingPunct="1"/>
            <a:r>
              <a:rPr lang="en-US" altLang="ru-RU" sz="2800" smtClean="0"/>
              <a:t>Postgres</a:t>
            </a:r>
            <a:r>
              <a:rPr lang="ru-RU" altLang="ru-RU" sz="2800" smtClean="0"/>
              <a:t>. Примеры</a:t>
            </a:r>
          </a:p>
        </p:txBody>
      </p:sp>
      <p:sp>
        <p:nvSpPr>
          <p:cNvPr id="47108" name="Text Box 3"/>
          <p:cNvSpPr txBox="1">
            <a:spLocks noChangeArrowheads="1"/>
          </p:cNvSpPr>
          <p:nvPr/>
        </p:nvSpPr>
        <p:spPr bwMode="auto">
          <a:xfrm>
            <a:off x="468313" y="1052513"/>
            <a:ext cx="8424862" cy="531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lnSpc>
                <a:spcPct val="80000"/>
              </a:lnSpc>
              <a:spcBef>
                <a:spcPct val="0"/>
              </a:spcBef>
              <a:buClrTx/>
              <a:buSzTx/>
              <a:buFont typeface="Wingdings" pitchFamily="2" charset="2"/>
              <a:buNone/>
            </a:pPr>
            <a:r>
              <a:rPr lang="en-US" altLang="ru-RU" sz="1600" i="1"/>
              <a:t>-- </a:t>
            </a:r>
            <a:r>
              <a:rPr lang="ru-RU" altLang="ru-RU" sz="1600" i="1"/>
              <a:t>Отслеживаем действия пользователей над таблицей </a:t>
            </a:r>
            <a:r>
              <a:rPr lang="en-US" altLang="ru-RU" sz="1600" i="1"/>
              <a:t> EMP</a:t>
            </a:r>
            <a:endParaRPr lang="ru-RU" altLang="ru-RU" sz="1600" i="1"/>
          </a:p>
          <a:p>
            <a:pPr eaLnBrk="1" hangingPunct="1">
              <a:lnSpc>
                <a:spcPct val="80000"/>
              </a:lnSpc>
              <a:spcBef>
                <a:spcPct val="0"/>
              </a:spcBef>
              <a:buClrTx/>
              <a:buSzTx/>
              <a:buFont typeface="Wingdings" pitchFamily="2" charset="2"/>
              <a:buNone/>
            </a:pPr>
            <a:r>
              <a:rPr lang="ru-RU" altLang="ru-RU" sz="1600" i="1"/>
              <a:t>-- и фиксируем данные о них в специальной таблице </a:t>
            </a:r>
            <a:r>
              <a:rPr lang="en-US" altLang="ru-RU" sz="1600" i="1"/>
              <a:t>TAB_LOG</a:t>
            </a:r>
            <a:endParaRPr lang="ru-RU" altLang="ru-RU" sz="1600" i="1"/>
          </a:p>
          <a:p>
            <a:pPr eaLnBrk="1" hangingPunct="1">
              <a:lnSpc>
                <a:spcPct val="80000"/>
              </a:lnSpc>
              <a:spcBef>
                <a:spcPct val="0"/>
              </a:spcBef>
              <a:buClrTx/>
              <a:buSzTx/>
              <a:buFont typeface="Wingdings" pitchFamily="2" charset="2"/>
              <a:buNone/>
            </a:pPr>
            <a:r>
              <a:rPr lang="ru-RU" altLang="ru-RU" sz="1600" i="1"/>
              <a:t>-- записывая туда имя пользователя, признак действия и дату</a:t>
            </a:r>
            <a:r>
              <a:rPr lang="en-US" altLang="ru-RU" sz="1600" i="1"/>
              <a:t>.</a:t>
            </a:r>
            <a:endParaRPr lang="ru-RU" altLang="ru-RU" sz="1600" i="1"/>
          </a:p>
          <a:p>
            <a:pPr eaLnBrk="1" hangingPunct="1">
              <a:lnSpc>
                <a:spcPct val="80000"/>
              </a:lnSpc>
              <a:spcBef>
                <a:spcPct val="0"/>
              </a:spcBef>
              <a:buClrTx/>
              <a:buSzTx/>
              <a:buFont typeface="Wingdings" pitchFamily="2" charset="2"/>
              <a:buNone/>
            </a:pPr>
            <a:endParaRPr lang="ru-RU" altLang="ru-RU" sz="1600" i="1"/>
          </a:p>
          <a:p>
            <a:pPr>
              <a:spcBef>
                <a:spcPct val="0"/>
              </a:spcBef>
              <a:buClrTx/>
              <a:buSzTx/>
              <a:buFontTx/>
              <a:buNone/>
            </a:pPr>
            <a:r>
              <a:rPr lang="en-US" altLang="ru-RU" sz="1600"/>
              <a:t>CREATE  or replace FUNCTION  audit_tab ()  RETURNS  trigger  AS $$ </a:t>
            </a:r>
            <a:endParaRPr lang="ru-RU" altLang="ru-RU" sz="1600"/>
          </a:p>
          <a:p>
            <a:pPr>
              <a:spcBef>
                <a:spcPct val="0"/>
              </a:spcBef>
              <a:buClrTx/>
              <a:buSzTx/>
              <a:buFontTx/>
              <a:buNone/>
            </a:pPr>
            <a:r>
              <a:rPr lang="en-US" altLang="ru-RU" sz="1600"/>
              <a:t>declare ch char:='U';</a:t>
            </a:r>
            <a:endParaRPr lang="ru-RU" altLang="ru-RU" sz="1600"/>
          </a:p>
          <a:p>
            <a:pPr>
              <a:spcBef>
                <a:spcPct val="0"/>
              </a:spcBef>
              <a:buClrTx/>
              <a:buSzTx/>
              <a:buFontTx/>
              <a:buNone/>
            </a:pPr>
            <a:r>
              <a:rPr lang="en-US" altLang="ru-RU" sz="1600"/>
              <a:t>begin</a:t>
            </a:r>
            <a:endParaRPr lang="ru-RU" altLang="ru-RU" sz="1600"/>
          </a:p>
          <a:p>
            <a:pPr>
              <a:spcBef>
                <a:spcPct val="0"/>
              </a:spcBef>
              <a:buClrTx/>
              <a:buSzTx/>
              <a:buFontTx/>
              <a:buNone/>
            </a:pPr>
            <a:r>
              <a:rPr lang="en-US" altLang="ru-RU" sz="1600"/>
              <a:t>   if       TG_OP = 'INSERT'  then ch:= 'I';</a:t>
            </a:r>
            <a:endParaRPr lang="ru-RU" altLang="ru-RU" sz="1600"/>
          </a:p>
          <a:p>
            <a:pPr>
              <a:spcBef>
                <a:spcPct val="0"/>
              </a:spcBef>
              <a:buClrTx/>
              <a:buSzTx/>
              <a:buFontTx/>
              <a:buNone/>
            </a:pPr>
            <a:r>
              <a:rPr lang="en-US" altLang="ru-RU" sz="1600"/>
              <a:t>   elsif  TG_OP = 'DELETE'  then ch:= 'D';</a:t>
            </a:r>
            <a:endParaRPr lang="ru-RU" altLang="ru-RU" sz="1600"/>
          </a:p>
          <a:p>
            <a:pPr>
              <a:spcBef>
                <a:spcPct val="0"/>
              </a:spcBef>
              <a:buClrTx/>
              <a:buSzTx/>
              <a:buFontTx/>
              <a:buNone/>
            </a:pPr>
            <a:r>
              <a:rPr lang="en-US" altLang="ru-RU" sz="1600"/>
              <a:t>   end if;</a:t>
            </a:r>
            <a:endParaRPr lang="ru-RU" altLang="ru-RU" sz="1600"/>
          </a:p>
          <a:p>
            <a:pPr>
              <a:spcBef>
                <a:spcPct val="0"/>
              </a:spcBef>
              <a:buClrTx/>
              <a:buSzTx/>
              <a:buFontTx/>
              <a:buNone/>
            </a:pPr>
            <a:r>
              <a:rPr lang="en-US" altLang="ru-RU" sz="1600"/>
              <a:t>   insert into tab_log values ( substr (user, 1, 30), ch, current_date);</a:t>
            </a:r>
            <a:endParaRPr lang="ru-RU" altLang="ru-RU" sz="1600"/>
          </a:p>
          <a:p>
            <a:pPr>
              <a:spcBef>
                <a:spcPct val="0"/>
              </a:spcBef>
              <a:buClrTx/>
              <a:buSzTx/>
              <a:buFontTx/>
              <a:buNone/>
            </a:pPr>
            <a:r>
              <a:rPr lang="en-US" altLang="ru-RU" sz="1600"/>
              <a:t>   if   TG_OP = 'DELETE'  then  return  OLD;</a:t>
            </a:r>
            <a:endParaRPr lang="ru-RU" altLang="ru-RU" sz="1600"/>
          </a:p>
          <a:p>
            <a:pPr>
              <a:spcBef>
                <a:spcPct val="0"/>
              </a:spcBef>
              <a:buClrTx/>
              <a:buSzTx/>
              <a:buFontTx/>
              <a:buNone/>
            </a:pPr>
            <a:r>
              <a:rPr lang="en-US" altLang="ru-RU" sz="1600"/>
              <a:t>   else  return  NEW;</a:t>
            </a:r>
            <a:endParaRPr lang="ru-RU" altLang="ru-RU" sz="1600"/>
          </a:p>
          <a:p>
            <a:pPr>
              <a:spcBef>
                <a:spcPct val="0"/>
              </a:spcBef>
              <a:buClrTx/>
              <a:buSzTx/>
              <a:buFontTx/>
              <a:buNone/>
            </a:pPr>
            <a:r>
              <a:rPr lang="en-US" altLang="ru-RU" sz="1600"/>
              <a:t>   end if;</a:t>
            </a:r>
            <a:endParaRPr lang="ru-RU" altLang="ru-RU" sz="1600"/>
          </a:p>
          <a:p>
            <a:pPr>
              <a:spcBef>
                <a:spcPct val="0"/>
              </a:spcBef>
              <a:buClrTx/>
              <a:buSzTx/>
              <a:buFontTx/>
              <a:buNone/>
            </a:pPr>
            <a:r>
              <a:rPr lang="en-US" altLang="ru-RU" sz="1600"/>
              <a:t>end;</a:t>
            </a:r>
            <a:endParaRPr lang="ru-RU" altLang="ru-RU" sz="1600"/>
          </a:p>
          <a:p>
            <a:pPr>
              <a:spcBef>
                <a:spcPct val="0"/>
              </a:spcBef>
              <a:buClrTx/>
              <a:buSzTx/>
              <a:buFontTx/>
              <a:buNone/>
            </a:pPr>
            <a:r>
              <a:rPr lang="en-US" altLang="ru-RU" sz="1600"/>
              <a:t>$$ LANGUAGE plpgsql;</a:t>
            </a:r>
            <a:endParaRPr lang="ru-RU" altLang="ru-RU" sz="1600"/>
          </a:p>
          <a:p>
            <a:pPr>
              <a:spcBef>
                <a:spcPct val="0"/>
              </a:spcBef>
              <a:buClrTx/>
              <a:buSzTx/>
              <a:buFontTx/>
              <a:buNone/>
            </a:pPr>
            <a:endParaRPr lang="ru-RU" altLang="ru-RU" sz="1600"/>
          </a:p>
          <a:p>
            <a:pPr>
              <a:spcBef>
                <a:spcPct val="0"/>
              </a:spcBef>
              <a:buClrTx/>
              <a:buSzTx/>
              <a:buFontTx/>
              <a:buNone/>
            </a:pPr>
            <a:r>
              <a:rPr lang="en-US" altLang="ru-RU" sz="1600"/>
              <a:t>CREATE TRIGGER  tr_audit_tab</a:t>
            </a:r>
            <a:endParaRPr lang="ru-RU" altLang="ru-RU" sz="1600"/>
          </a:p>
          <a:p>
            <a:pPr>
              <a:spcBef>
                <a:spcPct val="0"/>
              </a:spcBef>
              <a:buClrTx/>
              <a:buSzTx/>
              <a:buFontTx/>
              <a:buNone/>
            </a:pPr>
            <a:r>
              <a:rPr lang="en-US" altLang="ru-RU" sz="1600"/>
              <a:t>	after INSERT or UPDATE or DELETE ON emp  </a:t>
            </a:r>
            <a:endParaRPr lang="ru-RU" altLang="ru-RU" sz="1600"/>
          </a:p>
          <a:p>
            <a:pPr>
              <a:spcBef>
                <a:spcPct val="0"/>
              </a:spcBef>
              <a:buClrTx/>
              <a:buSzTx/>
              <a:buFontTx/>
              <a:buNone/>
            </a:pPr>
            <a:r>
              <a:rPr lang="en-US" altLang="ru-RU" sz="1600"/>
              <a:t>	EXECUTE PROCEDURE   audit_tab (); </a:t>
            </a:r>
          </a:p>
          <a:p>
            <a:pPr>
              <a:spcBef>
                <a:spcPct val="0"/>
              </a:spcBef>
              <a:buClrTx/>
              <a:buSzTx/>
              <a:buFontTx/>
              <a:buNone/>
            </a:pPr>
            <a:endParaRPr lang="en-US" altLang="ru-RU" sz="1600"/>
          </a:p>
          <a:p>
            <a:pPr>
              <a:spcBef>
                <a:spcPct val="0"/>
              </a:spcBef>
              <a:buClrTx/>
              <a:buSzTx/>
              <a:buFontTx/>
              <a:buNone/>
            </a:pPr>
            <a:r>
              <a:rPr lang="en-US" altLang="ru-RU" sz="1600"/>
              <a:t>TG_OP = 'INSERT‘ | ‘DELETE’ | ‘URDATE’  - </a:t>
            </a:r>
            <a:r>
              <a:rPr lang="ru-RU" altLang="ru-RU" sz="1600"/>
              <a:t>признак события триггера.</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91B8169C-4309-4EB1-BC95-EC1AA1CF976E}" type="slidenum">
              <a:rPr lang="ru-RU" altLang="ru-RU" sz="1200" smtClean="0">
                <a:latin typeface="Arial Black" pitchFamily="34" charset="0"/>
              </a:rPr>
              <a:pPr eaLnBrk="1" hangingPunct="1">
                <a:spcBef>
                  <a:spcPct val="0"/>
                </a:spcBef>
                <a:buClrTx/>
                <a:buSzTx/>
                <a:buFontTx/>
                <a:buNone/>
              </a:pPr>
              <a:t>18</a:t>
            </a:fld>
            <a:endParaRPr lang="ru-RU" altLang="ru-RU" sz="1200" smtClean="0">
              <a:latin typeface="Arial Black" pitchFamily="34" charset="0"/>
            </a:endParaRPr>
          </a:p>
        </p:txBody>
      </p:sp>
      <p:sp>
        <p:nvSpPr>
          <p:cNvPr id="48131" name="Rectangle 2"/>
          <p:cNvSpPr>
            <a:spLocks noGrp="1" noChangeArrowheads="1"/>
          </p:cNvSpPr>
          <p:nvPr>
            <p:ph type="title"/>
          </p:nvPr>
        </p:nvSpPr>
        <p:spPr>
          <a:xfrm>
            <a:off x="457200" y="457200"/>
            <a:ext cx="8229600" cy="1027113"/>
          </a:xfrm>
        </p:spPr>
        <p:txBody>
          <a:bodyPr/>
          <a:lstStyle/>
          <a:p>
            <a:pPr algn="ctr" eaLnBrk="1" hangingPunct="1"/>
            <a:r>
              <a:rPr lang="en-US" altLang="ru-RU" sz="3200" smtClean="0"/>
              <a:t>Postgres</a:t>
            </a:r>
            <a:r>
              <a:rPr lang="ru-RU" altLang="ru-RU" sz="3200" smtClean="0"/>
              <a:t>. Пример. </a:t>
            </a:r>
            <a:br>
              <a:rPr lang="ru-RU" altLang="ru-RU" sz="3200" smtClean="0"/>
            </a:br>
            <a:r>
              <a:rPr lang="ru-RU" altLang="ru-RU" sz="3200" smtClean="0"/>
              <a:t>Установка значений по умолчанию</a:t>
            </a:r>
          </a:p>
        </p:txBody>
      </p:sp>
      <p:sp>
        <p:nvSpPr>
          <p:cNvPr id="14340" name="Rectangle 3"/>
          <p:cNvSpPr>
            <a:spLocks noGrp="1" noChangeArrowheads="1"/>
          </p:cNvSpPr>
          <p:nvPr>
            <p:ph type="body" idx="1"/>
          </p:nvPr>
        </p:nvSpPr>
        <p:spPr>
          <a:xfrm>
            <a:off x="395288" y="1668463"/>
            <a:ext cx="8424862" cy="4856162"/>
          </a:xfrm>
        </p:spPr>
        <p:txBody>
          <a:bodyPr/>
          <a:lstStyle/>
          <a:p>
            <a:pPr eaLnBrk="1" hangingPunct="1">
              <a:lnSpc>
                <a:spcPct val="80000"/>
              </a:lnSpc>
              <a:buFont typeface="Wingdings" pitchFamily="2" charset="2"/>
              <a:buNone/>
              <a:defRPr/>
            </a:pPr>
            <a:r>
              <a:rPr lang="en-US" altLang="ru-RU" sz="1800" i="1" dirty="0" smtClean="0"/>
              <a:t>-- </a:t>
            </a:r>
            <a:r>
              <a:rPr lang="ru-RU" altLang="ru-RU" sz="1800" i="1" dirty="0" smtClean="0"/>
              <a:t>Если дата приема сотрудника на работу не указана, </a:t>
            </a:r>
          </a:p>
          <a:p>
            <a:pPr eaLnBrk="1" hangingPunct="1">
              <a:lnSpc>
                <a:spcPct val="80000"/>
              </a:lnSpc>
              <a:buFont typeface="Wingdings" pitchFamily="2" charset="2"/>
              <a:buNone/>
              <a:defRPr/>
            </a:pPr>
            <a:r>
              <a:rPr lang="ru-RU" altLang="ru-RU" sz="1800" i="1" dirty="0" smtClean="0"/>
              <a:t>-- то установить текущую дату.</a:t>
            </a:r>
          </a:p>
          <a:p>
            <a:pPr eaLnBrk="1" hangingPunct="1">
              <a:lnSpc>
                <a:spcPct val="80000"/>
              </a:lnSpc>
              <a:buFont typeface="Wingdings" pitchFamily="2" charset="2"/>
              <a:buNone/>
              <a:defRPr/>
            </a:pPr>
            <a:endParaRPr lang="ru-RU" altLang="ru-RU" sz="1800" i="1" dirty="0" smtClean="0"/>
          </a:p>
          <a:p>
            <a:pPr marL="0" indent="0">
              <a:spcBef>
                <a:spcPts val="0"/>
              </a:spcBef>
              <a:buFont typeface="Wingdings" pitchFamily="2" charset="2"/>
              <a:buNone/>
              <a:defRPr/>
            </a:pPr>
            <a:r>
              <a:rPr lang="en-US" altLang="ru-RU" sz="1800" dirty="0" smtClean="0"/>
              <a:t>CREATE  or replace FUNCTION  </a:t>
            </a:r>
            <a:r>
              <a:rPr lang="en-US" altLang="ru-RU" sz="1800" dirty="0" err="1" smtClean="0"/>
              <a:t>emp_date</a:t>
            </a:r>
            <a:r>
              <a:rPr lang="en-US" altLang="ru-RU" sz="1800" dirty="0" smtClean="0"/>
              <a:t> ()  RETURNS  trigger  AS $$ </a:t>
            </a:r>
            <a:endParaRPr lang="ru-RU" altLang="ru-RU" sz="1800" dirty="0" smtClean="0"/>
          </a:p>
          <a:p>
            <a:pPr marL="0" indent="0">
              <a:spcBef>
                <a:spcPts val="0"/>
              </a:spcBef>
              <a:buFont typeface="Wingdings" pitchFamily="2" charset="2"/>
              <a:buNone/>
              <a:defRPr/>
            </a:pPr>
            <a:r>
              <a:rPr lang="en-US" altLang="ru-RU" sz="1800" dirty="0" smtClean="0"/>
              <a:t>begin</a:t>
            </a:r>
            <a:endParaRPr lang="ru-RU" altLang="ru-RU" sz="1800" dirty="0" smtClean="0"/>
          </a:p>
          <a:p>
            <a:pPr marL="0" indent="0">
              <a:spcBef>
                <a:spcPts val="0"/>
              </a:spcBef>
              <a:buFont typeface="Wingdings" pitchFamily="2" charset="2"/>
              <a:buNone/>
              <a:defRPr/>
            </a:pPr>
            <a:r>
              <a:rPr lang="en-US" altLang="ru-RU" sz="1800" dirty="0"/>
              <a:t> </a:t>
            </a:r>
            <a:r>
              <a:rPr lang="en-US" altLang="ru-RU" sz="1800" dirty="0" smtClean="0"/>
              <a:t>  if  </a:t>
            </a:r>
            <a:r>
              <a:rPr lang="en-US" altLang="ru-RU" sz="1800" dirty="0" err="1" smtClean="0"/>
              <a:t>NEW.date_get</a:t>
            </a:r>
            <a:r>
              <a:rPr lang="en-US" altLang="ru-RU" sz="1800" dirty="0" smtClean="0"/>
              <a:t>  IS NULL  then </a:t>
            </a:r>
            <a:r>
              <a:rPr lang="en-US" altLang="ru-RU" sz="1800" dirty="0" err="1" smtClean="0"/>
              <a:t>NEW.date_get</a:t>
            </a:r>
            <a:r>
              <a:rPr lang="en-US" altLang="ru-RU" sz="1800" dirty="0" smtClean="0"/>
              <a:t> := </a:t>
            </a:r>
            <a:r>
              <a:rPr lang="en-US" altLang="ru-RU" sz="1800" dirty="0" err="1" smtClean="0"/>
              <a:t>current_date</a:t>
            </a:r>
            <a:r>
              <a:rPr lang="en-US" altLang="ru-RU" sz="1800" dirty="0" smtClean="0"/>
              <a:t>;</a:t>
            </a:r>
            <a:endParaRPr lang="ru-RU" altLang="ru-RU" sz="1800" dirty="0" smtClean="0"/>
          </a:p>
          <a:p>
            <a:pPr marL="0" indent="0">
              <a:spcBef>
                <a:spcPts val="0"/>
              </a:spcBef>
              <a:buFont typeface="Wingdings" pitchFamily="2" charset="2"/>
              <a:buNone/>
              <a:defRPr/>
            </a:pPr>
            <a:r>
              <a:rPr lang="en-US" altLang="ru-RU" sz="1800" dirty="0" smtClean="0"/>
              <a:t>   end if;</a:t>
            </a:r>
          </a:p>
          <a:p>
            <a:pPr marL="0" indent="0">
              <a:spcBef>
                <a:spcPts val="0"/>
              </a:spcBef>
              <a:buFont typeface="Wingdings" pitchFamily="2" charset="2"/>
              <a:buNone/>
              <a:defRPr/>
            </a:pPr>
            <a:r>
              <a:rPr lang="en-US" altLang="ru-RU" sz="1800" dirty="0" smtClean="0"/>
              <a:t>   return  NEW;</a:t>
            </a:r>
          </a:p>
          <a:p>
            <a:pPr marL="0" indent="0">
              <a:spcBef>
                <a:spcPts val="0"/>
              </a:spcBef>
              <a:buFont typeface="Wingdings" pitchFamily="2" charset="2"/>
              <a:buNone/>
              <a:defRPr/>
            </a:pPr>
            <a:r>
              <a:rPr lang="en-US" altLang="ru-RU" sz="1800" dirty="0" smtClean="0"/>
              <a:t>end;</a:t>
            </a:r>
            <a:endParaRPr lang="ru-RU" altLang="ru-RU" sz="1800" dirty="0" smtClean="0"/>
          </a:p>
          <a:p>
            <a:pPr eaLnBrk="1" hangingPunct="1">
              <a:lnSpc>
                <a:spcPct val="80000"/>
              </a:lnSpc>
              <a:buFont typeface="Wingdings" pitchFamily="2" charset="2"/>
              <a:buNone/>
              <a:defRPr/>
            </a:pPr>
            <a:r>
              <a:rPr lang="en-US" altLang="ru-RU" sz="1800" dirty="0" smtClean="0"/>
              <a:t>$$ LANGUAGE </a:t>
            </a:r>
            <a:r>
              <a:rPr lang="en-US" altLang="ru-RU" sz="1800" dirty="0" err="1" smtClean="0"/>
              <a:t>plpgsql</a:t>
            </a:r>
            <a:r>
              <a:rPr lang="en-US" altLang="ru-RU" sz="1800" dirty="0" smtClean="0"/>
              <a:t>;</a:t>
            </a:r>
            <a:endParaRPr lang="ru-RU" altLang="ru-RU" sz="1800" dirty="0" smtClean="0"/>
          </a:p>
          <a:p>
            <a:pPr eaLnBrk="1" hangingPunct="1">
              <a:lnSpc>
                <a:spcPct val="80000"/>
              </a:lnSpc>
              <a:buFont typeface="Wingdings" pitchFamily="2" charset="2"/>
              <a:buNone/>
              <a:defRPr/>
            </a:pPr>
            <a:endParaRPr lang="en-US" altLang="ru-RU" sz="1800" dirty="0" smtClean="0"/>
          </a:p>
          <a:p>
            <a:pPr marL="0" indent="0">
              <a:spcBef>
                <a:spcPts val="0"/>
              </a:spcBef>
              <a:buFont typeface="Wingdings" pitchFamily="2" charset="2"/>
              <a:buNone/>
              <a:defRPr/>
            </a:pPr>
            <a:r>
              <a:rPr lang="en-US" altLang="ru-RU" sz="1800" dirty="0" smtClean="0"/>
              <a:t>CREATE TRIGGER  </a:t>
            </a:r>
            <a:r>
              <a:rPr lang="en-US" altLang="ru-RU" sz="1800" dirty="0" err="1" smtClean="0"/>
              <a:t>tr_audit_tab</a:t>
            </a:r>
            <a:endParaRPr lang="ru-RU" altLang="ru-RU" sz="1800" dirty="0" smtClean="0"/>
          </a:p>
          <a:p>
            <a:pPr marL="0" indent="0">
              <a:spcBef>
                <a:spcPts val="0"/>
              </a:spcBef>
              <a:buFont typeface="Wingdings" pitchFamily="2" charset="2"/>
              <a:buNone/>
              <a:defRPr/>
            </a:pPr>
            <a:r>
              <a:rPr lang="en-US" altLang="ru-RU" sz="1800" dirty="0" smtClean="0"/>
              <a:t>	before  INSERT  ON staff  </a:t>
            </a:r>
            <a:endParaRPr lang="ru-RU" altLang="ru-RU" sz="1800" dirty="0" smtClean="0"/>
          </a:p>
          <a:p>
            <a:pPr marL="0" indent="0">
              <a:spcBef>
                <a:spcPts val="0"/>
              </a:spcBef>
              <a:buFont typeface="Wingdings" pitchFamily="2" charset="2"/>
              <a:buNone/>
              <a:defRPr/>
            </a:pPr>
            <a:r>
              <a:rPr lang="en-US" altLang="ru-RU" sz="1800" dirty="0" smtClean="0"/>
              <a:t>	</a:t>
            </a:r>
            <a:r>
              <a:rPr lang="en-US" sz="1800" dirty="0"/>
              <a:t>FOR EACH </a:t>
            </a:r>
            <a:r>
              <a:rPr lang="en-US" sz="1800" dirty="0" smtClean="0"/>
              <a:t>ROW  </a:t>
            </a:r>
            <a:r>
              <a:rPr lang="en-US" altLang="ru-RU" sz="1800" dirty="0" smtClean="0"/>
              <a:t>EXECUTE PROCEDURE </a:t>
            </a:r>
            <a:r>
              <a:rPr lang="en-US" altLang="ru-RU" sz="1800" dirty="0" err="1" smtClean="0"/>
              <a:t>emp_date</a:t>
            </a:r>
            <a:r>
              <a:rPr lang="en-US" altLang="ru-RU" sz="1800" dirty="0" smtClean="0"/>
              <a:t> (); </a:t>
            </a:r>
          </a:p>
          <a:p>
            <a:pPr eaLnBrk="1" hangingPunct="1">
              <a:lnSpc>
                <a:spcPct val="80000"/>
              </a:lnSpc>
              <a:buFont typeface="Wingdings" pitchFamily="2" charset="2"/>
              <a:buNone/>
              <a:defRPr/>
            </a:pPr>
            <a:endParaRPr lang="ru-RU" altLang="ru-RU" sz="1000" dirty="0" smtClean="0"/>
          </a:p>
          <a:p>
            <a:pPr eaLnBrk="1" hangingPunct="1">
              <a:lnSpc>
                <a:spcPct val="80000"/>
              </a:lnSpc>
              <a:buFont typeface="Wingdings" pitchFamily="2" charset="2"/>
              <a:buNone/>
              <a:defRPr/>
            </a:pPr>
            <a:r>
              <a:rPr lang="ru-RU" altLang="ru-RU" sz="1800" dirty="0" smtClean="0"/>
              <a:t>Этот триггер должен иметь тип </a:t>
            </a:r>
            <a:r>
              <a:rPr lang="en-US" altLang="ru-RU" sz="1800" dirty="0" smtClean="0"/>
              <a:t>BEFORE</a:t>
            </a:r>
            <a:r>
              <a:rPr lang="ru-RU" altLang="ru-RU" sz="1800" dirty="0" smtClean="0"/>
              <a:t>, иначе его действия не отразятся на данных, сохраненных в БД: система сначала выполнит команду </a:t>
            </a:r>
            <a:r>
              <a:rPr lang="en-US" altLang="ru-RU" sz="1800" dirty="0" smtClean="0"/>
              <a:t>INSERT</a:t>
            </a:r>
            <a:r>
              <a:rPr lang="ru-RU" altLang="ru-RU" sz="1800" dirty="0" smtClean="0"/>
              <a:t>, а потом – триггер.</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395288" y="549275"/>
            <a:ext cx="8424862" cy="719138"/>
          </a:xfrm>
        </p:spPr>
        <p:txBody>
          <a:bodyPr anchor="b"/>
          <a:lstStyle/>
          <a:p>
            <a:pPr algn="ctr" eaLnBrk="1" hangingPunct="1"/>
            <a:r>
              <a:rPr lang="ru-RU" altLang="ru-RU" sz="3600" smtClean="0">
                <a:latin typeface="Times New Roman" pitchFamily="18" charset="0"/>
              </a:rPr>
              <a:t>Список литературы</a:t>
            </a:r>
            <a:endParaRPr lang="ru-RU" altLang="ru-RU" sz="2800" i="1" smtClean="0">
              <a:latin typeface="Times New Roman" pitchFamily="18" charset="0"/>
            </a:endParaRPr>
          </a:p>
        </p:txBody>
      </p:sp>
      <p:sp>
        <p:nvSpPr>
          <p:cNvPr id="49155" name="TextBox 1"/>
          <p:cNvSpPr txBox="1">
            <a:spLocks noChangeArrowheads="1"/>
          </p:cNvSpPr>
          <p:nvPr/>
        </p:nvSpPr>
        <p:spPr bwMode="auto">
          <a:xfrm>
            <a:off x="468313" y="1412875"/>
            <a:ext cx="8280400"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 typeface="Arial" charset="0"/>
              <a:buAutoNum type="arabicPeriod"/>
            </a:pPr>
            <a:r>
              <a:rPr lang="ru-RU" altLang="ru-RU" sz="1800"/>
              <a:t>Документация по </a:t>
            </a:r>
            <a:r>
              <a:rPr lang="en-US" altLang="ru-RU" sz="1800"/>
              <a:t>Postgres</a:t>
            </a:r>
            <a:r>
              <a:rPr lang="ru-RU" altLang="ru-RU" sz="1800"/>
              <a:t>. Часть </a:t>
            </a:r>
            <a:r>
              <a:rPr lang="en-US" altLang="ru-RU" sz="1800"/>
              <a:t>V. </a:t>
            </a:r>
            <a:r>
              <a:rPr lang="ru-RU" altLang="ru-RU" sz="1800"/>
              <a:t>Серверное программирование. Глава 36. Триггеры. – </a:t>
            </a:r>
            <a:r>
              <a:rPr lang="en-US" altLang="ru-RU" sz="1800">
                <a:hlinkClick r:id="rId2"/>
              </a:rPr>
              <a:t>https://postgrespro.ru/docs/postgrespro/9.5/triggers</a:t>
            </a:r>
            <a:endParaRPr lang="ru-RU" altLang="ru-RU" sz="1800" b="1"/>
          </a:p>
          <a:p>
            <a:pPr eaLnBrk="1" hangingPunct="1">
              <a:spcBef>
                <a:spcPts val="600"/>
              </a:spcBef>
              <a:buClrTx/>
              <a:buSzTx/>
              <a:buFont typeface="Arial" charset="0"/>
              <a:buAutoNum type="arabicPeriod"/>
            </a:pPr>
            <a:r>
              <a:rPr lang="ru-RU" altLang="ru-RU" sz="1800"/>
              <a:t>Стасышина Т.Л. Создание триггеров в PostgreSQL. – </a:t>
            </a:r>
            <a:r>
              <a:rPr lang="en-US" altLang="ru-RU" sz="1800">
                <a:hlinkClick r:id="rId3"/>
              </a:rPr>
              <a:t>https://postgresql.men/docs/trigger.html</a:t>
            </a:r>
            <a:r>
              <a:rPr lang="ru-RU" altLang="ru-RU" sz="1800"/>
              <a:t> (дата обращения 20.03.2020)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6F5FE97E-1AD0-4570-8F7A-399F69393963}" type="slidenum">
              <a:rPr lang="ru-RU" altLang="ru-RU" sz="1200" smtClean="0">
                <a:latin typeface="Arial Black" pitchFamily="34" charset="0"/>
              </a:rPr>
              <a:pPr eaLnBrk="1" hangingPunct="1">
                <a:spcBef>
                  <a:spcPct val="0"/>
                </a:spcBef>
                <a:buClrTx/>
                <a:buSzTx/>
                <a:buFontTx/>
                <a:buNone/>
              </a:pPr>
              <a:t>2</a:t>
            </a:fld>
            <a:endParaRPr lang="ru-RU" altLang="ru-RU" sz="1200" smtClean="0">
              <a:latin typeface="Arial Black" pitchFamily="34" charset="0"/>
            </a:endParaRPr>
          </a:p>
        </p:txBody>
      </p:sp>
      <p:sp>
        <p:nvSpPr>
          <p:cNvPr id="5123" name="Rectangle 2"/>
          <p:cNvSpPr>
            <a:spLocks noGrp="1" noChangeArrowheads="1"/>
          </p:cNvSpPr>
          <p:nvPr>
            <p:ph type="title"/>
          </p:nvPr>
        </p:nvSpPr>
        <p:spPr>
          <a:xfrm>
            <a:off x="457200" y="404664"/>
            <a:ext cx="8229600" cy="739552"/>
          </a:xfrm>
        </p:spPr>
        <p:txBody>
          <a:bodyPr/>
          <a:lstStyle/>
          <a:p>
            <a:pPr algn="ctr" eaLnBrk="1" hangingPunct="1"/>
            <a:r>
              <a:rPr lang="ru-RU" altLang="ru-RU" sz="3600" dirty="0" smtClean="0"/>
              <a:t>Общие сведения</a:t>
            </a:r>
          </a:p>
        </p:txBody>
      </p:sp>
      <p:sp>
        <p:nvSpPr>
          <p:cNvPr id="5124" name="Rectangle 3"/>
          <p:cNvSpPr>
            <a:spLocks noGrp="1" noChangeArrowheads="1"/>
          </p:cNvSpPr>
          <p:nvPr>
            <p:ph type="body" idx="1"/>
          </p:nvPr>
        </p:nvSpPr>
        <p:spPr>
          <a:xfrm>
            <a:off x="395288" y="1124744"/>
            <a:ext cx="8641208" cy="5545137"/>
          </a:xfrm>
        </p:spPr>
        <p:txBody>
          <a:bodyPr/>
          <a:lstStyle/>
          <a:p>
            <a:pPr eaLnBrk="1" hangingPunct="1">
              <a:lnSpc>
                <a:spcPct val="80000"/>
              </a:lnSpc>
              <a:buClrTx/>
              <a:buSzTx/>
              <a:buFontTx/>
              <a:buNone/>
            </a:pPr>
            <a:r>
              <a:rPr lang="ru-RU" altLang="ru-RU" sz="1800" b="1" dirty="0" smtClean="0"/>
              <a:t>Триггер</a:t>
            </a:r>
            <a:r>
              <a:rPr lang="ru-RU" altLang="ru-RU" sz="1800" dirty="0" smtClean="0"/>
              <a:t> </a:t>
            </a:r>
            <a:r>
              <a:rPr lang="ru-RU" altLang="ru-RU" sz="1800" dirty="0"/>
              <a:t>– это процедура, которая автоматически запускается при возникновении определенных событий.</a:t>
            </a:r>
          </a:p>
          <a:p>
            <a:pPr eaLnBrk="1" hangingPunct="1">
              <a:lnSpc>
                <a:spcPct val="80000"/>
              </a:lnSpc>
              <a:spcBef>
                <a:spcPct val="50000"/>
              </a:spcBef>
              <a:buClrTx/>
              <a:buSzTx/>
              <a:buFontTx/>
              <a:buNone/>
            </a:pPr>
            <a:r>
              <a:rPr lang="ru-RU" altLang="ru-RU" sz="1800" b="1" dirty="0"/>
              <a:t>Событие триггера</a:t>
            </a:r>
            <a:r>
              <a:rPr lang="ru-RU" altLang="ru-RU" sz="1800" dirty="0"/>
              <a:t> – событие, управляющее запуском триггера; описывается в виде логических условий.</a:t>
            </a:r>
          </a:p>
          <a:p>
            <a:pPr marL="0" indent="0" eaLnBrk="1" hangingPunct="1">
              <a:spcBef>
                <a:spcPts val="600"/>
              </a:spcBef>
              <a:buNone/>
            </a:pPr>
            <a:r>
              <a:rPr lang="ru-RU" altLang="ru-RU" sz="2000" b="1" dirty="0"/>
              <a:t>Назначение триггеров</a:t>
            </a:r>
            <a:endParaRPr lang="en-US" altLang="ru-RU" sz="2000" b="1" dirty="0" smtClean="0"/>
          </a:p>
          <a:p>
            <a:pPr eaLnBrk="1" hangingPunct="1">
              <a:spcBef>
                <a:spcPts val="600"/>
              </a:spcBef>
            </a:pPr>
            <a:r>
              <a:rPr lang="ru-RU" altLang="ru-RU" sz="1800" dirty="0" smtClean="0"/>
              <a:t>Проверка сложных ограничений целостности (ОЦ). </a:t>
            </a:r>
          </a:p>
          <a:p>
            <a:pPr marL="400050" lvl="1" indent="0" eaLnBrk="1" hangingPunct="1">
              <a:spcBef>
                <a:spcPts val="600"/>
              </a:spcBef>
              <a:buFont typeface="Wingdings" pitchFamily="2" charset="2"/>
              <a:buNone/>
            </a:pPr>
            <a:r>
              <a:rPr lang="ru-RU" altLang="ru-RU" sz="1400" dirty="0" smtClean="0"/>
              <a:t>Например, динамические ОЦ, при которых возможность изменения данных зависит от предыдущего значения этих данных: значение счетчика не может уменьшаться.</a:t>
            </a:r>
          </a:p>
          <a:p>
            <a:pPr eaLnBrk="1" hangingPunct="1">
              <a:spcBef>
                <a:spcPts val="600"/>
              </a:spcBef>
            </a:pPr>
            <a:r>
              <a:rPr lang="ru-RU" altLang="ru-RU" sz="1800" dirty="0" smtClean="0"/>
              <a:t>Автоматизация обработки данных.</a:t>
            </a:r>
          </a:p>
          <a:p>
            <a:pPr marL="400050" lvl="1" indent="0" eaLnBrk="1" hangingPunct="1">
              <a:spcBef>
                <a:spcPts val="600"/>
              </a:spcBef>
              <a:buFont typeface="Wingdings" pitchFamily="2" charset="2"/>
              <a:buNone/>
            </a:pPr>
            <a:r>
              <a:rPr lang="ru-RU" altLang="ru-RU" sz="1400" dirty="0" smtClean="0"/>
              <a:t>Например, автоматический перенос в архив данных, удаляемых из основных таблиц.</a:t>
            </a:r>
          </a:p>
          <a:p>
            <a:pPr eaLnBrk="1" hangingPunct="1">
              <a:spcBef>
                <a:spcPts val="600"/>
              </a:spcBef>
            </a:pPr>
            <a:r>
              <a:rPr lang="ru-RU" altLang="ru-RU" sz="1800" dirty="0" smtClean="0"/>
              <a:t>Аудит действий пользователей.</a:t>
            </a:r>
          </a:p>
          <a:p>
            <a:pPr marL="400050" lvl="1" indent="0" eaLnBrk="1" hangingPunct="1">
              <a:spcBef>
                <a:spcPts val="600"/>
              </a:spcBef>
              <a:buFont typeface="Wingdings" pitchFamily="2" charset="2"/>
              <a:buNone/>
            </a:pPr>
            <a:r>
              <a:rPr lang="ru-RU" altLang="ru-RU" sz="1400" dirty="0" smtClean="0"/>
              <a:t>С помощью триггеров можно записывать в лог-файл или таблицу сведения о действиях пользователей с данными в определенной таблице.</a:t>
            </a:r>
          </a:p>
          <a:p>
            <a:pPr eaLnBrk="1" hangingPunct="1">
              <a:spcBef>
                <a:spcPts val="600"/>
              </a:spcBef>
            </a:pPr>
            <a:r>
              <a:rPr lang="ru-RU" altLang="ru-RU" sz="1800" dirty="0" smtClean="0"/>
              <a:t>Установка начальных значений</a:t>
            </a:r>
            <a:r>
              <a:rPr lang="en-US" altLang="ru-RU" sz="1800" dirty="0" smtClean="0"/>
              <a:t> </a:t>
            </a:r>
            <a:r>
              <a:rPr lang="ru-RU" altLang="ru-RU" sz="1800" dirty="0" smtClean="0"/>
              <a:t>при добавлении данных в таблицы.</a:t>
            </a:r>
          </a:p>
          <a:p>
            <a:pPr marL="400050" lvl="1" indent="0" eaLnBrk="1" hangingPunct="1">
              <a:spcBef>
                <a:spcPts val="600"/>
              </a:spcBef>
              <a:buFont typeface="Wingdings" pitchFamily="2" charset="2"/>
              <a:buNone/>
            </a:pPr>
            <a:r>
              <a:rPr lang="ru-RU" altLang="ru-RU" sz="1400" dirty="0" smtClean="0"/>
              <a:t>В триггере можно, например, перевести строковые данные в один регистр для упрощения последующего поиска.</a:t>
            </a:r>
          </a:p>
          <a:p>
            <a:pPr eaLnBrk="1" hangingPunct="1">
              <a:spcBef>
                <a:spcPts val="600"/>
              </a:spcBef>
            </a:pPr>
            <a:r>
              <a:rPr lang="ru-RU" altLang="ru-RU" sz="1800" dirty="0" smtClean="0"/>
              <a:t>Проверка дифференцированных прав доступа.</a:t>
            </a:r>
          </a:p>
          <a:p>
            <a:pPr marL="400050" lvl="1" indent="0" eaLnBrk="1" hangingPunct="1">
              <a:spcBef>
                <a:spcPts val="600"/>
              </a:spcBef>
              <a:buFont typeface="Wingdings" pitchFamily="2" charset="2"/>
              <a:buNone/>
            </a:pPr>
            <a:r>
              <a:rPr lang="ru-RU" altLang="ru-RU" sz="1400" dirty="0" smtClean="0"/>
              <a:t>Например, при попытке изменить данные о проекте проверять, что пользователь является руководителем этого проекта.</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84348B0B-A534-411C-818F-CEC1F00212C0}" type="slidenum">
              <a:rPr lang="ru-RU" altLang="ru-RU" sz="1200" smtClean="0">
                <a:latin typeface="Arial Black" pitchFamily="34" charset="0"/>
              </a:rPr>
              <a:pPr eaLnBrk="1" hangingPunct="1">
                <a:spcBef>
                  <a:spcPct val="0"/>
                </a:spcBef>
                <a:buClrTx/>
                <a:buSzTx/>
                <a:buFontTx/>
                <a:buNone/>
              </a:pPr>
              <a:t>3</a:t>
            </a:fld>
            <a:endParaRPr lang="ru-RU" altLang="ru-RU" sz="1200" smtClean="0">
              <a:latin typeface="Arial Black" pitchFamily="34" charset="0"/>
            </a:endParaRPr>
          </a:p>
        </p:txBody>
      </p:sp>
      <p:sp>
        <p:nvSpPr>
          <p:cNvPr id="32771" name="Rectangle 2"/>
          <p:cNvSpPr>
            <a:spLocks noGrp="1" noChangeArrowheads="1"/>
          </p:cNvSpPr>
          <p:nvPr>
            <p:ph type="title"/>
          </p:nvPr>
        </p:nvSpPr>
        <p:spPr>
          <a:xfrm>
            <a:off x="539750" y="2276475"/>
            <a:ext cx="8229600" cy="884238"/>
          </a:xfrm>
        </p:spPr>
        <p:txBody>
          <a:bodyPr/>
          <a:lstStyle/>
          <a:p>
            <a:pPr algn="ctr" eaLnBrk="1" hangingPunct="1"/>
            <a:r>
              <a:rPr lang="ru-RU" altLang="ru-RU" sz="3200" smtClean="0"/>
              <a:t>Создание триггеров в </a:t>
            </a:r>
            <a:r>
              <a:rPr lang="en-US" altLang="ru-RU" sz="3200" smtClean="0"/>
              <a:t>PostgreSQL</a:t>
            </a:r>
            <a:endParaRPr lang="ru-RU" altLang="ru-RU" sz="3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3ADF20AB-AB0D-419B-A48F-2862EFB423F5}" type="slidenum">
              <a:rPr lang="ru-RU" altLang="ru-RU" sz="1200" smtClean="0">
                <a:latin typeface="Arial Black" pitchFamily="34" charset="0"/>
              </a:rPr>
              <a:pPr eaLnBrk="1" hangingPunct="1">
                <a:spcBef>
                  <a:spcPct val="0"/>
                </a:spcBef>
                <a:buClrTx/>
                <a:buSzTx/>
                <a:buFontTx/>
                <a:buNone/>
              </a:pPr>
              <a:t>4</a:t>
            </a:fld>
            <a:endParaRPr lang="ru-RU" altLang="ru-RU" sz="1200" smtClean="0">
              <a:latin typeface="Arial Black" pitchFamily="34" charset="0"/>
            </a:endParaRPr>
          </a:p>
        </p:txBody>
      </p:sp>
      <p:sp>
        <p:nvSpPr>
          <p:cNvPr id="33795" name="Rectangle 2"/>
          <p:cNvSpPr>
            <a:spLocks noGrp="1" noChangeArrowheads="1"/>
          </p:cNvSpPr>
          <p:nvPr>
            <p:ph type="title"/>
          </p:nvPr>
        </p:nvSpPr>
        <p:spPr>
          <a:xfrm>
            <a:off x="539750" y="333375"/>
            <a:ext cx="8229600" cy="884238"/>
          </a:xfrm>
        </p:spPr>
        <p:txBody>
          <a:bodyPr/>
          <a:lstStyle/>
          <a:p>
            <a:pPr algn="ctr" eaLnBrk="1" hangingPunct="1"/>
            <a:r>
              <a:rPr lang="en-US" altLang="ru-RU" sz="3200" smtClean="0"/>
              <a:t>Postgres</a:t>
            </a:r>
            <a:r>
              <a:rPr lang="ru-RU" altLang="ru-RU" sz="3200" smtClean="0"/>
              <a:t>. Создание триггеров</a:t>
            </a:r>
          </a:p>
        </p:txBody>
      </p:sp>
      <p:sp>
        <p:nvSpPr>
          <p:cNvPr id="33796" name="Text Box 3"/>
          <p:cNvSpPr txBox="1">
            <a:spLocks noChangeArrowheads="1"/>
          </p:cNvSpPr>
          <p:nvPr/>
        </p:nvSpPr>
        <p:spPr bwMode="auto">
          <a:xfrm>
            <a:off x="468313" y="1268413"/>
            <a:ext cx="8424862" cy="454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1200"/>
              </a:spcAft>
              <a:buClrTx/>
              <a:buSzTx/>
              <a:buFontTx/>
              <a:buNone/>
            </a:pPr>
            <a:r>
              <a:rPr lang="ru-RU" altLang="ru-RU" sz="1800"/>
              <a:t>Упрощенный синтаксис:</a:t>
            </a:r>
          </a:p>
          <a:p>
            <a:pPr eaLnBrk="1" hangingPunct="1">
              <a:spcBef>
                <a:spcPct val="0"/>
              </a:spcBef>
              <a:buClrTx/>
              <a:buSzTx/>
              <a:buFontTx/>
              <a:buNone/>
            </a:pPr>
            <a:r>
              <a:rPr lang="en-US" altLang="ru-RU" sz="1800"/>
              <a:t>CREATE </a:t>
            </a:r>
            <a:r>
              <a:rPr lang="ru-RU" altLang="ru-RU" sz="1800"/>
              <a:t>  </a:t>
            </a:r>
            <a:r>
              <a:rPr lang="en-US" altLang="ru-RU" sz="1800"/>
              <a:t>TRIGGER </a:t>
            </a:r>
            <a:r>
              <a:rPr lang="ru-RU" altLang="ru-RU" sz="1800"/>
              <a:t>  имя </a:t>
            </a:r>
            <a:endParaRPr lang="en-US" altLang="ru-RU" sz="1800"/>
          </a:p>
          <a:p>
            <a:pPr eaLnBrk="1" hangingPunct="1">
              <a:spcBef>
                <a:spcPct val="0"/>
              </a:spcBef>
              <a:buClrTx/>
              <a:buSzTx/>
              <a:buFontTx/>
              <a:buNone/>
            </a:pPr>
            <a:r>
              <a:rPr lang="ru-RU" altLang="ru-RU" sz="1800"/>
              <a:t>	{ </a:t>
            </a:r>
            <a:r>
              <a:rPr lang="en-US" altLang="ru-RU" sz="1800"/>
              <a:t>BEFORE | AFTER | INSTEAD OF } </a:t>
            </a:r>
          </a:p>
          <a:p>
            <a:pPr eaLnBrk="1" hangingPunct="1">
              <a:spcBef>
                <a:spcPct val="0"/>
              </a:spcBef>
              <a:buClrTx/>
              <a:buSzTx/>
              <a:buFontTx/>
              <a:buNone/>
            </a:pPr>
            <a:r>
              <a:rPr lang="ru-RU" altLang="ru-RU" sz="1800"/>
              <a:t>	</a:t>
            </a:r>
            <a:r>
              <a:rPr lang="en-US" altLang="ru-RU" sz="1800"/>
              <a:t>{ </a:t>
            </a:r>
            <a:r>
              <a:rPr lang="ru-RU" altLang="ru-RU" sz="1800"/>
              <a:t>событие  [ </a:t>
            </a:r>
            <a:r>
              <a:rPr lang="en-US" altLang="ru-RU" sz="1800"/>
              <a:t>OR ... ] }    </a:t>
            </a:r>
          </a:p>
          <a:p>
            <a:pPr eaLnBrk="1" hangingPunct="1">
              <a:spcBef>
                <a:spcPct val="0"/>
              </a:spcBef>
              <a:buClrTx/>
              <a:buSzTx/>
              <a:buFontTx/>
              <a:buNone/>
            </a:pPr>
            <a:r>
              <a:rPr lang="ru-RU" altLang="ru-RU" sz="1800"/>
              <a:t>	</a:t>
            </a:r>
            <a:r>
              <a:rPr lang="en-US" altLang="ru-RU" sz="1800"/>
              <a:t>ON </a:t>
            </a:r>
            <a:r>
              <a:rPr lang="ru-RU" altLang="ru-RU" sz="1800"/>
              <a:t> имя_таблицы   </a:t>
            </a:r>
            <a:endParaRPr lang="en-US" altLang="ru-RU" sz="1800"/>
          </a:p>
          <a:p>
            <a:pPr eaLnBrk="1" hangingPunct="1">
              <a:spcBef>
                <a:spcPct val="0"/>
              </a:spcBef>
              <a:buClrTx/>
              <a:buSzTx/>
              <a:buFontTx/>
              <a:buNone/>
            </a:pPr>
            <a:r>
              <a:rPr lang="ru-RU" altLang="ru-RU" sz="1800"/>
              <a:t>  </a:t>
            </a:r>
            <a:r>
              <a:rPr lang="en-US" altLang="ru-RU" sz="1800"/>
              <a:t>	[ FOR</a:t>
            </a:r>
            <a:r>
              <a:rPr lang="ru-RU" altLang="ru-RU" sz="1800"/>
              <a:t> </a:t>
            </a:r>
            <a:r>
              <a:rPr lang="en-US" altLang="ru-RU" sz="1800"/>
              <a:t> [ EACH ] </a:t>
            </a:r>
            <a:r>
              <a:rPr lang="ru-RU" altLang="ru-RU" sz="1800"/>
              <a:t> </a:t>
            </a:r>
            <a:r>
              <a:rPr lang="en-US" altLang="ru-RU" sz="1800"/>
              <a:t>{ ROW | STATEMENT } ]    </a:t>
            </a:r>
          </a:p>
          <a:p>
            <a:pPr eaLnBrk="1" hangingPunct="1">
              <a:spcBef>
                <a:spcPct val="0"/>
              </a:spcBef>
              <a:buClrTx/>
              <a:buSzTx/>
              <a:buFontTx/>
              <a:buNone/>
            </a:pPr>
            <a:r>
              <a:rPr lang="en-US" altLang="ru-RU" sz="1800"/>
              <a:t>	[ WHEN </a:t>
            </a:r>
            <a:r>
              <a:rPr lang="ru-RU" altLang="ru-RU" sz="1800"/>
              <a:t> </a:t>
            </a:r>
            <a:r>
              <a:rPr lang="en-US" altLang="ru-RU" sz="1800"/>
              <a:t>( </a:t>
            </a:r>
            <a:r>
              <a:rPr lang="ru-RU" altLang="ru-RU" sz="1800"/>
              <a:t>условие</a:t>
            </a:r>
            <a:r>
              <a:rPr lang="en-US" altLang="ru-RU" sz="1800"/>
              <a:t> </a:t>
            </a:r>
            <a:r>
              <a:rPr lang="ru-RU" altLang="ru-RU" sz="1800"/>
              <a:t>) ]    </a:t>
            </a:r>
            <a:endParaRPr lang="en-US" altLang="ru-RU" sz="1800"/>
          </a:p>
          <a:p>
            <a:pPr eaLnBrk="1" hangingPunct="1">
              <a:spcBef>
                <a:spcPct val="0"/>
              </a:spcBef>
              <a:buClrTx/>
              <a:buSzTx/>
              <a:buFontTx/>
              <a:buNone/>
            </a:pPr>
            <a:r>
              <a:rPr lang="en-US" altLang="ru-RU" sz="1800"/>
              <a:t>EXECUTE </a:t>
            </a:r>
            <a:r>
              <a:rPr lang="ru-RU" altLang="ru-RU" sz="1800"/>
              <a:t> </a:t>
            </a:r>
            <a:r>
              <a:rPr lang="en-US" altLang="ru-RU" sz="1800"/>
              <a:t>PROCEDURE </a:t>
            </a:r>
            <a:r>
              <a:rPr lang="ru-RU" altLang="ru-RU" sz="1800"/>
              <a:t> имя_функции ( аргументы )</a:t>
            </a:r>
          </a:p>
          <a:p>
            <a:pPr eaLnBrk="1" hangingPunct="1">
              <a:spcBef>
                <a:spcPct val="0"/>
              </a:spcBef>
              <a:buClrTx/>
              <a:buSzTx/>
              <a:buFontTx/>
              <a:buNone/>
            </a:pPr>
            <a:endParaRPr lang="ru-RU" altLang="ru-RU" sz="1800"/>
          </a:p>
          <a:p>
            <a:pPr eaLnBrk="1" hangingPunct="1">
              <a:spcBef>
                <a:spcPct val="0"/>
              </a:spcBef>
              <a:buClrTx/>
              <a:buSzTx/>
              <a:buFontTx/>
              <a:buNone/>
            </a:pPr>
            <a:r>
              <a:rPr lang="ru-RU" altLang="ru-RU" sz="1800"/>
              <a:t>События:</a:t>
            </a:r>
          </a:p>
          <a:p>
            <a:pPr eaLnBrk="1" hangingPunct="1">
              <a:spcBef>
                <a:spcPct val="0"/>
              </a:spcBef>
              <a:buClrTx/>
              <a:buSzTx/>
              <a:buFontTx/>
              <a:buNone/>
            </a:pPr>
            <a:r>
              <a:rPr lang="ru-RU" altLang="ru-RU" sz="1800"/>
              <a:t>	</a:t>
            </a:r>
            <a:r>
              <a:rPr lang="en-US" altLang="ru-RU" sz="1800"/>
              <a:t>INSERT    </a:t>
            </a:r>
            <a:endParaRPr lang="ru-RU" altLang="ru-RU" sz="1800"/>
          </a:p>
          <a:p>
            <a:pPr eaLnBrk="1" hangingPunct="1">
              <a:spcBef>
                <a:spcPct val="0"/>
              </a:spcBef>
              <a:buClrTx/>
              <a:buSzTx/>
              <a:buFontTx/>
              <a:buNone/>
            </a:pPr>
            <a:r>
              <a:rPr lang="ru-RU" altLang="ru-RU" sz="1800"/>
              <a:t>	</a:t>
            </a:r>
            <a:r>
              <a:rPr lang="en-US" altLang="ru-RU" sz="1800"/>
              <a:t>UPDATE [ OF </a:t>
            </a:r>
            <a:r>
              <a:rPr lang="ru-RU" altLang="ru-RU" sz="1800"/>
              <a:t>имя_столбца [, ... ] ]    </a:t>
            </a:r>
          </a:p>
          <a:p>
            <a:pPr eaLnBrk="1" hangingPunct="1">
              <a:spcBef>
                <a:spcPct val="0"/>
              </a:spcBef>
              <a:buClrTx/>
              <a:buSzTx/>
              <a:buFontTx/>
              <a:buNone/>
            </a:pPr>
            <a:r>
              <a:rPr lang="ru-RU" altLang="ru-RU" sz="1800"/>
              <a:t>	</a:t>
            </a:r>
            <a:r>
              <a:rPr lang="en-US" altLang="ru-RU" sz="1800"/>
              <a:t>DELETE    </a:t>
            </a:r>
            <a:endParaRPr lang="ru-RU" altLang="ru-RU" sz="1800"/>
          </a:p>
          <a:p>
            <a:pPr eaLnBrk="1" hangingPunct="1">
              <a:spcBef>
                <a:spcPct val="0"/>
              </a:spcBef>
              <a:buClrTx/>
              <a:buSzTx/>
              <a:buFontTx/>
              <a:buNone/>
            </a:pPr>
            <a:r>
              <a:rPr lang="ru-RU" altLang="ru-RU" sz="1800"/>
              <a:t>	</a:t>
            </a:r>
            <a:r>
              <a:rPr lang="en-US" altLang="ru-RU" sz="1800"/>
              <a:t>TRUNCATE</a:t>
            </a:r>
            <a:endParaRPr lang="ru-RU" altLang="ru-RU" sz="1800"/>
          </a:p>
          <a:p>
            <a:pPr eaLnBrk="1" hangingPunct="1">
              <a:spcBef>
                <a:spcPct val="50000"/>
              </a:spcBef>
              <a:buClrTx/>
              <a:buSzTx/>
              <a:buFontTx/>
              <a:buNone/>
            </a:pPr>
            <a:endParaRPr lang="ru-RU" altLang="ru-RU"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7E67CC36-B18E-47D4-9457-D99EAB5874FC}" type="slidenum">
              <a:rPr lang="ru-RU" altLang="ru-RU" sz="1200" smtClean="0">
                <a:latin typeface="Arial Black" pitchFamily="34" charset="0"/>
              </a:rPr>
              <a:pPr eaLnBrk="1" hangingPunct="1">
                <a:spcBef>
                  <a:spcPct val="0"/>
                </a:spcBef>
                <a:buClrTx/>
                <a:buSzTx/>
                <a:buFontTx/>
                <a:buNone/>
              </a:pPr>
              <a:t>5</a:t>
            </a:fld>
            <a:endParaRPr lang="ru-RU" altLang="ru-RU" sz="1200" smtClean="0">
              <a:latin typeface="Arial Black" pitchFamily="34" charset="0"/>
            </a:endParaRPr>
          </a:p>
        </p:txBody>
      </p:sp>
      <p:sp>
        <p:nvSpPr>
          <p:cNvPr id="34819" name="Rectangle 2"/>
          <p:cNvSpPr>
            <a:spLocks noGrp="1" noChangeArrowheads="1"/>
          </p:cNvSpPr>
          <p:nvPr>
            <p:ph type="title"/>
          </p:nvPr>
        </p:nvSpPr>
        <p:spPr>
          <a:xfrm>
            <a:off x="539750" y="333375"/>
            <a:ext cx="8229600" cy="884238"/>
          </a:xfrm>
        </p:spPr>
        <p:txBody>
          <a:bodyPr/>
          <a:lstStyle/>
          <a:p>
            <a:pPr algn="ctr" eaLnBrk="1" hangingPunct="1"/>
            <a:r>
              <a:rPr lang="en-US" altLang="ru-RU" sz="3200" smtClean="0"/>
              <a:t>Postgres</a:t>
            </a:r>
            <a:r>
              <a:rPr lang="ru-RU" altLang="ru-RU" sz="3200" smtClean="0"/>
              <a:t>. Создание триггеров</a:t>
            </a:r>
          </a:p>
        </p:txBody>
      </p:sp>
      <p:sp>
        <p:nvSpPr>
          <p:cNvPr id="34820" name="Text Box 3"/>
          <p:cNvSpPr txBox="1">
            <a:spLocks noChangeArrowheads="1"/>
          </p:cNvSpPr>
          <p:nvPr/>
        </p:nvSpPr>
        <p:spPr bwMode="auto">
          <a:xfrm>
            <a:off x="468313" y="1268413"/>
            <a:ext cx="8424862" cy="503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CREATE TRIGGER создаёт новый триггер. Триггер будет связан с указанной таблицей, представлением или сторонней таблицей и будет выполнять заданную функцию </a:t>
            </a:r>
            <a:r>
              <a:rPr lang="ru-RU" altLang="ru-RU" sz="1800" b="1" i="1"/>
              <a:t>имя_функции</a:t>
            </a:r>
            <a:r>
              <a:rPr lang="ru-RU" altLang="ru-RU" sz="1800"/>
              <a:t> при определённых событиях. </a:t>
            </a:r>
          </a:p>
          <a:p>
            <a:pPr eaLnBrk="1" hangingPunct="1">
              <a:spcBef>
                <a:spcPct val="0"/>
              </a:spcBef>
              <a:buClrTx/>
              <a:buSzTx/>
              <a:buFontTx/>
              <a:buNone/>
            </a:pPr>
            <a:r>
              <a:rPr lang="ru-RU" altLang="ru-RU" sz="1800"/>
              <a:t>Триггер можно настроить так, чтобы он срабатывал </a:t>
            </a:r>
            <a:r>
              <a:rPr lang="ru-RU" altLang="ru-RU" sz="1800" b="1"/>
              <a:t>до операции </a:t>
            </a:r>
            <a:r>
              <a:rPr lang="ru-RU" altLang="ru-RU" sz="1800"/>
              <a:t>со строкой (до проверки ограничений и попытки выполнить INSERT, UPDATE или DELETE) или </a:t>
            </a:r>
            <a:r>
              <a:rPr lang="ru-RU" altLang="ru-RU" sz="1800" b="1"/>
              <a:t>после</a:t>
            </a:r>
            <a:r>
              <a:rPr lang="ru-RU" altLang="ru-RU" sz="1800"/>
              <a:t> её завершения (после проверки ограничений и выполнения INSERT, UPDATE или DELETE), либо </a:t>
            </a:r>
            <a:r>
              <a:rPr lang="ru-RU" altLang="ru-RU" sz="1800" b="1"/>
              <a:t>вместо операции </a:t>
            </a:r>
            <a:r>
              <a:rPr lang="ru-RU" altLang="ru-RU" sz="1800"/>
              <a:t>(при добавлении, изменении и удалении строк в представлении). </a:t>
            </a:r>
          </a:p>
          <a:p>
            <a:pPr eaLnBrk="1" hangingPunct="1">
              <a:spcBef>
                <a:spcPts val="600"/>
              </a:spcBef>
              <a:buClrTx/>
              <a:buSzTx/>
              <a:buFontTx/>
              <a:buNone/>
            </a:pPr>
            <a:r>
              <a:rPr lang="ru-RU" altLang="ru-RU" sz="1800"/>
              <a:t>Если триггер срабатывает до или вместо события, он может пропустить операцию с текущей строкой, либо изменить добавляемую строку (только для операций INSERT и UPDATE). Если триггер срабатывает после события, он «видит» все изменения, включая результат действия других триггеров.</a:t>
            </a:r>
          </a:p>
          <a:p>
            <a:pPr eaLnBrk="1" hangingPunct="1">
              <a:spcBef>
                <a:spcPts val="600"/>
              </a:spcBef>
              <a:buClrTx/>
              <a:buSzTx/>
              <a:buFontTx/>
              <a:buNone/>
            </a:pPr>
            <a:r>
              <a:rPr lang="ru-RU" altLang="ru-RU" sz="1800"/>
              <a:t>Событием триггера может быть одна команда или любая комбинация указанных команд. </a:t>
            </a:r>
            <a:r>
              <a:rPr lang="ru-RU" altLang="ru-RU" sz="1800" b="1"/>
              <a:t>Ограничения целостности проверяются во время выполнения события триггера</a:t>
            </a:r>
            <a:r>
              <a:rPr lang="ru-RU" altLang="ru-RU" sz="1800"/>
              <a:t>.</a:t>
            </a:r>
          </a:p>
          <a:p>
            <a:pPr eaLnBrk="1" hangingPunct="1">
              <a:spcBef>
                <a:spcPts val="600"/>
              </a:spcBef>
              <a:buClrTx/>
              <a:buSzTx/>
              <a:buFontTx/>
              <a:buNone/>
            </a:pPr>
            <a:r>
              <a:rPr lang="ru-RU" altLang="ru-RU" sz="1800"/>
              <a:t>Если для одного события определено несколько триггеров одного типа, они будут срабатывать </a:t>
            </a:r>
            <a:r>
              <a:rPr lang="ru-RU" altLang="ru-RU" sz="1800" b="1"/>
              <a:t>в алфавитном порядке их имён</a:t>
            </a:r>
            <a:r>
              <a:rPr lang="ru-RU" altLang="ru-RU" sz="1800"/>
              <a:t>.</a:t>
            </a:r>
            <a:endParaRPr lang="en-US" altLang="ru-RU"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E32CBCCB-719B-40DF-B594-C8177D3B098C}" type="slidenum">
              <a:rPr lang="ru-RU" altLang="ru-RU" sz="1200" smtClean="0">
                <a:latin typeface="Arial Black" pitchFamily="34" charset="0"/>
              </a:rPr>
              <a:pPr eaLnBrk="1" hangingPunct="1">
                <a:spcBef>
                  <a:spcPct val="0"/>
                </a:spcBef>
                <a:buClrTx/>
                <a:buSzTx/>
                <a:buFontTx/>
                <a:buNone/>
              </a:pPr>
              <a:t>6</a:t>
            </a:fld>
            <a:endParaRPr lang="ru-RU" altLang="ru-RU" sz="1200" smtClean="0">
              <a:latin typeface="Arial Black" pitchFamily="34" charset="0"/>
            </a:endParaRPr>
          </a:p>
        </p:txBody>
      </p:sp>
      <p:sp>
        <p:nvSpPr>
          <p:cNvPr id="35843" name="Rectangle 2"/>
          <p:cNvSpPr>
            <a:spLocks noGrp="1" noChangeArrowheads="1"/>
          </p:cNvSpPr>
          <p:nvPr>
            <p:ph type="title"/>
          </p:nvPr>
        </p:nvSpPr>
        <p:spPr>
          <a:xfrm>
            <a:off x="539750" y="333375"/>
            <a:ext cx="8229600" cy="884238"/>
          </a:xfrm>
        </p:spPr>
        <p:txBody>
          <a:bodyPr/>
          <a:lstStyle/>
          <a:p>
            <a:pPr algn="ctr" eaLnBrk="1" hangingPunct="1"/>
            <a:r>
              <a:rPr lang="en-US" altLang="ru-RU" sz="3200" smtClean="0"/>
              <a:t>Postgres</a:t>
            </a:r>
            <a:r>
              <a:rPr lang="ru-RU" altLang="ru-RU" sz="3200" smtClean="0"/>
              <a:t>. Создание триггеров</a:t>
            </a:r>
          </a:p>
        </p:txBody>
      </p:sp>
      <p:sp>
        <p:nvSpPr>
          <p:cNvPr id="35844" name="Text Box 3"/>
          <p:cNvSpPr txBox="1">
            <a:spLocks noChangeArrowheads="1"/>
          </p:cNvSpPr>
          <p:nvPr/>
        </p:nvSpPr>
        <p:spPr bwMode="auto">
          <a:xfrm>
            <a:off x="468313" y="1052513"/>
            <a:ext cx="8424862"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Параметры команды создания триггера:</a:t>
            </a:r>
          </a:p>
          <a:p>
            <a:pPr eaLnBrk="1" hangingPunct="1">
              <a:spcBef>
                <a:spcPct val="0"/>
              </a:spcBef>
              <a:buClrTx/>
              <a:buSzTx/>
              <a:buFontTx/>
              <a:buNone/>
            </a:pPr>
            <a:r>
              <a:rPr lang="ru-RU" altLang="ru-RU" sz="1800" b="1" i="1"/>
              <a:t>имя</a:t>
            </a:r>
          </a:p>
          <a:p>
            <a:pPr eaLnBrk="1" hangingPunct="1">
              <a:spcBef>
                <a:spcPct val="0"/>
              </a:spcBef>
              <a:buClrTx/>
              <a:buSzTx/>
              <a:buFontTx/>
              <a:buNone/>
            </a:pPr>
            <a:r>
              <a:rPr lang="ru-RU" altLang="ru-RU" sz="1800"/>
              <a:t>Имя, назначаемое новому триггеру. Это имя должно отличаться от имени любого другого триггера в этой же таблице. Имя не может быть дополнено схемой — триггер наследует схему от своей таблицы.</a:t>
            </a:r>
          </a:p>
          <a:p>
            <a:pPr eaLnBrk="1" hangingPunct="1">
              <a:spcBef>
                <a:spcPct val="0"/>
              </a:spcBef>
              <a:buClrTx/>
              <a:buSzTx/>
              <a:buFontTx/>
              <a:buNone/>
            </a:pPr>
            <a:r>
              <a:rPr lang="ru-RU" altLang="ru-RU" sz="1800" b="1" i="1"/>
              <a:t>BEFORE </a:t>
            </a:r>
            <a:r>
              <a:rPr lang="en-US" altLang="ru-RU" sz="1800" b="1" i="1"/>
              <a:t>/ </a:t>
            </a:r>
            <a:r>
              <a:rPr lang="ru-RU" altLang="ru-RU" sz="1800" b="1" i="1"/>
              <a:t>AFTER </a:t>
            </a:r>
            <a:r>
              <a:rPr lang="en-US" altLang="ru-RU" sz="1800" b="1" i="1"/>
              <a:t>/ </a:t>
            </a:r>
            <a:r>
              <a:rPr lang="ru-RU" altLang="ru-RU" sz="1800" b="1" i="1"/>
              <a:t>INSTEAD OF </a:t>
            </a:r>
          </a:p>
          <a:p>
            <a:pPr eaLnBrk="1" hangingPunct="1">
              <a:spcBef>
                <a:spcPct val="0"/>
              </a:spcBef>
              <a:buClrTx/>
              <a:buSzTx/>
              <a:buFontTx/>
              <a:buNone/>
            </a:pPr>
            <a:r>
              <a:rPr lang="ru-RU" altLang="ru-RU" sz="1800"/>
              <a:t>Определяет, будет ли заданная функция вызываться до, после или вместо события.</a:t>
            </a:r>
            <a:endParaRPr lang="en-US" altLang="ru-RU" sz="1800"/>
          </a:p>
          <a:p>
            <a:pPr eaLnBrk="1" hangingPunct="1">
              <a:spcBef>
                <a:spcPct val="0"/>
              </a:spcBef>
              <a:buClrTx/>
              <a:buSzTx/>
              <a:buFontTx/>
              <a:buNone/>
            </a:pPr>
            <a:r>
              <a:rPr lang="ru-RU" altLang="ru-RU" sz="1800" b="1" i="1"/>
              <a:t>событие </a:t>
            </a:r>
            <a:endParaRPr lang="en-US" altLang="ru-RU" sz="1800" b="1" i="1"/>
          </a:p>
          <a:p>
            <a:pPr eaLnBrk="1" hangingPunct="1">
              <a:spcBef>
                <a:spcPct val="0"/>
              </a:spcBef>
              <a:buClrTx/>
              <a:buSzTx/>
              <a:buFontTx/>
              <a:buNone/>
            </a:pPr>
            <a:r>
              <a:rPr lang="ru-RU" altLang="ru-RU" sz="1800"/>
              <a:t>Принимает одно из значений: INSERT, UPDATE, DELETE или TRUNCATE; этот параметр определяет событие, при котором будет срабатывать триггер. Несколько событий можно указать, добавив между ними слово OR.</a:t>
            </a:r>
            <a:endParaRPr lang="en-US" altLang="ru-RU" sz="1800"/>
          </a:p>
          <a:p>
            <a:pPr eaLnBrk="1" hangingPunct="1">
              <a:spcBef>
                <a:spcPct val="0"/>
              </a:spcBef>
              <a:buClrTx/>
              <a:buSzTx/>
              <a:buFontTx/>
              <a:buNone/>
            </a:pPr>
            <a:r>
              <a:rPr lang="ru-RU" altLang="ru-RU" sz="1800"/>
              <a:t>Для событий UPDATE можно указать список столбцов:</a:t>
            </a:r>
          </a:p>
          <a:p>
            <a:pPr eaLnBrk="1" hangingPunct="1">
              <a:spcBef>
                <a:spcPct val="0"/>
              </a:spcBef>
              <a:buClrTx/>
              <a:buSzTx/>
              <a:buFontTx/>
              <a:buNone/>
            </a:pPr>
            <a:r>
              <a:rPr lang="ru-RU" altLang="ru-RU" sz="1800"/>
              <a:t>	</a:t>
            </a:r>
            <a:r>
              <a:rPr lang="ru-RU" altLang="ru-RU" sz="1800" b="1"/>
              <a:t>UPDATE OF имя_столбца1 [, имя_столбца2 ... ] </a:t>
            </a:r>
          </a:p>
          <a:p>
            <a:pPr eaLnBrk="1" hangingPunct="1">
              <a:spcBef>
                <a:spcPct val="0"/>
              </a:spcBef>
              <a:buClrTx/>
              <a:buSzTx/>
              <a:buFontTx/>
              <a:buNone/>
            </a:pPr>
            <a:r>
              <a:rPr lang="ru-RU" altLang="ru-RU" sz="1800"/>
              <a:t>Такой триггер сработает, только если в указанном в целевой команде UPDATE списке столбцов окажется минимум один из перечисленных. Для событий INSTEAD OF UPDATE список столбцов задать нельзя.</a:t>
            </a:r>
          </a:p>
          <a:p>
            <a:pPr eaLnBrk="1" hangingPunct="1">
              <a:spcBef>
                <a:spcPct val="0"/>
              </a:spcBef>
              <a:buClrTx/>
              <a:buSzTx/>
              <a:buFontTx/>
              <a:buNone/>
            </a:pPr>
            <a:r>
              <a:rPr lang="ru-RU" altLang="ru-RU" sz="1800" b="1" i="1"/>
              <a:t>имя_таблицы </a:t>
            </a:r>
          </a:p>
          <a:p>
            <a:pPr eaLnBrk="1" hangingPunct="1">
              <a:spcBef>
                <a:spcPct val="0"/>
              </a:spcBef>
              <a:buClrTx/>
              <a:buSzTx/>
              <a:buFontTx/>
              <a:buNone/>
            </a:pPr>
            <a:r>
              <a:rPr lang="ru-RU" altLang="ru-RU" sz="1800"/>
              <a:t>Имя (возможно, дополненное схемой) таблицы, представления или сторонней таблицы, для которых предназначен триггер.</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8DD64161-5A3E-430B-BFB4-F9C4F6A14820}" type="slidenum">
              <a:rPr lang="ru-RU" altLang="ru-RU" sz="1200" smtClean="0">
                <a:latin typeface="Arial Black" pitchFamily="34" charset="0"/>
              </a:rPr>
              <a:pPr eaLnBrk="1" hangingPunct="1">
                <a:spcBef>
                  <a:spcPct val="0"/>
                </a:spcBef>
                <a:buClrTx/>
                <a:buSzTx/>
                <a:buFontTx/>
                <a:buNone/>
              </a:pPr>
              <a:t>7</a:t>
            </a:fld>
            <a:endParaRPr lang="ru-RU" altLang="ru-RU" sz="1200" smtClean="0">
              <a:latin typeface="Arial Black" pitchFamily="34" charset="0"/>
            </a:endParaRPr>
          </a:p>
        </p:txBody>
      </p:sp>
      <p:sp>
        <p:nvSpPr>
          <p:cNvPr id="36867" name="Rectangle 2"/>
          <p:cNvSpPr>
            <a:spLocks noGrp="1" noChangeArrowheads="1"/>
          </p:cNvSpPr>
          <p:nvPr>
            <p:ph type="title"/>
          </p:nvPr>
        </p:nvSpPr>
        <p:spPr>
          <a:xfrm>
            <a:off x="539750" y="333375"/>
            <a:ext cx="8229600" cy="884238"/>
          </a:xfrm>
        </p:spPr>
        <p:txBody>
          <a:bodyPr/>
          <a:lstStyle/>
          <a:p>
            <a:pPr algn="ctr" eaLnBrk="1" hangingPunct="1"/>
            <a:r>
              <a:rPr lang="en-US" altLang="ru-RU" sz="3200" smtClean="0"/>
              <a:t>Postgres</a:t>
            </a:r>
            <a:r>
              <a:rPr lang="ru-RU" altLang="ru-RU" sz="3200" smtClean="0"/>
              <a:t>. Создание триггеров</a:t>
            </a:r>
          </a:p>
        </p:txBody>
      </p:sp>
      <p:sp>
        <p:nvSpPr>
          <p:cNvPr id="36868" name="Text Box 3"/>
          <p:cNvSpPr txBox="1">
            <a:spLocks noChangeArrowheads="1"/>
          </p:cNvSpPr>
          <p:nvPr/>
        </p:nvSpPr>
        <p:spPr bwMode="auto">
          <a:xfrm>
            <a:off x="468313" y="1052513"/>
            <a:ext cx="8424862"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Параметры команды создания триггера:</a:t>
            </a:r>
          </a:p>
          <a:p>
            <a:pPr eaLnBrk="1" hangingPunct="1">
              <a:spcBef>
                <a:spcPct val="0"/>
              </a:spcBef>
              <a:buClrTx/>
              <a:buSzTx/>
              <a:buFontTx/>
              <a:buNone/>
            </a:pPr>
            <a:r>
              <a:rPr lang="ru-RU" altLang="ru-RU" sz="1800" b="1" i="1"/>
              <a:t>имя</a:t>
            </a:r>
          </a:p>
          <a:p>
            <a:pPr eaLnBrk="1" hangingPunct="1">
              <a:spcBef>
                <a:spcPct val="0"/>
              </a:spcBef>
              <a:buClrTx/>
              <a:buSzTx/>
              <a:buFontTx/>
              <a:buNone/>
            </a:pPr>
            <a:r>
              <a:rPr lang="ru-RU" altLang="ru-RU" sz="1800"/>
              <a:t>Имя, назначаемое новому триггеру. Это имя должно отличаться от имени любого другого триггера в этой же таблице. Имя не может быть дополнено схемой — триггер наследует схему от своей таблицы.</a:t>
            </a:r>
          </a:p>
          <a:p>
            <a:pPr eaLnBrk="1" hangingPunct="1">
              <a:spcBef>
                <a:spcPct val="0"/>
              </a:spcBef>
              <a:buClrTx/>
              <a:buSzTx/>
              <a:buFontTx/>
              <a:buNone/>
            </a:pPr>
            <a:r>
              <a:rPr lang="ru-RU" altLang="ru-RU" sz="1800" b="1" i="1"/>
              <a:t>BEFORE </a:t>
            </a:r>
            <a:r>
              <a:rPr lang="en-US" altLang="ru-RU" sz="1800" b="1" i="1"/>
              <a:t>/ </a:t>
            </a:r>
            <a:r>
              <a:rPr lang="ru-RU" altLang="ru-RU" sz="1800" b="1" i="1"/>
              <a:t>AFTER </a:t>
            </a:r>
            <a:r>
              <a:rPr lang="en-US" altLang="ru-RU" sz="1800" b="1" i="1"/>
              <a:t>/ </a:t>
            </a:r>
            <a:r>
              <a:rPr lang="ru-RU" altLang="ru-RU" sz="1800" b="1" i="1"/>
              <a:t>INSTEAD OF </a:t>
            </a:r>
          </a:p>
          <a:p>
            <a:pPr eaLnBrk="1" hangingPunct="1">
              <a:spcBef>
                <a:spcPct val="0"/>
              </a:spcBef>
              <a:buClrTx/>
              <a:buSzTx/>
              <a:buFontTx/>
              <a:buNone/>
            </a:pPr>
            <a:r>
              <a:rPr lang="ru-RU" altLang="ru-RU" sz="1800"/>
              <a:t>Определяет, будет ли заданная функция вызываться до, после или вместо события.</a:t>
            </a:r>
            <a:endParaRPr lang="en-US" altLang="ru-RU" sz="1800"/>
          </a:p>
          <a:p>
            <a:pPr eaLnBrk="1" hangingPunct="1">
              <a:spcBef>
                <a:spcPct val="0"/>
              </a:spcBef>
              <a:buClrTx/>
              <a:buSzTx/>
              <a:buFontTx/>
              <a:buNone/>
            </a:pPr>
            <a:r>
              <a:rPr lang="ru-RU" altLang="ru-RU" sz="1800" b="1" i="1"/>
              <a:t>событие </a:t>
            </a:r>
            <a:endParaRPr lang="en-US" altLang="ru-RU" sz="1800" b="1" i="1"/>
          </a:p>
          <a:p>
            <a:pPr eaLnBrk="1" hangingPunct="1">
              <a:spcBef>
                <a:spcPct val="0"/>
              </a:spcBef>
              <a:buClrTx/>
              <a:buSzTx/>
              <a:buFontTx/>
              <a:buNone/>
            </a:pPr>
            <a:r>
              <a:rPr lang="ru-RU" altLang="ru-RU" sz="1800"/>
              <a:t>Принимает одно из значений: INSERT, UPDATE, DELETE или TRUNCATE; этот параметр определяет событие, при котором будет срабатывать триггер. Несколько событий можно указать, добавив между ними слово OR.</a:t>
            </a:r>
            <a:endParaRPr lang="en-US" altLang="ru-RU" sz="1800"/>
          </a:p>
          <a:p>
            <a:pPr eaLnBrk="1" hangingPunct="1">
              <a:spcBef>
                <a:spcPct val="0"/>
              </a:spcBef>
              <a:buClrTx/>
              <a:buSzTx/>
              <a:buFontTx/>
              <a:buNone/>
            </a:pPr>
            <a:r>
              <a:rPr lang="ru-RU" altLang="ru-RU" sz="1800"/>
              <a:t>Для событий UPDATE можно указать список столбцов:</a:t>
            </a:r>
          </a:p>
          <a:p>
            <a:pPr eaLnBrk="1" hangingPunct="1">
              <a:spcBef>
                <a:spcPct val="0"/>
              </a:spcBef>
              <a:buClrTx/>
              <a:buSzTx/>
              <a:buFontTx/>
              <a:buNone/>
            </a:pPr>
            <a:r>
              <a:rPr lang="ru-RU" altLang="ru-RU" sz="1800"/>
              <a:t>	</a:t>
            </a:r>
            <a:r>
              <a:rPr lang="ru-RU" altLang="ru-RU" sz="1800" b="1"/>
              <a:t>UPDATE OF имя_столбца1 [, имя_столбца2 ... ] </a:t>
            </a:r>
          </a:p>
          <a:p>
            <a:pPr eaLnBrk="1" hangingPunct="1">
              <a:spcBef>
                <a:spcPct val="0"/>
              </a:spcBef>
              <a:buClrTx/>
              <a:buSzTx/>
              <a:buFontTx/>
              <a:buNone/>
            </a:pPr>
            <a:r>
              <a:rPr lang="ru-RU" altLang="ru-RU" sz="1800"/>
              <a:t>Такой триггер сработает, только если в указанном в целевой команде UPDATE списке столбцов окажется минимум один из перечисленных. Для событий INSTEAD OF UPDATE список столбцов задать нельзя.</a:t>
            </a:r>
          </a:p>
          <a:p>
            <a:pPr eaLnBrk="1" hangingPunct="1">
              <a:spcBef>
                <a:spcPct val="0"/>
              </a:spcBef>
              <a:buClrTx/>
              <a:buSzTx/>
              <a:buFontTx/>
              <a:buNone/>
            </a:pPr>
            <a:r>
              <a:rPr lang="ru-RU" altLang="ru-RU" sz="1800" b="1" i="1"/>
              <a:t>имя_таблицы </a:t>
            </a:r>
          </a:p>
          <a:p>
            <a:pPr eaLnBrk="1" hangingPunct="1">
              <a:spcBef>
                <a:spcPct val="0"/>
              </a:spcBef>
              <a:buClrTx/>
              <a:buSzTx/>
              <a:buFontTx/>
              <a:buNone/>
            </a:pPr>
            <a:r>
              <a:rPr lang="ru-RU" altLang="ru-RU" sz="1800"/>
              <a:t>Имя (возможно, дополненное схемой) таблицы, представления или сторонней таблицы, для которых предназначен триггер.</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9DEE572-44BD-4B03-86EF-B09B7EE529D0}" type="slidenum">
              <a:rPr lang="ru-RU" altLang="ru-RU" sz="1200" smtClean="0">
                <a:latin typeface="Arial Black" pitchFamily="34" charset="0"/>
              </a:rPr>
              <a:pPr eaLnBrk="1" hangingPunct="1">
                <a:spcBef>
                  <a:spcPct val="0"/>
                </a:spcBef>
                <a:buClrTx/>
                <a:buSzTx/>
                <a:buFontTx/>
                <a:buNone/>
              </a:pPr>
              <a:t>8</a:t>
            </a:fld>
            <a:endParaRPr lang="ru-RU" altLang="ru-RU" sz="1200" smtClean="0">
              <a:latin typeface="Arial Black" pitchFamily="34" charset="0"/>
            </a:endParaRPr>
          </a:p>
        </p:txBody>
      </p:sp>
      <p:sp>
        <p:nvSpPr>
          <p:cNvPr id="37891" name="Rectangle 2"/>
          <p:cNvSpPr>
            <a:spLocks noGrp="1" noChangeArrowheads="1"/>
          </p:cNvSpPr>
          <p:nvPr>
            <p:ph type="title"/>
          </p:nvPr>
        </p:nvSpPr>
        <p:spPr>
          <a:xfrm>
            <a:off x="539750" y="333375"/>
            <a:ext cx="8229600" cy="884238"/>
          </a:xfrm>
        </p:spPr>
        <p:txBody>
          <a:bodyPr/>
          <a:lstStyle/>
          <a:p>
            <a:pPr algn="ctr" eaLnBrk="1" hangingPunct="1"/>
            <a:r>
              <a:rPr lang="en-US" altLang="ru-RU" sz="3200" smtClean="0"/>
              <a:t>Postgres</a:t>
            </a:r>
            <a:r>
              <a:rPr lang="ru-RU" altLang="ru-RU" sz="3200" smtClean="0"/>
              <a:t>. Создание триггеров</a:t>
            </a:r>
          </a:p>
        </p:txBody>
      </p:sp>
      <p:sp>
        <p:nvSpPr>
          <p:cNvPr id="37892" name="Text Box 3"/>
          <p:cNvSpPr txBox="1">
            <a:spLocks noChangeArrowheads="1"/>
          </p:cNvSpPr>
          <p:nvPr/>
        </p:nvSpPr>
        <p:spPr bwMode="auto">
          <a:xfrm>
            <a:off x="468313" y="1052513"/>
            <a:ext cx="8424862"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Параметры команды создания триггера:</a:t>
            </a:r>
          </a:p>
          <a:p>
            <a:pPr eaLnBrk="1" hangingPunct="1">
              <a:spcBef>
                <a:spcPct val="0"/>
              </a:spcBef>
              <a:buClrTx/>
              <a:buSzTx/>
              <a:buFontTx/>
              <a:buNone/>
            </a:pPr>
            <a:r>
              <a:rPr lang="ru-RU" altLang="ru-RU" sz="1800" b="1" i="1"/>
              <a:t>FOR EACH ROW  </a:t>
            </a:r>
            <a:r>
              <a:rPr lang="en-US" altLang="ru-RU" sz="1800" b="1" i="1"/>
              <a:t>/</a:t>
            </a:r>
            <a:r>
              <a:rPr lang="ru-RU" altLang="ru-RU" sz="1800" b="1" i="1"/>
              <a:t> FOR EACH STATEMENT </a:t>
            </a:r>
          </a:p>
          <a:p>
            <a:pPr eaLnBrk="1" hangingPunct="1">
              <a:spcBef>
                <a:spcPct val="0"/>
              </a:spcBef>
              <a:buClrTx/>
              <a:buSzTx/>
              <a:buFontTx/>
              <a:buNone/>
            </a:pPr>
            <a:r>
              <a:rPr lang="ru-RU" altLang="ru-RU" sz="1600"/>
              <a:t>Определяет, будет ли процедура триггера срабатывать один раз для каждой строки, либо для SQL-оператора. Если не указано ничего, подразумевается FOR EACH STATEMENT (для оператора).</a:t>
            </a:r>
          </a:p>
          <a:p>
            <a:pPr eaLnBrk="1" hangingPunct="1">
              <a:spcBef>
                <a:spcPct val="0"/>
              </a:spcBef>
              <a:buClrTx/>
              <a:buSzTx/>
              <a:buFontTx/>
              <a:buNone/>
            </a:pPr>
            <a:r>
              <a:rPr lang="ru-RU" altLang="ru-RU" sz="1800" b="1" i="1"/>
              <a:t>условие </a:t>
            </a:r>
          </a:p>
          <a:p>
            <a:pPr eaLnBrk="1" hangingPunct="1">
              <a:spcBef>
                <a:spcPct val="0"/>
              </a:spcBef>
              <a:buClrTx/>
              <a:buSzTx/>
              <a:buFontTx/>
              <a:buNone/>
            </a:pPr>
            <a:r>
              <a:rPr lang="ru-RU" altLang="ru-RU" sz="1600"/>
              <a:t>Булевское выражение, определяющее, будет ли выполняться функция триггера. Если для триггера задано указание WHEN, функция будет вызываться, только когда условие возвращает true. В триггерах FOR EACH ROW условие WHEN может ссылаться на значения столбца в старой и/или новой строке, в виде OLD.имя_столбца и NEW.имя_столбца, соответственно. Разумеется, триггеры INSERT не могут ссылаться на OLD, а триггеры DELETE не могут ссылаться на NEW. </a:t>
            </a:r>
          </a:p>
          <a:p>
            <a:pPr eaLnBrk="1" hangingPunct="1">
              <a:spcBef>
                <a:spcPct val="0"/>
              </a:spcBef>
              <a:buClrTx/>
              <a:buSzTx/>
              <a:buFontTx/>
              <a:buNone/>
            </a:pPr>
            <a:r>
              <a:rPr lang="ru-RU" altLang="ru-RU" sz="1600"/>
              <a:t>Триггеры INSTEAD OF не поддерживают условия WHEN. </a:t>
            </a:r>
          </a:p>
          <a:p>
            <a:pPr eaLnBrk="1" hangingPunct="1">
              <a:spcBef>
                <a:spcPct val="0"/>
              </a:spcBef>
              <a:buClrTx/>
              <a:buSzTx/>
              <a:buFontTx/>
              <a:buNone/>
            </a:pPr>
            <a:r>
              <a:rPr lang="ru-RU" altLang="ru-RU" sz="1600"/>
              <a:t>В настоящее время выражения WHEN не могут содержать подзапросы. </a:t>
            </a:r>
          </a:p>
          <a:p>
            <a:pPr eaLnBrk="1" hangingPunct="1">
              <a:spcBef>
                <a:spcPct val="0"/>
              </a:spcBef>
              <a:buClrTx/>
              <a:buSzTx/>
              <a:buFontTx/>
              <a:buNone/>
            </a:pPr>
            <a:r>
              <a:rPr lang="ru-RU" altLang="ru-RU" sz="1800" b="1" i="1"/>
              <a:t>имя_функции </a:t>
            </a:r>
          </a:p>
          <a:p>
            <a:pPr eaLnBrk="1" hangingPunct="1">
              <a:spcBef>
                <a:spcPct val="0"/>
              </a:spcBef>
              <a:buClrTx/>
              <a:buSzTx/>
              <a:buFontTx/>
              <a:buNone/>
            </a:pPr>
            <a:r>
              <a:rPr lang="ru-RU" altLang="ru-RU" sz="1600"/>
              <a:t>Заданная пользователем функция, объявленная как функция без аргументов и возвращающая тип trigger, которая будет вызываться при срабатывании триггера.</a:t>
            </a:r>
          </a:p>
          <a:p>
            <a:pPr eaLnBrk="1" hangingPunct="1">
              <a:spcBef>
                <a:spcPct val="0"/>
              </a:spcBef>
              <a:buClrTx/>
              <a:buSzTx/>
              <a:buFontTx/>
              <a:buNone/>
            </a:pPr>
            <a:r>
              <a:rPr lang="ru-RU" altLang="ru-RU" sz="1800" b="1" i="1"/>
              <a:t>аргументы </a:t>
            </a:r>
            <a:endParaRPr lang="ru-RU" altLang="ru-RU" sz="1600" b="1" i="1"/>
          </a:p>
          <a:p>
            <a:pPr eaLnBrk="1" hangingPunct="1">
              <a:spcBef>
                <a:spcPct val="0"/>
              </a:spcBef>
              <a:buClrTx/>
              <a:buSzTx/>
              <a:buFontTx/>
              <a:buNone/>
            </a:pPr>
            <a:r>
              <a:rPr lang="ru-RU" altLang="ru-RU" sz="1600"/>
              <a:t>Необязательный список аргументов через запятую, которые будут переданы функции при срабатывании триггера. В качестве аргументов функции передаются строковые константы. И хотя в этом списке можно записать и простые имена или числовые константы, они тоже будут преобразованы в строки.</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Номер слайда 4"/>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F61AA5D1-EEF4-46DB-AB6A-3052092167C4}" type="slidenum">
              <a:rPr lang="ru-RU" altLang="ru-RU" sz="1200" smtClean="0">
                <a:latin typeface="Arial Black" pitchFamily="34" charset="0"/>
              </a:rPr>
              <a:pPr eaLnBrk="1" hangingPunct="1">
                <a:spcBef>
                  <a:spcPct val="0"/>
                </a:spcBef>
                <a:buClrTx/>
                <a:buSzTx/>
                <a:buFontTx/>
                <a:buNone/>
              </a:pPr>
              <a:t>9</a:t>
            </a:fld>
            <a:endParaRPr lang="ru-RU" altLang="ru-RU" sz="1200" smtClean="0">
              <a:latin typeface="Arial Black" pitchFamily="34" charset="0"/>
            </a:endParaRPr>
          </a:p>
        </p:txBody>
      </p:sp>
      <p:sp>
        <p:nvSpPr>
          <p:cNvPr id="38915" name="Rectangle 2"/>
          <p:cNvSpPr>
            <a:spLocks noGrp="1" noChangeArrowheads="1"/>
          </p:cNvSpPr>
          <p:nvPr>
            <p:ph type="title"/>
          </p:nvPr>
        </p:nvSpPr>
        <p:spPr>
          <a:xfrm>
            <a:off x="539750" y="333375"/>
            <a:ext cx="8229600" cy="884238"/>
          </a:xfrm>
        </p:spPr>
        <p:txBody>
          <a:bodyPr/>
          <a:lstStyle/>
          <a:p>
            <a:pPr algn="ctr" eaLnBrk="1" hangingPunct="1"/>
            <a:r>
              <a:rPr lang="en-US" altLang="ru-RU" sz="3200" smtClean="0"/>
              <a:t>Postgres</a:t>
            </a:r>
            <a:r>
              <a:rPr lang="ru-RU" altLang="ru-RU" sz="3200" smtClean="0"/>
              <a:t>. Создание триггеров</a:t>
            </a:r>
          </a:p>
        </p:txBody>
      </p:sp>
      <p:sp>
        <p:nvSpPr>
          <p:cNvPr id="38916" name="Text Box 3"/>
          <p:cNvSpPr txBox="1">
            <a:spLocks noChangeArrowheads="1"/>
          </p:cNvSpPr>
          <p:nvPr/>
        </p:nvSpPr>
        <p:spPr bwMode="auto">
          <a:xfrm>
            <a:off x="468313" y="1052513"/>
            <a:ext cx="8424862"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Триггеры, срабатывающие в режиме INSTEAD OF, должны быть помечены FOR EACH ROW и могут быть определены только для представлений. Триггеры BEFORE и AFTER для представлений должны быть помечены FOR EACH STATEMENT. Кроме того, триггеры можно определить и для команды TRUNCATE, но только типа FOR EACH STATEMENT.</a:t>
            </a:r>
          </a:p>
          <a:p>
            <a:pPr eaLnBrk="1" hangingPunct="1">
              <a:spcBef>
                <a:spcPct val="0"/>
              </a:spcBef>
              <a:buClrTx/>
              <a:buSzTx/>
              <a:buFontTx/>
              <a:buNone/>
            </a:pPr>
            <a:endParaRPr lang="ru-RU" altLang="ru-RU" sz="1800"/>
          </a:p>
          <a:p>
            <a:pPr eaLnBrk="1" hangingPunct="1">
              <a:spcBef>
                <a:spcPct val="0"/>
              </a:spcBef>
              <a:buClrTx/>
              <a:buSzTx/>
              <a:buFontTx/>
              <a:buNone/>
            </a:pPr>
            <a:r>
              <a:rPr lang="ru-RU" altLang="ru-RU" sz="1800"/>
              <a:t>Разрешенные типы триггеров:</a:t>
            </a:r>
          </a:p>
        </p:txBody>
      </p:sp>
      <p:pic>
        <p:nvPicPr>
          <p:cNvPr id="3891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750" y="3095625"/>
            <a:ext cx="8826500" cy="321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2312</TotalTime>
  <Words>2144</Words>
  <Application>Microsoft Office PowerPoint</Application>
  <PresentationFormat>Экран (4:3)</PresentationFormat>
  <Paragraphs>233</Paragraphs>
  <Slides>19</Slides>
  <Notes>18</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Пиксел</vt:lpstr>
      <vt:lpstr>Базы данных</vt:lpstr>
      <vt:lpstr>Общие сведения</vt:lpstr>
      <vt:lpstr>Создание триггеров в PostgreSQL</vt:lpstr>
      <vt:lpstr>Postgres. Создание триггеров</vt:lpstr>
      <vt:lpstr>Postgres. Создание триггеров</vt:lpstr>
      <vt:lpstr>Postgres. Создание триггеров</vt:lpstr>
      <vt:lpstr>Postgres. Создание триггеров</vt:lpstr>
      <vt:lpstr>Postgres. Создание триггеров</vt:lpstr>
      <vt:lpstr>Postgres. Создание триггеров</vt:lpstr>
      <vt:lpstr>Postgres. Примеры</vt:lpstr>
      <vt:lpstr>Postgres. Обзор механизма работы триггера</vt:lpstr>
      <vt:lpstr>Postgres. Обзор механизма работы триггера</vt:lpstr>
      <vt:lpstr>Postgres. Обзор механизма работы триггера</vt:lpstr>
      <vt:lpstr>Postgres. Использование триггеров</vt:lpstr>
      <vt:lpstr>Postgres. Правила видимости данных</vt:lpstr>
      <vt:lpstr>Postgres. Примеры</vt:lpstr>
      <vt:lpstr>Postgres. Примеры</vt:lpstr>
      <vt:lpstr>Postgres. Пример.  Установка значений по умолчанию</vt:lpstr>
      <vt:lpstr>Список литературы</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Триггеры</dc:title>
  <dc:creator>_</dc:creator>
  <cp:lastModifiedBy>Карпова Ирина Петровна</cp:lastModifiedBy>
  <cp:revision>223</cp:revision>
  <dcterms:created xsi:type="dcterms:W3CDTF">2011-03-04T13:30:32Z</dcterms:created>
  <dcterms:modified xsi:type="dcterms:W3CDTF">2023-01-12T10:29:41Z</dcterms:modified>
</cp:coreProperties>
</file>