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sldIdLst>
    <p:sldId id="274" r:id="rId2"/>
    <p:sldId id="275" r:id="rId3"/>
    <p:sldId id="308" r:id="rId4"/>
    <p:sldId id="309" r:id="rId5"/>
    <p:sldId id="310" r:id="rId6"/>
    <p:sldId id="307" r:id="rId7"/>
    <p:sldId id="301" r:id="rId8"/>
    <p:sldId id="277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7" r:id="rId25"/>
    <p:sldId id="328" r:id="rId26"/>
    <p:sldId id="329" r:id="rId27"/>
    <p:sldId id="306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53" autoAdjust="0"/>
  </p:normalViewPr>
  <p:slideViewPr>
    <p:cSldViewPr>
      <p:cViewPr>
        <p:scale>
          <a:sx n="50" d="100"/>
          <a:sy n="50" d="100"/>
        </p:scale>
        <p:origin x="-1664" y="-4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3C37C0A-B885-4D0E-8E20-39977001C7A2}" type="datetimeFigureOut">
              <a:rPr lang="ru-RU"/>
              <a:pPr>
                <a:defRPr/>
              </a:pPr>
              <a:t>12.01.2023</a:t>
            </a:fld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122DF56-3ABB-4250-9157-0BCD1DED0C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368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3483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483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2001A-8A7B-4D8C-9E3D-3BA3BA62A26B}" type="datetime1">
              <a:rPr lang="ru-RU" smtClean="0"/>
              <a:t>12.01.2023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FE542-3363-444B-B543-74411649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50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25C9D-86B9-4A05-AF59-F7F9C1081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7B21-31C1-46EF-BE54-DFF9A29B8E66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7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3C172-0AEC-4C96-9458-89C36D1AA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BB350-139B-40D1-B60B-033B4517A7CA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06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8F31-995F-4003-9961-AD2CF6FB6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515D6-5C58-48B6-8F32-1330A8828829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335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1D62E-2FB4-4973-9F68-6578B6A21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D654-505F-4A8D-A203-3CDDA1825B21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4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07C48-D746-4AB9-8E1B-92B5A2DB50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2E5C2-77CC-4406-9665-08738C84395B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15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2A6A4-B6D7-4A84-95BA-92560D87D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7E7C-342C-4D18-8899-DD8808A9FDC9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08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148A-49A9-49CF-BE4A-3798C8FE5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40DC4-9FFA-4A8D-A902-5B4E520A2708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50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E2B49-4755-44A6-B91C-0A8C2AB2B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DE03-58D6-41DF-B4F9-69EEB80D5449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9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98C5-EAED-4120-B143-A6E1A2567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430F8-272D-462A-8FA4-97349FC11B20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8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624D9-601C-48A1-A43B-3C6319224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6651-36C0-4E5E-8D59-3642DD2BFA3B}" type="datetime1">
              <a:rPr lang="ru-RU" smtClean="0"/>
              <a:t>12.01.2023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21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31A4400-CF15-400C-8C5E-7C1076B82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CBD0FB5-8D0A-4FB0-B0B4-FA466B1D6E0D}" type="datetime1">
              <a:rPr lang="ru-RU" smtClean="0"/>
              <a:t>12.01.2023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6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1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itforum.ru/database/osbd/glava_22.shtml#_2_3" TargetMode="External"/><Relationship Id="rId2" Type="http://schemas.openxmlformats.org/officeDocument/2006/relationships/hyperlink" Target="https://publications.hse.ru/mirror/pubs/share/direct/25905281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2103438"/>
            <a:ext cx="7200900" cy="1470025"/>
          </a:xfrm>
        </p:spPr>
        <p:txBody>
          <a:bodyPr/>
          <a:lstStyle/>
          <a:p>
            <a:pPr algn="ctr" eaLnBrk="1" hangingPunct="1"/>
            <a:r>
              <a:rPr lang="ru-RU" altLang="ru-RU" sz="5400" smtClean="0"/>
              <a:t>Базы данных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2875"/>
            <a:ext cx="8640763" cy="1557338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en-US" altLang="ru-RU" sz="2000" i="1" smtClean="0"/>
              <a:t>"</a:t>
            </a:r>
            <a:r>
              <a:rPr lang="ru-RU" altLang="ru-RU" sz="2000" i="1" smtClean="0"/>
              <a:t>Сложная система, спроектированная наспех,</a:t>
            </a:r>
            <a:endParaRPr lang="en-US" altLang="ru-RU" sz="2000" i="1" smtClean="0"/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i="1" smtClean="0"/>
              <a:t> никогда не работает, и исправить её, </a:t>
            </a:r>
            <a:endParaRPr lang="en-US" altLang="ru-RU" sz="2000" i="1" smtClean="0"/>
          </a:p>
          <a:p>
            <a:pPr algn="r" eaLnBrk="1" hangingPunct="1">
              <a:lnSpc>
                <a:spcPct val="80000"/>
              </a:lnSpc>
            </a:pPr>
            <a:r>
              <a:rPr lang="ru-RU" altLang="ru-RU" sz="2000" i="1" smtClean="0"/>
              <a:t>чтобы заставить работать, невозможно".</a:t>
            </a:r>
            <a:endParaRPr lang="ru-RU" altLang="ru-RU" sz="1800" smtClean="0"/>
          </a:p>
          <a:p>
            <a:pPr algn="r" eaLnBrk="1" hangingPunct="1">
              <a:lnSpc>
                <a:spcPct val="80000"/>
              </a:lnSpc>
              <a:spcBef>
                <a:spcPts val="1200"/>
              </a:spcBef>
            </a:pPr>
            <a:r>
              <a:rPr lang="ru-RU" altLang="ru-RU" sz="1800" smtClean="0"/>
              <a:t>Законы Мерфи. 16-й закон системантики 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899593" y="4292600"/>
            <a:ext cx="806502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/>
              <a:t>Лекция </a:t>
            </a:r>
            <a:r>
              <a:rPr lang="ru-RU" altLang="ru-RU" dirty="0" smtClean="0"/>
              <a:t>12.</a:t>
            </a:r>
            <a:endParaRPr lang="ru-RU" altLang="ru-RU" dirty="0"/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/>
              <a:t>Проектирование баз данных.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/>
              <a:t>Введение.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 smtClean="0"/>
              <a:t>Этап инфологического проектирования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75125"/>
            <a:ext cx="6337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39775"/>
          </a:xfrm>
        </p:spPr>
        <p:txBody>
          <a:bodyPr/>
          <a:lstStyle/>
          <a:p>
            <a:pPr algn="ctr" eaLnBrk="1" hangingPunct="1"/>
            <a:r>
              <a:rPr lang="en-US" altLang="ru-RU" sz="3200" b="1" smtClean="0"/>
              <a:t>I.</a:t>
            </a:r>
            <a:r>
              <a:rPr lang="ru-RU" altLang="ru-RU" sz="3200" b="1" smtClean="0"/>
              <a:t> Инфологическое проектирование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396875" y="1196975"/>
            <a:ext cx="8496300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altLang="ru-RU" sz="1600" dirty="0"/>
              <a:t>3. Методы анализа: </a:t>
            </a:r>
          </a:p>
          <a:p>
            <a:pPr marL="742950" lvl="1" indent="-285750"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ru-RU" sz="1600" dirty="0"/>
              <a:t>функциональный,</a:t>
            </a:r>
          </a:p>
          <a:p>
            <a:pPr marL="742950" lvl="1" indent="-285750"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ru-RU" sz="1600" dirty="0"/>
              <a:t>предметный;</a:t>
            </a:r>
          </a:p>
          <a:p>
            <a:pPr marL="742950" lvl="1" indent="-285750">
              <a:spcBef>
                <a:spcPct val="10000"/>
              </a:spcBef>
              <a:buFont typeface="Wingdings" pitchFamily="2" charset="2"/>
              <a:buChar char="Ø"/>
              <a:defRPr/>
            </a:pPr>
            <a:r>
              <a:rPr lang="ru-RU" sz="1600" dirty="0"/>
              <a:t>метод сущность-связь – </a:t>
            </a:r>
            <a:r>
              <a:rPr lang="en-US" sz="1600" dirty="0"/>
              <a:t>entity-relation method, ER</a:t>
            </a:r>
            <a:r>
              <a:rPr lang="ru-RU" sz="1600" dirty="0"/>
              <a:t>-метод.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altLang="ru-RU" dirty="0" smtClean="0"/>
              <a:t>ER</a:t>
            </a:r>
            <a:r>
              <a:rPr lang="ru-RU" altLang="ru-RU" dirty="0" smtClean="0"/>
              <a:t>-метод, основные понятия:</a:t>
            </a:r>
          </a:p>
          <a:p>
            <a:pPr lvl="1" eaLnBrk="1" hangingPunct="1">
              <a:defRPr/>
            </a:pPr>
            <a:r>
              <a:rPr lang="ru-RU" altLang="ru-RU" b="1" dirty="0" smtClean="0"/>
              <a:t>сущность</a:t>
            </a:r>
            <a:r>
              <a:rPr lang="ru-RU" altLang="ru-RU" dirty="0" smtClean="0"/>
              <a:t> – объект </a:t>
            </a:r>
            <a:r>
              <a:rPr lang="ru-RU" altLang="ru-RU" dirty="0" err="1" smtClean="0"/>
              <a:t>ПрО</a:t>
            </a:r>
            <a:r>
              <a:rPr lang="ru-RU" altLang="ru-RU" dirty="0" smtClean="0"/>
              <a:t>, сведения о котором необходимо хранить в БД;</a:t>
            </a:r>
          </a:p>
          <a:p>
            <a:pPr lvl="1" eaLnBrk="1" hangingPunct="1">
              <a:defRPr/>
            </a:pPr>
            <a:r>
              <a:rPr lang="ru-RU" altLang="ru-RU" b="1" dirty="0" smtClean="0"/>
              <a:t>атрибут</a:t>
            </a:r>
            <a:r>
              <a:rPr lang="ru-RU" altLang="ru-RU" dirty="0" smtClean="0"/>
              <a:t> – характеристика сущности (свойство сущности);</a:t>
            </a:r>
          </a:p>
          <a:p>
            <a:pPr lvl="1" eaLnBrk="1" hangingPunct="1">
              <a:defRPr/>
            </a:pPr>
            <a:r>
              <a:rPr lang="ru-RU" altLang="ru-RU" b="1" dirty="0" smtClean="0"/>
              <a:t>связь</a:t>
            </a:r>
            <a:r>
              <a:rPr lang="ru-RU" altLang="ru-RU" dirty="0" smtClean="0"/>
              <a:t> – устойчивая ассоциация между сущностями.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6B39517-D28D-4C37-B4DC-A7FE11D305E8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49725"/>
            <a:ext cx="6624638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395288" y="3644900"/>
            <a:ext cx="8208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Пример для предметной области «Литературные произведения»: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4149725"/>
            <a:ext cx="6630988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3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936625"/>
          </a:xfrm>
        </p:spPr>
        <p:txBody>
          <a:bodyPr/>
          <a:lstStyle/>
          <a:p>
            <a:pPr algn="ctr" eaLnBrk="1" hangingPunct="1"/>
            <a:r>
              <a:rPr lang="en-US" altLang="ru-RU" sz="2000" smtClean="0"/>
              <a:t>I.</a:t>
            </a:r>
            <a:r>
              <a:rPr lang="ru-RU" altLang="ru-RU" sz="2000" smtClean="0"/>
              <a:t> Инфологическое проектирование</a:t>
            </a:r>
            <a:br>
              <a:rPr lang="ru-RU" altLang="ru-RU" sz="2000" smtClean="0"/>
            </a:br>
            <a:r>
              <a:rPr lang="ru-RU" altLang="ru-RU" sz="3200" smtClean="0"/>
              <a:t>Анализ ПрО с помощью </a:t>
            </a:r>
            <a:r>
              <a:rPr lang="en-US" altLang="ru-RU" sz="3200" smtClean="0"/>
              <a:t>ER</a:t>
            </a:r>
            <a:r>
              <a:rPr lang="ru-RU" altLang="ru-RU" sz="3200" smtClean="0"/>
              <a:t>-метода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468313" y="1341438"/>
            <a:ext cx="806450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sz="2000" b="1" dirty="0" smtClean="0"/>
              <a:t>Сущности</a:t>
            </a:r>
            <a:r>
              <a:rPr lang="ru-RU" altLang="ru-RU" dirty="0" smtClean="0"/>
              <a:t>:</a:t>
            </a:r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altLang="ru-RU" dirty="0" smtClean="0"/>
              <a:t> </a:t>
            </a:r>
            <a:r>
              <a:rPr lang="ru-RU" altLang="ru-RU" b="1" dirty="0" smtClean="0"/>
              <a:t>базовые</a:t>
            </a:r>
            <a:r>
              <a:rPr lang="ru-RU" altLang="ru-RU" dirty="0" smtClean="0"/>
              <a:t> (наличие базовых сущностей </a:t>
            </a:r>
            <a:r>
              <a:rPr lang="ru-RU" altLang="ru-RU" b="1" i="1" dirty="0" smtClean="0"/>
              <a:t>не</a:t>
            </a:r>
            <a:r>
              <a:rPr lang="ru-RU" altLang="ru-RU" i="1" dirty="0" smtClean="0"/>
              <a:t> зависит</a:t>
            </a:r>
            <a:r>
              <a:rPr lang="ru-RU" altLang="ru-RU" dirty="0" smtClean="0"/>
              <a:t> от наличия или отсутствия других сущностей).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dirty="0" smtClean="0"/>
              <a:t>       Факультет    	        Студент	   Преподаватель 	    Должность</a:t>
            </a:r>
            <a:endParaRPr lang="en-US" altLang="ru-RU" dirty="0" smtClean="0"/>
          </a:p>
          <a:p>
            <a:pPr eaLnBrk="1" hangingPunct="1">
              <a:spcBef>
                <a:spcPct val="50000"/>
              </a:spcBef>
              <a:defRPr/>
            </a:pPr>
            <a:endParaRPr lang="ru-RU" altLang="ru-RU" sz="800" dirty="0" smtClean="0"/>
          </a:p>
          <a:p>
            <a:pPr marL="285750" indent="-285750" eaLnBrk="1" hangingPunct="1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altLang="ru-RU" dirty="0" smtClean="0"/>
              <a:t> </a:t>
            </a:r>
            <a:r>
              <a:rPr lang="ru-RU" altLang="ru-RU" b="1" dirty="0" smtClean="0"/>
              <a:t>зависимые</a:t>
            </a:r>
            <a:r>
              <a:rPr lang="ru-RU" altLang="ru-RU" dirty="0" smtClean="0"/>
              <a:t> (наличие зависимых сущностей </a:t>
            </a:r>
            <a:r>
              <a:rPr lang="ru-RU" altLang="ru-RU" i="1" dirty="0" smtClean="0"/>
              <a:t>зависит</a:t>
            </a:r>
            <a:r>
              <a:rPr lang="ru-RU" altLang="ru-RU" dirty="0" smtClean="0"/>
              <a:t> от наличия или отсутствия других сущностей</a:t>
            </a:r>
            <a:r>
              <a:rPr lang="en-US" altLang="ru-RU" dirty="0" smtClean="0"/>
              <a:t>)</a:t>
            </a:r>
            <a:r>
              <a:rPr lang="ru-RU" altLang="ru-RU" dirty="0" smtClean="0"/>
              <a:t>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ru-RU" altLang="ru-RU" dirty="0" smtClean="0"/>
              <a:t>        Товар	          Заказ	        Клиент		   Продажа</a:t>
            </a:r>
          </a:p>
        </p:txBody>
      </p:sp>
      <p:sp>
        <p:nvSpPr>
          <p:cNvPr id="614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E7DB59-9ADC-4148-BC93-4259DDBC6171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20938"/>
            <a:ext cx="5080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388" y="2420938"/>
            <a:ext cx="5080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683000"/>
            <a:ext cx="59531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3683000"/>
            <a:ext cx="595312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539750" y="4221163"/>
            <a:ext cx="47529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/>
              <a:t>Выделяют понятия </a:t>
            </a:r>
            <a:r>
              <a:rPr lang="ru-RU" altLang="ru-RU" sz="1800" b="1" i="1"/>
              <a:t>тип сущности</a:t>
            </a:r>
            <a:r>
              <a:rPr lang="ru-RU" altLang="ru-RU" sz="1800"/>
              <a:t> и </a:t>
            </a:r>
            <a:r>
              <a:rPr lang="ru-RU" altLang="ru-RU" sz="1800" b="1" i="1"/>
              <a:t>экземпляр сущности</a:t>
            </a:r>
            <a:r>
              <a:rPr lang="ru-RU" altLang="ru-RU" sz="1800"/>
              <a:t>.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None/>
            </a:pPr>
            <a:r>
              <a:rPr lang="ru-RU" altLang="ru-RU" sz="1600"/>
              <a:t>Тип позволяет выделить из всего множества сущностей ПрО группу сущностей, однородных по структуре и поведению (относительно рамок рассматриваемой ПрО). Данные в БД представлены экземплярами сущностей.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214813"/>
            <a:ext cx="2598738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4425950"/>
            <a:ext cx="2801938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5080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106738"/>
            <a:ext cx="595313" cy="5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0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 eaLnBrk="1" hangingPunct="1"/>
            <a:r>
              <a:rPr lang="en-US" altLang="ru-RU" sz="2000" smtClean="0"/>
              <a:t>I.</a:t>
            </a:r>
            <a:r>
              <a:rPr lang="ru-RU" altLang="ru-RU" sz="2000" smtClean="0"/>
              <a:t> Инфологическое проектирование</a:t>
            </a:r>
            <a:br>
              <a:rPr lang="ru-RU" altLang="ru-RU" sz="2000" smtClean="0"/>
            </a:br>
            <a:r>
              <a:rPr lang="ru-RU" altLang="ru-RU" sz="3200" smtClean="0"/>
              <a:t>Анализ ПрО с помощью </a:t>
            </a:r>
            <a:r>
              <a:rPr lang="en-US" altLang="ru-RU" sz="3200" smtClean="0"/>
              <a:t>ER</a:t>
            </a:r>
            <a:r>
              <a:rPr lang="ru-RU" altLang="ru-RU" sz="3200" smtClean="0"/>
              <a:t>-метода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68313" y="5346700"/>
            <a:ext cx="8351837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ClrTx/>
              <a:buSzTx/>
              <a:buFontTx/>
              <a:buNone/>
            </a:pPr>
            <a:r>
              <a:rPr lang="ru-RU" altLang="ru-RU" sz="1600"/>
              <a:t>Для каждого атрибута необходимо определить: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 b="1"/>
              <a:t>название</a:t>
            </a:r>
            <a:r>
              <a:rPr lang="ru-RU" altLang="ru-RU" sz="1600"/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 b="1"/>
              <a:t>тип данных,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 b="1"/>
              <a:t>ограничения целостности</a:t>
            </a:r>
            <a:r>
              <a:rPr lang="ru-RU" altLang="ru-RU" sz="1600"/>
              <a:t> – множество значений, которые может принимать данный атрибут.</a:t>
            </a:r>
          </a:p>
        </p:txBody>
      </p:sp>
      <p:sp>
        <p:nvSpPr>
          <p:cNvPr id="7172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1BD22C4-BEBE-409E-B39E-5769CC73DF67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 sz="1200" smtClean="0"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411413" y="1341438"/>
          <a:ext cx="6337300" cy="39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51284"/>
                <a:gridCol w="3186016"/>
              </a:tblGrid>
              <a:tr h="2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Идентифицирующие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Описательные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25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Составные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Простые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Однозначные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Многозначные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Основные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Производные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5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Обязательные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Необязательные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08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</a:endParaRPr>
                    </a:p>
                  </a:txBody>
                  <a:tcPr marL="68586" marR="685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208" name="TextBox 3"/>
          <p:cNvSpPr txBox="1">
            <a:spLocks noChangeArrowheads="1"/>
          </p:cNvSpPr>
          <p:nvPr/>
        </p:nvSpPr>
        <p:spPr bwMode="auto">
          <a:xfrm>
            <a:off x="468313" y="1268413"/>
            <a:ext cx="34559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Атрибуты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сущности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1598613"/>
            <a:ext cx="61499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2363788"/>
            <a:ext cx="6240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175000"/>
            <a:ext cx="6240463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3984625"/>
            <a:ext cx="6300787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4795838"/>
            <a:ext cx="62150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27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 eaLnBrk="1" hangingPunct="1"/>
            <a:r>
              <a:rPr lang="en-US" altLang="ru-RU" sz="2000" smtClean="0"/>
              <a:t>I.</a:t>
            </a:r>
            <a:r>
              <a:rPr lang="ru-RU" altLang="ru-RU" sz="2000" smtClean="0"/>
              <a:t> Инфологическое проектирование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Анализ ПрО с помощью </a:t>
            </a:r>
            <a:r>
              <a:rPr lang="en-US" altLang="ru-RU" sz="3200" smtClean="0"/>
              <a:t>ER</a:t>
            </a:r>
            <a:r>
              <a:rPr lang="ru-RU" altLang="ru-RU" sz="3200" smtClean="0"/>
              <a:t>-метода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68313" y="1244600"/>
            <a:ext cx="64071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ru-RU" altLang="ru-RU" b="1" dirty="0" smtClean="0"/>
              <a:t>Связи между сущностями</a:t>
            </a:r>
            <a:endParaRPr lang="ru-RU" altLang="ru-RU" sz="1600" dirty="0" smtClean="0"/>
          </a:p>
          <a:p>
            <a:pPr marL="0" indent="0" eaLnBrk="1" hangingPunct="1">
              <a:spcBef>
                <a:spcPct val="50000"/>
              </a:spcBef>
              <a:defRPr/>
            </a:pPr>
            <a:r>
              <a:rPr lang="ru-RU" altLang="ru-RU" dirty="0" smtClean="0"/>
              <a:t>Для связи указывается: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altLang="ru-RU" b="1" dirty="0" smtClean="0"/>
              <a:t>название</a:t>
            </a:r>
            <a:r>
              <a:rPr lang="ru-RU" altLang="ru-RU" dirty="0" smtClean="0"/>
              <a:t>,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altLang="ru-RU" b="1" dirty="0" smtClean="0"/>
              <a:t>тип</a:t>
            </a:r>
            <a:r>
              <a:rPr lang="ru-RU" altLang="ru-RU" dirty="0" smtClean="0"/>
              <a:t> (факультативная или обязательная),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altLang="ru-RU" b="1" dirty="0" smtClean="0"/>
              <a:t>кардинальность</a:t>
            </a:r>
            <a:r>
              <a:rPr lang="ru-RU" altLang="ru-RU" dirty="0" smtClean="0"/>
              <a:t> (1:1, 1:n или m:n),</a:t>
            </a:r>
          </a:p>
          <a:p>
            <a:pPr eaLnBrk="1" hangingPunct="1">
              <a:spcBef>
                <a:spcPct val="25000"/>
              </a:spcBef>
              <a:buFont typeface="Wingdings" pitchFamily="2" charset="2"/>
              <a:buChar char="Ø"/>
              <a:defRPr/>
            </a:pPr>
            <a:r>
              <a:rPr lang="ru-RU" altLang="ru-RU" b="1" dirty="0" smtClean="0"/>
              <a:t>степень</a:t>
            </a:r>
            <a:r>
              <a:rPr lang="ru-RU" altLang="ru-RU" dirty="0" smtClean="0"/>
              <a:t> (унарная, бинарная, тернарная или n-</a:t>
            </a:r>
            <a:r>
              <a:rPr lang="ru-RU" altLang="ru-RU" dirty="0" err="1" smtClean="0"/>
              <a:t>арная</a:t>
            </a:r>
            <a:r>
              <a:rPr lang="ru-RU" altLang="ru-RU" dirty="0" smtClean="0"/>
              <a:t>). 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8197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4249D7B-8B1C-47B3-BAED-EC8BAC0463E2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641725"/>
            <a:ext cx="2787650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268413"/>
            <a:ext cx="2789237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98863"/>
            <a:ext cx="475297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5805488"/>
            <a:ext cx="756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Различают </a:t>
            </a:r>
            <a:r>
              <a:rPr lang="ru-RU" altLang="ru-RU" sz="1800" i="1"/>
              <a:t>тип связи</a:t>
            </a:r>
            <a:r>
              <a:rPr lang="ru-RU" altLang="ru-RU" sz="1800"/>
              <a:t> и </a:t>
            </a:r>
            <a:r>
              <a:rPr lang="ru-RU" altLang="ru-RU" sz="1800" i="1"/>
              <a:t>экземпляр</a:t>
            </a:r>
            <a:r>
              <a:rPr lang="ru-RU" altLang="ru-RU" sz="1800"/>
              <a:t> </a:t>
            </a:r>
            <a:r>
              <a:rPr lang="ru-RU" altLang="ru-RU" sz="1800" i="1"/>
              <a:t>связи</a:t>
            </a:r>
            <a:r>
              <a:rPr lang="ru-RU" altLang="ru-RU" sz="180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05213"/>
            <a:ext cx="4752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 eaLnBrk="1" hangingPunct="1"/>
            <a:r>
              <a:rPr lang="en-US" altLang="ru-RU" sz="2000" smtClean="0"/>
              <a:t>I.</a:t>
            </a:r>
            <a:r>
              <a:rPr lang="ru-RU" altLang="ru-RU" sz="2000" smtClean="0"/>
              <a:t> Инфологическое проектирование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Анализ ПрО с помощью </a:t>
            </a:r>
            <a:r>
              <a:rPr lang="en-US" altLang="ru-RU" sz="3200" smtClean="0"/>
              <a:t>ER</a:t>
            </a:r>
            <a:r>
              <a:rPr lang="ru-RU" altLang="ru-RU" sz="3200" smtClean="0"/>
              <a:t>-метода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68313" y="1354138"/>
            <a:ext cx="5543550" cy="22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/>
              <a:t>Кардинальность связей между сущностями</a:t>
            </a:r>
            <a:r>
              <a:rPr lang="ru-RU" altLang="ru-RU" sz="1600"/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один-к-одному (1:1);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один-ко-многим (1:n);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/>
              <a:t>многие-ко-многим (m:n).</a:t>
            </a:r>
          </a:p>
          <a:p>
            <a:pPr eaLnBrk="1" hangingPunct="1">
              <a:spcBef>
                <a:spcPct val="2500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/>
              <a:t>	</a:t>
            </a:r>
          </a:p>
          <a:p>
            <a:pPr eaLnBrk="1" hangingPunct="1">
              <a:spcBef>
                <a:spcPct val="2500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/>
              <a:t>Примеры связей разной кардинальности: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614363" y="3787775"/>
          <a:ext cx="8131175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6" name="Picture" r:id="rId4" imgW="4873752" imgH="1642872" progId="Word.Picture.8">
                  <p:embed/>
                </p:oleObj>
              </mc:Choice>
              <mc:Fallback>
                <p:oleObj name="Picture" r:id="rId4" imgW="4873752" imgH="16428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3787775"/>
                        <a:ext cx="8131175" cy="273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057E3AD-59C9-453B-8493-1DC8F0AD47D0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8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 eaLnBrk="1" hangingPunct="1"/>
            <a:r>
              <a:rPr lang="en-US" altLang="ru-RU" sz="2000" smtClean="0"/>
              <a:t>I.</a:t>
            </a:r>
            <a:r>
              <a:rPr lang="ru-RU" altLang="ru-RU" sz="2000" smtClean="0"/>
              <a:t> Инфологическое проектирование</a:t>
            </a:r>
            <a:r>
              <a:rPr lang="ru-RU" altLang="ru-RU" sz="3200" smtClean="0"/>
              <a:t/>
            </a:r>
            <a:br>
              <a:rPr lang="ru-RU" altLang="ru-RU" sz="3200" smtClean="0"/>
            </a:br>
            <a:r>
              <a:rPr lang="ru-RU" altLang="ru-RU" sz="3200" smtClean="0"/>
              <a:t>Анализ ПрО с помощью </a:t>
            </a:r>
            <a:r>
              <a:rPr lang="en-US" altLang="ru-RU" sz="3200" smtClean="0"/>
              <a:t>ER</a:t>
            </a:r>
            <a:r>
              <a:rPr lang="ru-RU" altLang="ru-RU" sz="3200" smtClean="0"/>
              <a:t>-метода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68313" y="1363663"/>
            <a:ext cx="489585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/>
              <a:t>Степень связей между сущностями</a:t>
            </a:r>
            <a:r>
              <a:rPr lang="ru-RU" altLang="ru-RU" sz="1600"/>
              <a:t>: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 b="1"/>
              <a:t>унарная</a:t>
            </a:r>
            <a:r>
              <a:rPr lang="ru-RU" altLang="ru-RU" sz="1800"/>
              <a:t> – связь между разными экземплярами сущностей одного типа: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ü"/>
            </a:pPr>
            <a:endParaRPr lang="ru-RU" altLang="ru-RU" sz="1800"/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 b="1"/>
              <a:t>бинарная</a:t>
            </a:r>
            <a:r>
              <a:rPr lang="ru-RU" altLang="ru-RU" sz="1800"/>
              <a:t> – связь между двумя разными типами сущностей:</a:t>
            </a:r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ü"/>
            </a:pPr>
            <a:endParaRPr lang="ru-RU" altLang="ru-RU" sz="1800"/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ü"/>
            </a:pPr>
            <a:endParaRPr lang="ru-RU" altLang="ru-RU" sz="1800"/>
          </a:p>
          <a:p>
            <a:pPr eaLnBrk="1" hangingPunct="1">
              <a:spcBef>
                <a:spcPct val="50000"/>
              </a:spcBef>
              <a:buClrTx/>
              <a:buSzTx/>
              <a:buFont typeface="Wingdings" pitchFamily="2" charset="2"/>
              <a:buChar char="ü"/>
            </a:pPr>
            <a:r>
              <a:rPr lang="ru-RU" altLang="ru-RU" sz="1800" b="1"/>
              <a:t>тернарная</a:t>
            </a:r>
            <a:r>
              <a:rPr lang="ru-RU" altLang="ru-RU" sz="1800"/>
              <a:t> – связь между тремя разными типами сущностей:</a:t>
            </a:r>
          </a:p>
          <a:p>
            <a:pPr eaLnBrk="1" hangingPunct="1">
              <a:spcBef>
                <a:spcPct val="2500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/>
              <a:t>	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2614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5651500" y="1052513"/>
          <a:ext cx="2747963" cy="196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Рисунок" r:id="rId4" imgW="2171700" imgH="1549400" progId="Word.Picture.8">
                  <p:embed/>
                </p:oleObj>
              </mc:Choice>
              <mc:Fallback>
                <p:oleObj name="Рисунок" r:id="rId4" imgW="2171700" imgH="1549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052513"/>
                        <a:ext cx="2747963" cy="196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0249" name="Rectangle 12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4586" name="Object 11"/>
          <p:cNvGraphicFramePr>
            <a:graphicFrameLocks noChangeAspect="1"/>
          </p:cNvGraphicFramePr>
          <p:nvPr/>
        </p:nvGraphicFramePr>
        <p:xfrm>
          <a:off x="3492500" y="3395663"/>
          <a:ext cx="51816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Рисунок" r:id="rId6" imgW="3886200" imgH="736600" progId="Word.Picture.8">
                  <p:embed/>
                </p:oleObj>
              </mc:Choice>
              <mc:Fallback>
                <p:oleObj name="Рисунок" r:id="rId6" imgW="3886200" imgH="736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395663"/>
                        <a:ext cx="51816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14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24588" name="Object 13"/>
          <p:cNvGraphicFramePr>
            <a:graphicFrameLocks noChangeAspect="1"/>
          </p:cNvGraphicFramePr>
          <p:nvPr/>
        </p:nvGraphicFramePr>
        <p:xfrm>
          <a:off x="2411413" y="4437063"/>
          <a:ext cx="6078537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4" name="Рисунок" r:id="rId8" imgW="4787900" imgH="1460500" progId="Word.Picture.8">
                  <p:embed/>
                </p:oleObj>
              </mc:Choice>
              <mc:Fallback>
                <p:oleObj name="Рисунок" r:id="rId8" imgW="4787900" imgH="14605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437063"/>
                        <a:ext cx="6078537" cy="185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B8397C-310E-4E6F-A7C2-EDE1CA0C3515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8050"/>
            <a:ext cx="8229600" cy="1873250"/>
          </a:xfrm>
        </p:spPr>
        <p:txBody>
          <a:bodyPr/>
          <a:lstStyle/>
          <a:p>
            <a:pPr algn="ctr" eaLnBrk="1" hangingPunct="1">
              <a:spcAft>
                <a:spcPts val="1200"/>
              </a:spcAft>
            </a:pPr>
            <a:r>
              <a:rPr lang="ru-RU" altLang="ru-RU" sz="3600" smtClean="0"/>
              <a:t>Пример проектирования БД.</a:t>
            </a:r>
            <a:br>
              <a:rPr lang="ru-RU" altLang="ru-RU" sz="3600" smtClean="0"/>
            </a:br>
            <a:r>
              <a:rPr lang="ru-RU" altLang="ru-RU" sz="3600" i="1" smtClean="0"/>
              <a:t>База данных проектной организации</a:t>
            </a:r>
            <a:endParaRPr lang="ru-RU" altLang="ru-RU" sz="2400" i="1" smtClean="0"/>
          </a:p>
        </p:txBody>
      </p:sp>
      <p:pic>
        <p:nvPicPr>
          <p:cNvPr id="4099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38" y="3319463"/>
            <a:ext cx="3646487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5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3600" smtClean="0"/>
              <a:t>База данных проектной организации</a:t>
            </a:r>
            <a:endParaRPr lang="ru-RU" altLang="ru-RU" sz="2400" smtClean="0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539750" y="1212850"/>
            <a:ext cx="5832475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 u="sng"/>
              <a:t>Общая постановка задачи:</a:t>
            </a:r>
            <a:r>
              <a:rPr lang="ru-RU" altLang="ru-RU" sz="1600"/>
              <a:t> база данных создаётся для информационного обслуживания руководства организации, руководителей проектов и участников проектов.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/>
              <a:t>Основная деятельность организации – выполнение проектов. Договоры на выполнение проектов заключаются с заказчиками (каждый договор – с одним заказчиком).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/>
              <a:t>Каждый проект должен быть выполнен в заданные сроки, каждый проект может состоять из нескольких этапов. Если проект состоит из одного этапа, то сроки его выполнения должны совпадать со сроками выполнения проекта в целом. По каждому этапу определяется форма отчетности и сумма оплаты.</a:t>
            </a: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022350"/>
            <a:ext cx="2786062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649538"/>
            <a:ext cx="2586038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3"/>
          <p:cNvSpPr txBox="1">
            <a:spLocks noChangeArrowheads="1"/>
          </p:cNvSpPr>
          <p:nvPr/>
        </p:nvSpPr>
        <p:spPr bwMode="auto">
          <a:xfrm>
            <a:off x="544513" y="4826000"/>
            <a:ext cx="46085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БД должна содержать данные об отделах организации, проектах и сотрудниках, участвующих в реализации проектов. Сотрудник может участвовать в проекте в качестве руководителя, исполнителя или консультанта.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600"/>
          </a:p>
        </p:txBody>
      </p:sp>
      <p:pic>
        <p:nvPicPr>
          <p:cNvPr id="512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581525"/>
            <a:ext cx="403383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9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3977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Сущности предметной области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68313" y="1433513"/>
            <a:ext cx="3240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ОТДЕЛЫ</a:t>
            </a:r>
            <a:r>
              <a:rPr lang="ru-RU" altLang="ru-RU" sz="1600"/>
              <a:t> (базовая сущность). 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84213" y="1722438"/>
            <a:ext cx="7704137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Атрибуты: </a:t>
            </a:r>
            <a:r>
              <a:rPr lang="ru-RU" altLang="ru-RU" sz="1600" b="1"/>
              <a:t>название</a:t>
            </a:r>
            <a:r>
              <a:rPr lang="ru-RU" altLang="ru-RU" sz="1600"/>
              <a:t>, </a:t>
            </a:r>
            <a:r>
              <a:rPr lang="ru-RU" altLang="ru-RU" sz="1600" b="1"/>
              <a:t>аббревиатура</a:t>
            </a:r>
            <a:r>
              <a:rPr lang="ru-RU" altLang="ru-RU" sz="1600"/>
              <a:t>, </a:t>
            </a:r>
            <a:r>
              <a:rPr lang="ru-RU" altLang="ru-RU" sz="1600" i="1"/>
              <a:t>комнаты</a:t>
            </a:r>
            <a:r>
              <a:rPr lang="ru-RU" altLang="ru-RU" sz="1600"/>
              <a:t>, </a:t>
            </a:r>
            <a:r>
              <a:rPr lang="ru-RU" altLang="ru-RU" sz="1600" i="1"/>
              <a:t>телефоны</a:t>
            </a:r>
            <a:r>
              <a:rPr lang="ru-RU" altLang="ru-RU" sz="1600"/>
              <a:t>.</a:t>
            </a:r>
            <a:endParaRPr lang="ru-RU" altLang="ru-RU" sz="1600" b="1"/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84213" y="2363788"/>
            <a:ext cx="8064500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Атрибуты: </a:t>
            </a:r>
            <a:r>
              <a:rPr lang="ru-RU" altLang="ru-RU" sz="1600" u="sng"/>
              <a:t>ФИО</a:t>
            </a:r>
            <a:r>
              <a:rPr lang="ru-RU" altLang="ru-RU" sz="1600"/>
              <a:t>, </a:t>
            </a:r>
            <a:r>
              <a:rPr lang="ru-RU" altLang="ru-RU" sz="1600" b="1" u="sng"/>
              <a:t>паспортные данные</a:t>
            </a:r>
            <a:r>
              <a:rPr lang="ru-RU" altLang="ru-RU" sz="1600"/>
              <a:t>, дата рождения, </a:t>
            </a:r>
            <a:r>
              <a:rPr lang="ru-RU" altLang="ru-RU" sz="1600" b="1"/>
              <a:t>СНИЛС</a:t>
            </a:r>
            <a:r>
              <a:rPr lang="ru-RU" altLang="ru-RU" sz="1600"/>
              <a:t> (страховой номер индивидуального лицевого счета), пол, </a:t>
            </a:r>
            <a:r>
              <a:rPr lang="ru-RU" altLang="ru-RU" sz="1600" i="1" u="sng"/>
              <a:t>адреса</a:t>
            </a:r>
            <a:r>
              <a:rPr lang="ru-RU" altLang="ru-RU" sz="1600"/>
              <a:t>, </a:t>
            </a:r>
            <a:r>
              <a:rPr lang="ru-RU" altLang="ru-RU" sz="1600" i="1"/>
              <a:t>телефоны</a:t>
            </a:r>
            <a:r>
              <a:rPr lang="ru-RU" altLang="ru-RU" sz="1600"/>
              <a:t> (мобильный, домашний, рабочий), </a:t>
            </a:r>
            <a:r>
              <a:rPr lang="ru-RU" altLang="ru-RU" sz="1600" b="1"/>
              <a:t>ИНН</a:t>
            </a:r>
            <a:r>
              <a:rPr lang="ru-RU" altLang="ru-RU" sz="1600"/>
              <a:t> (индивидуальный номер налогоплательщика), </a:t>
            </a:r>
            <a:r>
              <a:rPr lang="ru-RU" altLang="ru-RU" sz="1600" i="1" u="sng"/>
              <a:t>данные об образовании</a:t>
            </a:r>
            <a:r>
              <a:rPr lang="ru-RU" altLang="ru-RU" sz="1600"/>
              <a:t> (вид образования </a:t>
            </a:r>
            <a:r>
              <a:rPr lang="en-US" altLang="ru-RU" sz="1600"/>
              <a:t>– </a:t>
            </a:r>
            <a:r>
              <a:rPr lang="ru-RU" altLang="ru-RU" sz="1600"/>
              <a:t>высшее, среднее и т.д.,</a:t>
            </a:r>
            <a:r>
              <a:rPr lang="en-US" altLang="ru-RU" sz="1600"/>
              <a:t> –</a:t>
            </a:r>
            <a:r>
              <a:rPr lang="ru-RU" altLang="ru-RU" sz="1600"/>
              <a:t> специальность, номер диплома, дата окончания учебного заведения), должность, оклад, дата приема на работу, </a:t>
            </a:r>
            <a:r>
              <a:rPr lang="ru-RU" altLang="ru-RU" sz="1600" b="1"/>
              <a:t>логин</a:t>
            </a:r>
            <a:r>
              <a:rPr lang="ru-RU" altLang="ru-RU" sz="1600"/>
              <a:t> (имя пользователя).</a:t>
            </a:r>
          </a:p>
        </p:txBody>
      </p:sp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468313" y="2082800"/>
            <a:ext cx="41036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/>
              <a:t>СОТРУДНИКИ  (зависимая сущность).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684213" y="4224338"/>
            <a:ext cx="8135937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Атрибуты: </a:t>
            </a:r>
            <a:r>
              <a:rPr lang="ru-RU" altLang="ru-RU" sz="1600" b="1"/>
              <a:t>номер договора</a:t>
            </a:r>
            <a:r>
              <a:rPr lang="ru-RU" altLang="ru-RU" sz="1600"/>
              <a:t>; </a:t>
            </a:r>
            <a:r>
              <a:rPr lang="ru-RU" altLang="ru-RU" sz="1600" b="1"/>
              <a:t>полное название проекта</a:t>
            </a:r>
            <a:r>
              <a:rPr lang="ru-RU" altLang="ru-RU" sz="1600"/>
              <a:t>; </a:t>
            </a:r>
            <a:r>
              <a:rPr lang="ru-RU" altLang="ru-RU" sz="1600" b="1"/>
              <a:t>сокращённое название проекта</a:t>
            </a:r>
            <a:r>
              <a:rPr lang="ru-RU" altLang="ru-RU" sz="1600"/>
              <a:t>; дата подписания договора; заказчик; </a:t>
            </a:r>
            <a:r>
              <a:rPr lang="ru-RU" altLang="ru-RU" sz="1600" u="sng"/>
              <a:t>контактные данные заказчика</a:t>
            </a:r>
            <a:r>
              <a:rPr lang="ru-RU" altLang="ru-RU" sz="1600"/>
              <a:t>; дата начала проекта; дата завершения проекта; сумма по проекту; дата реальной сдачи проекта; сумма, полученная по проекту на текущую дату.</a:t>
            </a:r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468313" y="3954463"/>
            <a:ext cx="381635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/>
              <a:t>ПРОЕКТЫ</a:t>
            </a:r>
            <a:r>
              <a:rPr lang="ru-RU" altLang="ru-RU" sz="1600" b="1"/>
              <a:t> </a:t>
            </a:r>
            <a:r>
              <a:rPr lang="ru-RU" altLang="ru-RU" sz="1600"/>
              <a:t> (зависимая сущность).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684213" y="5694363"/>
            <a:ext cx="80645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/>
              <a:t>Атрибуты: номер по порядку, название, дата начала этапа, дата завершения этапа, форма отчетности, сумма по этапу, дата реальной сдачи этапа; сумма, полученная по этапу на текущую дату.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468313" y="5394325"/>
            <a:ext cx="46799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600"/>
              <a:t>ЭТАПЫ ПРОЕКТА (зависимая сущность)</a:t>
            </a:r>
            <a:r>
              <a:rPr lang="ru-RU" altLang="ru-RU" sz="1600" b="1"/>
              <a:t>.</a:t>
            </a:r>
          </a:p>
        </p:txBody>
      </p: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539750" y="836613"/>
            <a:ext cx="8064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/>
              <a:t>Полужирным выделены идентифицирующие (уникальные) атрибуты</a:t>
            </a:r>
            <a:r>
              <a:rPr lang="ru-RU" altLang="ru-RU" sz="1600"/>
              <a:t>, </a:t>
            </a:r>
            <a:r>
              <a:rPr lang="ru-RU" altLang="ru-RU" sz="1600" i="1"/>
              <a:t>курсивом</a:t>
            </a:r>
            <a:r>
              <a:rPr lang="ru-RU" altLang="ru-RU" sz="1600"/>
              <a:t> – </a:t>
            </a:r>
            <a:r>
              <a:rPr lang="ru-RU" altLang="ru-RU" sz="1600" i="1"/>
              <a:t>многозначные</a:t>
            </a:r>
            <a:r>
              <a:rPr lang="ru-RU" altLang="ru-RU" sz="1600"/>
              <a:t>, </a:t>
            </a:r>
            <a:r>
              <a:rPr lang="ru-RU" altLang="ru-RU" sz="1600" u="sng"/>
              <a:t>составные атрибуты выделены подчеркиванием</a:t>
            </a:r>
            <a:r>
              <a:rPr lang="ru-RU" altLang="ru-RU" sz="1600"/>
              <a:t>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7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7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6683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Особенности предметной области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2700338" y="5681663"/>
            <a:ext cx="58308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Каждый отдел занимает одно или несколько помещений (комнат), в каждом помещении может быть один или несколько стационарных телефонов.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2700338" y="1203325"/>
            <a:ext cx="6191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Каждый сотрудник работает в определённом отделе, в каждом отделе могут работать несколько сотрудников.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701925" y="1924050"/>
            <a:ext cx="5975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Каждый проект относится к определённому отделу, каждый отдел может отвечать за несколько проектов.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2700338" y="2657475"/>
            <a:ext cx="59769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Каждый сотрудник может принимать участие в выполнении нескольких проектов, над каждым проектом может трудиться несколько сотрудников.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2700338" y="3573463"/>
            <a:ext cx="6264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/>
              <a:t>Для каждого проекта назначается руководитель из числа сотрудников отдела, к которому относится проект.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2700338" y="4286250"/>
            <a:ext cx="6119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Каждый проект может состоять из нескольких этапов. </a:t>
            </a:r>
          </a:p>
        </p:txBody>
      </p:sp>
      <p:sp>
        <p:nvSpPr>
          <p:cNvPr id="189450" name="Text Box 10"/>
          <p:cNvSpPr txBox="1">
            <a:spLocks noChangeArrowheads="1"/>
          </p:cNvSpPr>
          <p:nvPr/>
        </p:nvSpPr>
        <p:spPr bwMode="auto">
          <a:xfrm>
            <a:off x="2700338" y="4724400"/>
            <a:ext cx="61928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Оклад сотрудника зависит от занимаемой должности, за участие в проектах сотрудник получает дополнительное вознаграждение.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323850" y="119697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Отделы – сотрудники: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323850" y="192405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Отделы – проекты: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323850" y="263683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Сотрудники – проекты:</a:t>
            </a: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auto">
          <a:xfrm>
            <a:off x="323850" y="42799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Проекты – этапы:</a:t>
            </a:r>
          </a:p>
        </p:txBody>
      </p:sp>
      <p:sp>
        <p:nvSpPr>
          <p:cNvPr id="7182" name="Text Box 15"/>
          <p:cNvSpPr txBox="1">
            <a:spLocks noChangeArrowheads="1"/>
          </p:cNvSpPr>
          <p:nvPr/>
        </p:nvSpPr>
        <p:spPr bwMode="auto">
          <a:xfrm>
            <a:off x="323850" y="471963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Сотрудники – оплата:</a:t>
            </a:r>
          </a:p>
        </p:txBody>
      </p:sp>
      <p:sp>
        <p:nvSpPr>
          <p:cNvPr id="7183" name="Text Box 16"/>
          <p:cNvSpPr txBox="1">
            <a:spLocks noChangeArrowheads="1"/>
          </p:cNvSpPr>
          <p:nvPr/>
        </p:nvSpPr>
        <p:spPr bwMode="auto">
          <a:xfrm>
            <a:off x="323850" y="5654675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Отделы – комнаты: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2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94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9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9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9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5" grpId="0"/>
      <p:bldP spid="189446" grpId="0"/>
      <p:bldP spid="1894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Введение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125538"/>
            <a:ext cx="6202362" cy="2303462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ru-RU" altLang="ru-RU" sz="1800" smtClean="0"/>
              <a:t>Пять уровней освоения технологии баз данных: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ru-RU" sz="1800" smtClean="0"/>
              <a:t>Квалифицированный пользователь.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ru-RU" sz="1800" smtClean="0"/>
              <a:t>Администратор базы данных (АБД).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ru-RU" sz="1800" smtClean="0"/>
              <a:t>Разработчик программного обеспечения.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ru-RU" sz="1800" smtClean="0"/>
              <a:t>Проектировщик (разработчик базы данных).</a:t>
            </a:r>
          </a:p>
          <a:p>
            <a:pPr marL="609600" indent="-609600" eaLnBrk="1" hangingPunct="1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altLang="ru-RU" sz="1800" smtClean="0"/>
              <a:t>Системный программист.</a:t>
            </a:r>
          </a:p>
        </p:txBody>
      </p:sp>
      <p:sp>
        <p:nvSpPr>
          <p:cNvPr id="4100" name="AutoShape 5" descr="Картинки по запросу &quot;человек за компьютером рисунок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04813"/>
            <a:ext cx="2036762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44888"/>
            <a:ext cx="2530475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2492375"/>
            <a:ext cx="322421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4149725"/>
            <a:ext cx="29956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4797425"/>
            <a:ext cx="2889250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Номер слайда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D9F0543-E5FB-4807-A645-6FEF78A653E4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2060575"/>
            <a:ext cx="2481262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270125"/>
            <a:ext cx="13731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263" y="1773238"/>
            <a:ext cx="21971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638"/>
            <a:ext cx="8229600" cy="884237"/>
          </a:xfrm>
        </p:spPr>
        <p:txBody>
          <a:bodyPr/>
          <a:lstStyle/>
          <a:p>
            <a:pPr algn="ctr" eaLnBrk="1" hangingPunct="1"/>
            <a:r>
              <a:rPr lang="en-US" altLang="ru-RU" sz="3200" smtClean="0"/>
              <a:t>ER</a:t>
            </a:r>
            <a:r>
              <a:rPr lang="ru-RU" altLang="ru-RU" sz="3200" smtClean="0"/>
              <a:t>-диаграмма </a:t>
            </a:r>
            <a:br>
              <a:rPr lang="ru-RU" altLang="ru-RU" sz="3200" smtClean="0"/>
            </a:br>
            <a:r>
              <a:rPr lang="ru-RU" altLang="ru-RU" sz="3200" smtClean="0"/>
              <a:t>(модель предметной области)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68313" y="4076700"/>
            <a:ext cx="37433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Каждый сотрудник работает в определённом отделе, в каждом отделе могут работать несколько сотрудников.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773238"/>
            <a:ext cx="20256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3097213"/>
            <a:ext cx="1974850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3" y="1828800"/>
            <a:ext cx="17319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205038"/>
            <a:ext cx="11811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3165475"/>
            <a:ext cx="215582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8313" y="4868863"/>
            <a:ext cx="3240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Каждый проект относится к определённому отделу, каждый отдел может отвечать за несколько проектов.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356100" y="4076700"/>
            <a:ext cx="4608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Каждый проект может состоять из нескольких этапов.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56100" y="4722813"/>
            <a:ext cx="42799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Каждый сотрудник может принимать участие в выполнении нескольких проектов, над каждым проектом может трудиться несколько сотрудников.</a:t>
            </a:r>
            <a:endParaRPr lang="en-US" altLang="ru-RU" sz="1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Для каждого проекта назначается руководитель из числа сотрудников отдела, к которому относится проект.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638"/>
            <a:ext cx="8229600" cy="884237"/>
          </a:xfrm>
        </p:spPr>
        <p:txBody>
          <a:bodyPr/>
          <a:lstStyle/>
          <a:p>
            <a:pPr algn="ctr" eaLnBrk="1" hangingPunct="1"/>
            <a:r>
              <a:rPr lang="en-US" altLang="ru-RU" sz="3200" smtClean="0"/>
              <a:t>ER</a:t>
            </a:r>
            <a:r>
              <a:rPr lang="ru-RU" altLang="ru-RU" sz="3200" smtClean="0"/>
              <a:t>-диаграмма </a:t>
            </a:r>
            <a:br>
              <a:rPr lang="ru-RU" altLang="ru-RU" sz="3200" smtClean="0"/>
            </a:br>
            <a:r>
              <a:rPr lang="ru-RU" altLang="ru-RU" sz="3200" smtClean="0"/>
              <a:t>(модель предметной области)</a:t>
            </a:r>
          </a:p>
        </p:txBody>
      </p:sp>
      <p:sp>
        <p:nvSpPr>
          <p:cNvPr id="9219" name="Rectangle 6"/>
          <p:cNvSpPr>
            <a:spLocks noChangeArrowheads="1"/>
          </p:cNvSpPr>
          <p:nvPr/>
        </p:nvSpPr>
        <p:spPr bwMode="auto">
          <a:xfrm>
            <a:off x="0" y="234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754063" y="1552575"/>
          <a:ext cx="7781925" cy="296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Picture" r:id="rId4" imgW="5323332" imgH="2004060" progId="Word.Picture.8">
                  <p:embed/>
                </p:oleObj>
              </mc:Choice>
              <mc:Fallback>
                <p:oleObj name="Picture" r:id="rId4" imgW="5323332" imgH="20040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1552575"/>
                        <a:ext cx="7781925" cy="2962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84213" y="4941888"/>
            <a:ext cx="3743325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На </a:t>
            </a:r>
            <a:r>
              <a:rPr lang="en-US" altLang="ru-RU" sz="1800"/>
              <a:t>ER</a:t>
            </a:r>
            <a:r>
              <a:rPr lang="ru-RU" altLang="ru-RU" sz="1800"/>
              <a:t>-диаграмме используются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следующие обозначения:</a:t>
            </a:r>
          </a:p>
        </p:txBody>
      </p:sp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4500563" y="4652963"/>
          <a:ext cx="38163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9" name="Рисунок" r:id="rId6" imgW="3556000" imgH="1981200" progId="Word.Picture.8">
                  <p:embed/>
                </p:oleObj>
              </mc:Choice>
              <mc:Fallback>
                <p:oleObj name="Рисунок" r:id="rId6" imgW="3556000" imgH="19812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652963"/>
                        <a:ext cx="381635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4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8638"/>
            <a:ext cx="8229600" cy="884237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Анализ информационных задач и круга пользователей системы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7950" y="1511300"/>
            <a:ext cx="6048375" cy="46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/>
              <a:t>1. </a:t>
            </a:r>
            <a:r>
              <a:rPr lang="ru-RU" altLang="ru-RU" sz="1600" b="1"/>
              <a:t>Руководители организации: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заключение новых договоров;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назначение руководителей проектов;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получение списка всех участников проектов;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изменение окладов и штатного расписания;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получение полной информации о проектах;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внесение изменений в данные о проектах;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архивирование данных по завершённым проектам.</a:t>
            </a:r>
          </a:p>
          <a:p>
            <a:pPr eaLnBrk="1" hangingPunct="1">
              <a:spcBef>
                <a:spcPct val="45000"/>
              </a:spcBef>
              <a:buClrTx/>
              <a:buSzTx/>
              <a:buFontTx/>
              <a:buNone/>
            </a:pPr>
            <a:r>
              <a:rPr lang="ru-RU" altLang="ru-RU" sz="1600" b="1"/>
              <a:t>2. Руководитель проекта: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назначение участников проекта;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получение списка сотрудников – участников проекта;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получение полной информации о проекте, руководителем которого он является;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получение сведений о сотрудниках, которые могут стать участниками проекта;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определение размера дополнительного вознаграждения сотрудников по проекту;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600"/>
              <a:t>внесение изменений в данные об этапах проекта.</a:t>
            </a:r>
          </a:p>
        </p:txBody>
      </p:sp>
      <p:pic>
        <p:nvPicPr>
          <p:cNvPr id="1024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1511300"/>
            <a:ext cx="30321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932238"/>
            <a:ext cx="27860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73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39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93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939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93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939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93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939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93662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Анализ информационных задач и круга пользователей системы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-36513" y="1533525"/>
            <a:ext cx="6624638" cy="448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/>
              <a:t>3. Сотрудники отдела кадров: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/>
              <a:t>приём/увольнение сотрудников;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/>
              <a:t>внесение изменений в данные о сотрудниках.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/>
              <a:t>4. Бухгалтеры: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/>
              <a:t>получение ведомости на выплату зарплаты.</a:t>
            </a:r>
          </a:p>
          <a:p>
            <a:pPr lvl="1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b="1"/>
              <a:t>5. Сотрудники – участники проектов: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/>
              <a:t>просмотр данных о других участниках проекта;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r>
              <a:rPr lang="ru-RU" altLang="ru-RU" sz="1800"/>
              <a:t>просмотр данных о сроках сдачи проекта и форме отчётности.</a:t>
            </a:r>
          </a:p>
          <a:p>
            <a:pPr lvl="2" eaLnBrk="1" hangingPunct="1">
              <a:spcBef>
                <a:spcPct val="0"/>
              </a:spcBef>
              <a:buClrTx/>
              <a:buSzTx/>
              <a:buFont typeface="Wingdings" pitchFamily="2" charset="2"/>
              <a:buChar char="Ø"/>
            </a:pPr>
            <a:endParaRPr lang="ru-RU" altLang="ru-RU" sz="1800"/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/>
              <a:t>Каждая группа выполняет определённые задачи и обладает разными правами доступа к системе.</a:t>
            </a:r>
          </a:p>
          <a:p>
            <a:pPr lvl="1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altLang="ru-RU" sz="1800"/>
              <a:t>Перечень задач является основой для разработки приложений и выдаётся программистам в качестве задания (вместе со схемой БД). </a:t>
            </a:r>
          </a:p>
        </p:txBody>
      </p:sp>
      <p:pic>
        <p:nvPicPr>
          <p:cNvPr id="1126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78200"/>
            <a:ext cx="2662237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33525"/>
            <a:ext cx="2416175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45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84238"/>
          </a:xfrm>
        </p:spPr>
        <p:txBody>
          <a:bodyPr/>
          <a:lstStyle/>
          <a:p>
            <a:pPr algn="ctr"/>
            <a:r>
              <a:rPr lang="ru-RU" altLang="ru-RU" sz="3000"/>
              <a:t>Моделирование локальных представлений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539750" y="1052513"/>
            <a:ext cx="8135938" cy="539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dirty="0"/>
              <a:t>Если </a:t>
            </a:r>
            <a:r>
              <a:rPr lang="ru-RU" altLang="ru-RU" dirty="0" err="1"/>
              <a:t>ПрО</a:t>
            </a:r>
            <a:r>
              <a:rPr lang="ru-RU" altLang="ru-RU" dirty="0"/>
              <a:t> содержит много сущностей (10 и более), то она разбивается на ряд локальных областей (</a:t>
            </a:r>
            <a:r>
              <a:rPr lang="ru-RU" altLang="ru-RU" b="1" dirty="0"/>
              <a:t>локальных представлений</a:t>
            </a:r>
            <a:r>
              <a:rPr lang="ru-RU" altLang="ru-RU" dirty="0"/>
              <a:t>) по 6-7 сущностей.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Каждое локальное представление включает в себя информацию, достаточную для обеспечения информационных потребностей одной группы будущих пользователей или решения отдельной задачи.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Каждое локальное представление моделируется отдельно, а затем выполняется их объединение (за </a:t>
            </a:r>
            <a:r>
              <a:rPr lang="ru-RU" altLang="ru-RU" dirty="0" smtClean="0"/>
              <a:t>один </a:t>
            </a:r>
            <a:r>
              <a:rPr lang="ru-RU" altLang="ru-RU" dirty="0"/>
              <a:t>шаг </a:t>
            </a:r>
            <a:r>
              <a:rPr lang="ru-RU" altLang="ru-RU" dirty="0" smtClean="0"/>
              <a:t>или попарно</a:t>
            </a:r>
            <a:r>
              <a:rPr lang="ru-RU" altLang="ru-RU" dirty="0"/>
              <a:t>).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dirty="0"/>
              <a:t>При объединении локальных представлений используют концепции:</a:t>
            </a:r>
            <a:endParaRPr lang="ru-RU" altLang="ru-RU" b="1" dirty="0"/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ru-RU" b="1" dirty="0"/>
              <a:t>Идентичность</a:t>
            </a:r>
            <a:r>
              <a:rPr lang="ru-RU" altLang="ru-RU" dirty="0"/>
              <a:t>. Два или более элементов модели идентичны, если они имеют одинаковое семантическое значение.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ru-RU" b="1" dirty="0"/>
              <a:t>Агрегация</a:t>
            </a:r>
            <a:r>
              <a:rPr lang="ru-RU" altLang="ru-RU" dirty="0"/>
              <a:t>. Позволяет рассматривать связь между элементами как новый элемент.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Char char="ü"/>
            </a:pPr>
            <a:r>
              <a:rPr lang="ru-RU" altLang="ru-RU" b="1" dirty="0"/>
              <a:t>Обобщение</a:t>
            </a:r>
            <a:r>
              <a:rPr lang="ru-RU" altLang="ru-RU" dirty="0"/>
              <a:t>. Позволяет образовывать многоуровневую иерархию обобщений. </a:t>
            </a:r>
          </a:p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dirty="0"/>
              <a:t>На этапе объединения локальных представлений необходимо устранить все противоречия.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9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84238"/>
          </a:xfrm>
        </p:spPr>
        <p:txBody>
          <a:bodyPr/>
          <a:lstStyle/>
          <a:p>
            <a:pPr algn="ctr"/>
            <a:r>
              <a:rPr lang="ru-RU" altLang="ru-RU" sz="3000"/>
              <a:t>Объединение локальных представлений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539750" y="1179513"/>
            <a:ext cx="8135938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Использование обобщения:</a:t>
            </a:r>
          </a:p>
          <a:p>
            <a:pPr eaLnBrk="1" hangingPunct="1"/>
            <a:r>
              <a:rPr lang="ru-RU" altLang="ru-RU"/>
              <a:t>Например, пусть в объединяемых представлениях присутствуют следующие сущности:</a:t>
            </a:r>
            <a:endParaRPr lang="ru-RU" altLang="ru-RU" i="1" u="sng"/>
          </a:p>
          <a:p>
            <a:pPr lvl="1" eaLnBrk="1" hangingPunct="1"/>
            <a:r>
              <a:rPr lang="ru-RU" altLang="ru-RU" i="1" u="sng"/>
              <a:t>ДЕТАЛИ СОБСТВЕННОГО ПРОИЗВОДСТВА</a:t>
            </a:r>
          </a:p>
          <a:p>
            <a:pPr lvl="1" eaLnBrk="1" hangingPunct="1"/>
            <a:r>
              <a:rPr lang="ru-RU" altLang="ru-RU" i="1" u="sng"/>
              <a:t>ДЕТАЛИ ПОКУПНЫЕ</a:t>
            </a:r>
          </a:p>
          <a:p>
            <a:pPr lvl="1" eaLnBrk="1" hangingPunct="1"/>
            <a:r>
              <a:rPr lang="ru-RU" altLang="ru-RU" i="1" u="sng"/>
              <a:t>СБОРОЧНЫЕ ЕДИНИЦЫ ПОКУПНЫЕ</a:t>
            </a:r>
          </a:p>
          <a:p>
            <a:pPr lvl="1" eaLnBrk="1" hangingPunct="1"/>
            <a:r>
              <a:rPr lang="ru-RU" altLang="ru-RU" i="1" u="sng"/>
              <a:t>СБОРОЧНЫЕ ЕДИНИЦЫ СОБСТВЕННОГО ПРОИЗВОДСТВА</a:t>
            </a:r>
          </a:p>
          <a:p>
            <a:pPr eaLnBrk="1" hangingPunct="1"/>
            <a:r>
              <a:rPr lang="ru-RU" altLang="ru-RU"/>
              <a:t>Их можно объединить так :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611188" y="3644900"/>
          <a:ext cx="7921625" cy="240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Рисунок" r:id="rId4" imgW="5141976" imgH="1566672" progId="Word.Picture.8">
                  <p:embed/>
                </p:oleObj>
              </mc:Choice>
              <mc:Fallback>
                <p:oleObj name="Рисунок" r:id="rId4" imgW="5141976" imgH="15666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3644900"/>
                        <a:ext cx="7921625" cy="2405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68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435975" cy="884238"/>
          </a:xfrm>
        </p:spPr>
        <p:txBody>
          <a:bodyPr/>
          <a:lstStyle/>
          <a:p>
            <a:pPr algn="ctr"/>
            <a:r>
              <a:rPr lang="ru-RU" altLang="ru-RU" sz="3000"/>
              <a:t>Результаты инфологического проектирования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23528" y="980728"/>
            <a:ext cx="8496944" cy="5401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5000"/>
              </a:spcBef>
              <a:buFont typeface="Wingdings" pitchFamily="2" charset="2"/>
              <a:buChar char="ü"/>
            </a:pPr>
            <a:r>
              <a:rPr lang="ru-RU" altLang="ru-RU" sz="2000" b="1" dirty="0"/>
              <a:t>Описание предметной области: </a:t>
            </a:r>
            <a:r>
              <a:rPr lang="ru-RU" altLang="ru-RU" sz="2000" dirty="0"/>
              <a:t>Выполняется в терминах, понятных пользователю и </a:t>
            </a:r>
            <a:r>
              <a:rPr lang="ru-RU" altLang="ru-RU" sz="2000" dirty="0" smtClean="0"/>
              <a:t>не зависящих </a:t>
            </a:r>
            <a:r>
              <a:rPr lang="ru-RU" altLang="ru-RU" sz="2000" dirty="0"/>
              <a:t>от реализации системы. Допускается формализация в виде алгоритмов обработки данных.</a:t>
            </a:r>
            <a:endParaRPr lang="ru-RU" altLang="ru-RU" sz="2000" b="1" dirty="0"/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ü"/>
            </a:pPr>
            <a:r>
              <a:rPr lang="ru-RU" altLang="ru-RU" sz="2000" b="1" dirty="0"/>
              <a:t>Перечень сущностей</a:t>
            </a:r>
            <a:r>
              <a:rPr lang="ru-RU" altLang="ru-RU" sz="2000" dirty="0"/>
              <a:t> с </a:t>
            </a:r>
            <a:r>
              <a:rPr lang="ru-RU" altLang="ru-RU" sz="2000" dirty="0" smtClean="0"/>
              <a:t>атрибутами и правила </a:t>
            </a:r>
            <a:r>
              <a:rPr lang="ru-RU" altLang="ru-RU" sz="2000" dirty="0"/>
              <a:t>(ограничения) целостности, которым должны удовлетворять сущности </a:t>
            </a:r>
            <a:r>
              <a:rPr lang="ru-RU" altLang="ru-RU" sz="2000" dirty="0" err="1"/>
              <a:t>ПрО</a:t>
            </a:r>
            <a:r>
              <a:rPr lang="ru-RU" altLang="ru-RU" sz="2000" dirty="0"/>
              <a:t>, атрибуты и связи между сущностями. 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ü"/>
            </a:pPr>
            <a:r>
              <a:rPr lang="ru-RU" altLang="ru-RU" sz="2000" b="1" dirty="0" smtClean="0"/>
              <a:t>Концептуальная </a:t>
            </a:r>
            <a:r>
              <a:rPr lang="ru-RU" altLang="ru-RU" sz="2000" b="1" dirty="0"/>
              <a:t>инфологическая модель </a:t>
            </a:r>
            <a:r>
              <a:rPr lang="ru-RU" altLang="ru-RU" sz="2000" b="1" dirty="0" err="1"/>
              <a:t>ПрО</a:t>
            </a:r>
            <a:r>
              <a:rPr lang="ru-RU" altLang="ru-RU" sz="2000" dirty="0"/>
              <a:t>. Она фиксируется в виде общей ER-диаграммы предметной области. 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ü"/>
            </a:pPr>
            <a:r>
              <a:rPr lang="ru-RU" altLang="ru-RU" sz="2000" b="1" dirty="0"/>
              <a:t>Модели локальных представлений</a:t>
            </a:r>
            <a:r>
              <a:rPr lang="ru-RU" altLang="ru-RU" sz="2000" dirty="0"/>
              <a:t> – это внешние инфологические модели (внешние схемы).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ü"/>
            </a:pPr>
            <a:r>
              <a:rPr lang="ru-RU" altLang="ru-RU" sz="2000" b="1" dirty="0" smtClean="0"/>
              <a:t>Перечень </a:t>
            </a:r>
            <a:r>
              <a:rPr lang="ru-RU" altLang="ru-RU" sz="2000" b="1" dirty="0"/>
              <a:t>групп пользователей системы</a:t>
            </a:r>
            <a:r>
              <a:rPr lang="ru-RU" altLang="ru-RU" sz="2000" dirty="0"/>
              <a:t>. Каждая группа выполняет определённые задачи и обладает разными правами доступа к системе.</a:t>
            </a:r>
          </a:p>
          <a:p>
            <a:pPr eaLnBrk="1" hangingPunct="1">
              <a:spcBef>
                <a:spcPct val="45000"/>
              </a:spcBef>
              <a:buFont typeface="Wingdings" pitchFamily="2" charset="2"/>
              <a:buChar char="ü"/>
            </a:pPr>
            <a:r>
              <a:rPr lang="ru-RU" altLang="ru-RU" sz="2000" b="1" dirty="0"/>
              <a:t>Внешние спецификации</a:t>
            </a:r>
            <a:r>
              <a:rPr lang="ru-RU" altLang="ru-RU" sz="2000" dirty="0"/>
              <a:t> </a:t>
            </a:r>
            <a:r>
              <a:rPr lang="ru-RU" altLang="ru-RU" sz="2000" b="1" dirty="0"/>
              <a:t>функций</a:t>
            </a:r>
            <a:r>
              <a:rPr lang="ru-RU" altLang="ru-RU" sz="2000" dirty="0"/>
              <a:t> (процессов), которые будет выполнять АИС.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2647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6718F31-995F-4003-9961-AD2CF6FB6A68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7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424862" cy="719138"/>
          </a:xfrm>
        </p:spPr>
        <p:txBody>
          <a:bodyPr anchor="b"/>
          <a:lstStyle/>
          <a:p>
            <a:pPr algn="ctr" eaLnBrk="1" hangingPunct="1"/>
            <a:r>
              <a:rPr lang="ru-RU" altLang="ru-RU" sz="3600" smtClean="0">
                <a:latin typeface="Times New Roman" pitchFamily="18" charset="0"/>
              </a:rPr>
              <a:t>Список литературы</a:t>
            </a:r>
            <a:endParaRPr lang="ru-RU" altLang="ru-RU" sz="2800" i="1" smtClean="0">
              <a:latin typeface="Times New Roman" pitchFamily="18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68313" y="1412875"/>
            <a:ext cx="8207375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Карпова И.П. Базы данных. Курс лекций и материалы для практических занятий: Учеб. пособие. – СПб., "Питер", 2013. – 240 с. – глава 9.«Проектирование баз данных". – </a:t>
            </a:r>
            <a:r>
              <a:rPr lang="en-US" altLang="ru-RU" sz="1800">
                <a:hlinkClick r:id="rId2"/>
              </a:rPr>
              <a:t>https://publications.hse.ru/mirror/pubs/share/direct/259052819</a:t>
            </a:r>
            <a:endParaRPr lang="ru-RU" altLang="ru-RU" sz="180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Коннолли Т., Бегг К. Базы данных. Проектирование, реализация и сопровождение. Теория и практика: учебник / пер. с англ. – М. и др.: Вильямс, 2017. – 1439 с. – Глава 9. Планирование, проектирование и администрирование базы данных. Глава 10. Методики сбора фактов. Глава 11. Модель "сущность-связь".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AutoNum type="arabicPeriod"/>
            </a:pPr>
            <a:r>
              <a:rPr lang="ru-RU" altLang="ru-RU" sz="1800"/>
              <a:t>Кузнецов С.Д. Основы баз данных. – "Издательство Интернет-университет информационных технологий – ИНТУИТ.ру", 2005. – 488 с. – Лекция 6. Проектирование реляционных БД. – </a:t>
            </a:r>
            <a:r>
              <a:rPr lang="en-US" altLang="ru-RU" sz="1800">
                <a:hlinkClick r:id="rId3"/>
              </a:rPr>
              <a:t>http://citforum.ru/database/osbd/glava_22.shtml#_2_3</a:t>
            </a:r>
            <a:endParaRPr lang="ru-RU" altLang="ru-RU" sz="1800"/>
          </a:p>
        </p:txBody>
      </p:sp>
      <p:sp>
        <p:nvSpPr>
          <p:cNvPr id="11268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E6A4E43-88D6-4F23-822A-756EEE62BC4D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Введение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288" y="1196975"/>
            <a:ext cx="7705725" cy="213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Основные проблемы проектирования</a:t>
            </a:r>
            <a:r>
              <a:rPr lang="ru-RU" dirty="0"/>
              <a:t>: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/>
              <a:t>Проектирование имеет неформальный характер.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/>
              <a:t>Успешность зависит от опыта разработчика.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/>
              <a:t>Сложности с определением качества результата.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Изменение (возрастание) требований к системе.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Сложность прогнозирования изменений в предметной области.</a:t>
            </a:r>
          </a:p>
        </p:txBody>
      </p:sp>
      <p:sp>
        <p:nvSpPr>
          <p:cNvPr id="5124" name="AutoShape 5" descr="Картинки по запросу &quot;человек за компьютером рисунок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008563"/>
            <a:ext cx="260667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886325"/>
            <a:ext cx="247491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3446463"/>
            <a:ext cx="21685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860800"/>
            <a:ext cx="27543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Номер слайда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A864154-2328-4C36-AB4C-BE45A2E835FE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4538"/>
            <a:ext cx="1646238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Прямая со стрелкой 15"/>
          <p:cNvCxnSpPr/>
          <p:nvPr/>
        </p:nvCxnSpPr>
        <p:spPr>
          <a:xfrm>
            <a:off x="1633538" y="4165600"/>
            <a:ext cx="561975" cy="558800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692275" y="4005263"/>
            <a:ext cx="1511300" cy="839787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63713" y="3860800"/>
            <a:ext cx="1584325" cy="144463"/>
          </a:xfrm>
          <a:prstGeom prst="straightConnector1">
            <a:avLst/>
          </a:prstGeom>
          <a:ln w="22225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Введение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288" y="1196975"/>
            <a:ext cx="7705725" cy="213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Основные проблемы проектирования</a:t>
            </a:r>
            <a:r>
              <a:rPr lang="ru-RU" dirty="0"/>
              <a:t>: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Проектирование имеет неформальный характер.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Успешность зависит от опыта разработчика.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Сложности с определением качества результата.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/>
              <a:t>Изменение (возрастание) требований к системе.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  <a:defRPr/>
            </a:pPr>
            <a:r>
              <a:rPr lang="ru-RU" dirty="0"/>
              <a:t>Сложность прогнозирования изменений в предметной области.</a:t>
            </a:r>
          </a:p>
        </p:txBody>
      </p:sp>
      <p:sp>
        <p:nvSpPr>
          <p:cNvPr id="6148" name="AutoShape 5" descr="Картинки по запросу &quot;человек за компьютером рисунок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6149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08050"/>
            <a:ext cx="2566987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38525"/>
            <a:ext cx="2665413" cy="15986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Номер слайда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946A45A-2F4E-4288-8C8E-31522EEEE4EF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4076700"/>
            <a:ext cx="27082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05263"/>
            <a:ext cx="306705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Вывод</a:t>
            </a:r>
          </a:p>
        </p:txBody>
      </p: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215900" y="981075"/>
            <a:ext cx="87836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dirty="0"/>
              <a:t>Только соблюдение </a:t>
            </a:r>
            <a:r>
              <a:rPr lang="ru-RU" altLang="ru-RU" sz="2400" b="1" dirty="0"/>
              <a:t>технологии проектирования </a:t>
            </a:r>
            <a:r>
              <a:rPr lang="ru-RU" altLang="ru-RU" sz="2400" dirty="0"/>
              <a:t>позволит вам создать такую базу данных, которая будет эффективно работать, которую потом будет удобно сопровождать и не придется бесконечно доделывать и переделывать.</a:t>
            </a:r>
          </a:p>
        </p:txBody>
      </p:sp>
      <p:sp>
        <p:nvSpPr>
          <p:cNvPr id="7172" name="AutoShape 5" descr="Картинки по запросу &quot;человек за компьютером рисунок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pic>
        <p:nvPicPr>
          <p:cNvPr id="717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991100"/>
            <a:ext cx="1079500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797425"/>
            <a:ext cx="164147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581525"/>
            <a:ext cx="2211388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3490913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3068638"/>
            <a:ext cx="9063038" cy="365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8" name="Номер слайда 1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4975FC9-5758-4580-BB63-F8BA13499595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 smtClean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13" y="1111250"/>
            <a:ext cx="4183062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89463"/>
            <a:ext cx="326866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20725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Требования к проекту базы данных</a:t>
            </a:r>
          </a:p>
        </p:txBody>
      </p:sp>
      <p:sp>
        <p:nvSpPr>
          <p:cNvPr id="8197" name="Номер слайда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7E7A3EB-0FA7-4B59-A9D4-DB84C94262FD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 smtClean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88" y="1196975"/>
            <a:ext cx="4951412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/>
              <a:t>Корректность схемы БД.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/>
              <a:t>Обеспечение ограничений на ресурсы вычислительной системы.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/>
              <a:t>Эффективность функционирования.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/>
              <a:t>Обеспечение защиты данных.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endParaRPr lang="ru-RU" dirty="0"/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/>
              <a:t>Гибкость.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dirty="0"/>
              <a:t>Простота и удобство эксплуатации.</a:t>
            </a:r>
          </a:p>
          <a:p>
            <a:pPr>
              <a:spcAft>
                <a:spcPts val="600"/>
              </a:spcAft>
              <a:defRPr/>
            </a:pPr>
            <a:r>
              <a:rPr lang="ru-RU" dirty="0"/>
              <a:t>Удовлетворение первых 4-х требований </a:t>
            </a:r>
          </a:p>
          <a:p>
            <a:pPr>
              <a:spcAft>
                <a:spcPts val="600"/>
              </a:spcAft>
              <a:defRPr/>
            </a:pPr>
            <a:r>
              <a:rPr lang="ru-RU" dirty="0"/>
              <a:t>обязательно для принятия проекта.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4757738"/>
            <a:ext cx="3224212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73463"/>
            <a:ext cx="1930400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708275"/>
            <a:ext cx="1846263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149725"/>
            <a:ext cx="191611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842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Специалисты, необходимые для создания АИС, основанной на БД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339975" y="1576388"/>
            <a:ext cx="44640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/>
              <a:t>Аналитики (специалисты исследуемой предметной области).</a:t>
            </a:r>
          </a:p>
          <a:p>
            <a:pPr algn="r"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800" dirty="0"/>
              <a:t>Пользователи – те работники, для которых создаётся АИС.</a:t>
            </a: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D398A4B-E3CA-4D56-8FAC-48E706600E28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73188"/>
            <a:ext cx="176847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1700213"/>
            <a:ext cx="1809750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40088"/>
            <a:ext cx="284480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500438"/>
            <a:ext cx="1790700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5395913"/>
            <a:ext cx="2020887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32138" y="3197225"/>
            <a:ext cx="3975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Проектировщики (разработчики базы данных).</a:t>
            </a:r>
          </a:p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Администраторы (системные, базы данных, безопасности и др.)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/>
              <a:t>Программисты (разработчики программного обеспечения). </a:t>
            </a:r>
            <a:endParaRPr lang="en-US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84238"/>
          </a:xfrm>
        </p:spPr>
        <p:txBody>
          <a:bodyPr/>
          <a:lstStyle/>
          <a:p>
            <a:pPr algn="ctr" eaLnBrk="1" hangingPunct="1"/>
            <a:r>
              <a:rPr lang="ru-RU" altLang="ru-RU" sz="3200" smtClean="0"/>
              <a:t>Этапы проектирования БД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476375" y="1196975"/>
            <a:ext cx="5329238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1" indent="0" eaLnBrk="1" hangingPunct="1">
              <a:spcBef>
                <a:spcPct val="50000"/>
              </a:spcBef>
              <a:defRPr/>
            </a:pPr>
            <a:r>
              <a:rPr lang="ru-RU" altLang="ru-RU" sz="2000" dirty="0" smtClean="0"/>
              <a:t>1. Информационно-логическое (инфологическое) проектирование.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AutoNum type="arabicPeriod"/>
              <a:defRPr/>
            </a:pPr>
            <a:endParaRPr lang="ru-RU" altLang="ru-RU" sz="2000" dirty="0" smtClean="0"/>
          </a:p>
          <a:p>
            <a:pPr marL="457200" lvl="1" indent="0" algn="r" eaLnBrk="1" hangingPunct="1">
              <a:spcBef>
                <a:spcPct val="50000"/>
              </a:spcBef>
              <a:defRPr/>
            </a:pPr>
            <a:r>
              <a:rPr lang="ru-RU" altLang="ru-RU" sz="2000" dirty="0" smtClean="0"/>
              <a:t>2. Определение требований к операционной обстановке.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AutoNum type="arabicPeriod"/>
              <a:defRPr/>
            </a:pPr>
            <a:endParaRPr lang="ru-RU" altLang="ru-RU" sz="2000" dirty="0" smtClean="0"/>
          </a:p>
          <a:p>
            <a:pPr marL="457200" lvl="1" indent="0" eaLnBrk="1" hangingPunct="1">
              <a:spcBef>
                <a:spcPct val="50000"/>
              </a:spcBef>
              <a:defRPr/>
            </a:pPr>
            <a:r>
              <a:rPr lang="ru-RU" altLang="ru-RU" sz="2000" dirty="0" smtClean="0"/>
              <a:t>3. Выбор СУБД и других программных средств.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AutoNum type="arabicPeriod"/>
              <a:defRPr/>
            </a:pPr>
            <a:endParaRPr lang="ru-RU" altLang="ru-RU" sz="2000" dirty="0" smtClean="0"/>
          </a:p>
          <a:p>
            <a:pPr marL="457200" lvl="1" indent="0" algn="r" eaLnBrk="1" hangingPunct="1">
              <a:spcBef>
                <a:spcPct val="50000"/>
              </a:spcBef>
              <a:defRPr/>
            </a:pPr>
            <a:r>
              <a:rPr lang="ru-RU" altLang="ru-RU" sz="2000" dirty="0" smtClean="0"/>
              <a:t>4. Логическое проектирование </a:t>
            </a:r>
            <a:br>
              <a:rPr lang="ru-RU" altLang="ru-RU" sz="2000" dirty="0" smtClean="0"/>
            </a:br>
            <a:r>
              <a:rPr lang="ru-RU" altLang="ru-RU" sz="2000" dirty="0" smtClean="0"/>
              <a:t>БД (</a:t>
            </a:r>
            <a:r>
              <a:rPr lang="ru-RU" altLang="ru-RU" sz="2000" dirty="0" err="1" smtClean="0"/>
              <a:t>даталогическое</a:t>
            </a:r>
            <a:r>
              <a:rPr lang="ru-RU" altLang="ru-RU" sz="2000" dirty="0" smtClean="0"/>
              <a:t>).</a:t>
            </a:r>
          </a:p>
          <a:p>
            <a:pPr lvl="1" eaLnBrk="1" hangingPunct="1">
              <a:spcBef>
                <a:spcPct val="50000"/>
              </a:spcBef>
              <a:buFont typeface="Arial" charset="0"/>
              <a:buAutoNum type="arabicPeriod"/>
              <a:defRPr/>
            </a:pPr>
            <a:endParaRPr lang="ru-RU" altLang="ru-RU" sz="2000" dirty="0" smtClean="0"/>
          </a:p>
          <a:p>
            <a:pPr marL="457200" lvl="1" indent="0" eaLnBrk="1" hangingPunct="1">
              <a:spcBef>
                <a:spcPct val="50000"/>
              </a:spcBef>
              <a:defRPr/>
            </a:pPr>
            <a:r>
              <a:rPr lang="ru-RU" altLang="ru-RU" sz="2000" dirty="0" smtClean="0"/>
              <a:t>5. Физическое проектирование БД.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6DA26C5-6B99-4CB5-8F93-868F5339D849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434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981075"/>
            <a:ext cx="194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284538"/>
            <a:ext cx="2376487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508500"/>
            <a:ext cx="27987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584825"/>
            <a:ext cx="1223962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5963"/>
            <a:ext cx="243205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52513"/>
            <a:ext cx="27876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739775"/>
          </a:xfrm>
        </p:spPr>
        <p:txBody>
          <a:bodyPr/>
          <a:lstStyle/>
          <a:p>
            <a:pPr algn="ctr" eaLnBrk="1" hangingPunct="1"/>
            <a:r>
              <a:rPr lang="en-US" altLang="ru-RU" sz="3200" b="1" smtClean="0"/>
              <a:t>I.</a:t>
            </a:r>
            <a:r>
              <a:rPr lang="ru-RU" altLang="ru-RU" sz="3200" b="1" smtClean="0"/>
              <a:t> Инфологическое проектирование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1052513"/>
            <a:ext cx="6769100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defRPr/>
            </a:pPr>
            <a:r>
              <a:rPr lang="ru-RU" altLang="ru-RU" sz="1600" dirty="0" smtClean="0"/>
              <a:t>Инфологическая модель предметной области (</a:t>
            </a:r>
            <a:r>
              <a:rPr lang="ru-RU" altLang="ru-RU" sz="1600" dirty="0" err="1" smtClean="0"/>
              <a:t>ПрО</a:t>
            </a:r>
            <a:r>
              <a:rPr lang="ru-RU" altLang="ru-RU" sz="1600" dirty="0" smtClean="0"/>
              <a:t>) включает:</a:t>
            </a:r>
          </a:p>
          <a:p>
            <a:pPr marL="285750" indent="-285750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описание структуры и динамики </a:t>
            </a:r>
            <a:r>
              <a:rPr lang="ru-RU" altLang="ru-RU" sz="1600" dirty="0" err="1" smtClean="0"/>
              <a:t>ПрО</a:t>
            </a:r>
            <a:r>
              <a:rPr lang="ru-RU" altLang="ru-RU" sz="1600" dirty="0" smtClean="0"/>
              <a:t>, </a:t>
            </a:r>
          </a:p>
          <a:p>
            <a:pPr marL="285750" indent="-285750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перечень групп пользователей системы;</a:t>
            </a:r>
          </a:p>
          <a:p>
            <a:pPr marL="285750" indent="-285750" eaLnBrk="1" hangingPunct="1">
              <a:spcBef>
                <a:spcPts val="30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описание информационных потребностей групп пользователей.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 smtClean="0"/>
              <a:t>Обратите внимание</a:t>
            </a:r>
            <a:r>
              <a:rPr lang="ru-RU" altLang="ru-RU" sz="1600" dirty="0" smtClean="0"/>
              <a:t>: инфологическая модель </a:t>
            </a:r>
            <a:r>
              <a:rPr lang="ru-RU" altLang="ru-RU" sz="1600" dirty="0" err="1" smtClean="0"/>
              <a:t>ПрО</a:t>
            </a:r>
            <a:r>
              <a:rPr lang="ru-RU" altLang="ru-RU" sz="1600" dirty="0" smtClean="0"/>
              <a:t> не должна зависеть от модели данных, которая будет использована при создании БД.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1</a:t>
            </a:r>
            <a:r>
              <a:rPr lang="ru-RU" altLang="ru-RU" sz="1600" dirty="0" smtClean="0"/>
              <a:t>. Определение границ предметной области.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 smtClean="0"/>
              <a:t>2. Анализ </a:t>
            </a:r>
            <a:r>
              <a:rPr lang="ru-RU" altLang="ru-RU" sz="1600" dirty="0" err="1" smtClean="0"/>
              <a:t>ПрО</a:t>
            </a:r>
            <a:r>
              <a:rPr lang="ru-RU" altLang="ru-RU" sz="1600" dirty="0" smtClean="0"/>
              <a:t>. Выполняется: </a:t>
            </a:r>
          </a:p>
          <a:p>
            <a:pPr marL="742950" lvl="1" indent="-28575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на основе </a:t>
            </a:r>
            <a:r>
              <a:rPr lang="ru-RU" altLang="ru-RU" sz="1600" b="1" dirty="0" smtClean="0"/>
              <a:t>документов</a:t>
            </a:r>
            <a:r>
              <a:rPr lang="ru-RU" altLang="ru-RU" sz="1600" dirty="0" smtClean="0"/>
              <a:t> </a:t>
            </a:r>
          </a:p>
          <a:p>
            <a:pPr marL="742950" lvl="1" indent="-285750" eaLnBrk="1" hangingPunct="1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altLang="ru-RU" sz="1600" dirty="0" smtClean="0"/>
              <a:t>с помощью </a:t>
            </a:r>
            <a:r>
              <a:rPr lang="ru-RU" altLang="ru-RU" sz="1600" b="1" dirty="0" smtClean="0"/>
              <a:t>специалистов</a:t>
            </a:r>
            <a:r>
              <a:rPr lang="ru-RU" altLang="ru-RU" sz="1600" dirty="0" smtClean="0"/>
              <a:t> в данной </a:t>
            </a:r>
            <a:r>
              <a:rPr lang="ru-RU" altLang="ru-RU" sz="1600" dirty="0" err="1" smtClean="0"/>
              <a:t>ПрО</a:t>
            </a:r>
            <a:r>
              <a:rPr lang="ru-RU" altLang="ru-RU" sz="1600" dirty="0" smtClean="0"/>
              <a:t>.</a:t>
            </a:r>
          </a:p>
        </p:txBody>
      </p:sp>
      <p:sp>
        <p:nvSpPr>
          <p:cNvPr id="4101" name="Номер слайда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61AEE97-F119-4635-8763-85729B13E0C6}" type="slidenum">
              <a:rPr lang="ru-RU" altLang="ru-RU" sz="1200" smtClean="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200" smtClean="0">
              <a:latin typeface="Arial Black" pitchFamily="34" charset="0"/>
            </a:endParaRPr>
          </a:p>
        </p:txBody>
      </p:sp>
      <p:pic>
        <p:nvPicPr>
          <p:cNvPr id="1843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708275"/>
            <a:ext cx="20859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323850" y="4005263"/>
            <a:ext cx="61928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/>
              <a:t>В процессе анализа и проектирования желательно ранжировать планируемые функции системы по степени важности. Один из возможных вариантов классификации – </a:t>
            </a:r>
            <a:r>
              <a:rPr lang="en-US" altLang="ru-RU" sz="1400"/>
              <a:t>MoSCoW</a:t>
            </a:r>
            <a:r>
              <a:rPr lang="ru-RU" altLang="ru-RU" sz="1400"/>
              <a:t>-анализ (терминология Клегга и Баркера):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400"/>
              <a:t>		</a:t>
            </a:r>
            <a:r>
              <a:rPr lang="en-US" altLang="ru-RU" sz="1600" u="sng"/>
              <a:t>M</a:t>
            </a:r>
            <a:r>
              <a:rPr lang="en-US" altLang="ru-RU" sz="1600"/>
              <a:t>ust have</a:t>
            </a:r>
            <a:r>
              <a:rPr lang="ru-RU" altLang="ru-RU" sz="1600"/>
              <a:t>     – необходимые функции;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600"/>
              <a:t>		</a:t>
            </a:r>
            <a:r>
              <a:rPr lang="en-US" altLang="ru-RU" sz="1600" u="sng"/>
              <a:t>S</a:t>
            </a:r>
            <a:r>
              <a:rPr lang="en-US" altLang="ru-RU" sz="1600"/>
              <a:t>hould have</a:t>
            </a:r>
            <a:r>
              <a:rPr lang="ru-RU" altLang="ru-RU" sz="1600"/>
              <a:t> – желательные функции;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600"/>
              <a:t>		</a:t>
            </a:r>
            <a:r>
              <a:rPr lang="en-US" altLang="ru-RU" sz="1600" u="sng"/>
              <a:t>C</a:t>
            </a:r>
            <a:r>
              <a:rPr lang="en-US" altLang="ru-RU" sz="1600"/>
              <a:t>ould have</a:t>
            </a:r>
            <a:r>
              <a:rPr lang="ru-RU" altLang="ru-RU" sz="1600"/>
              <a:t>   – возможные функции;</a:t>
            </a:r>
          </a:p>
          <a:p>
            <a:pPr eaLnBrk="1" hangingPunct="1">
              <a:spcBef>
                <a:spcPts val="600"/>
              </a:spcBef>
              <a:buClrTx/>
              <a:buSzTx/>
              <a:buFontTx/>
              <a:buNone/>
            </a:pPr>
            <a:r>
              <a:rPr lang="ru-RU" altLang="ru-RU" sz="1600"/>
              <a:t>		</a:t>
            </a:r>
            <a:r>
              <a:rPr lang="en-US" altLang="ru-RU" sz="1600" u="sng"/>
              <a:t>W</a:t>
            </a:r>
            <a:r>
              <a:rPr lang="en-US" altLang="ru-RU" sz="1600"/>
              <a:t>on</a:t>
            </a:r>
            <a:r>
              <a:rPr lang="ru-RU" altLang="ru-RU" sz="1600"/>
              <a:t>'</a:t>
            </a:r>
            <a:r>
              <a:rPr lang="en-US" altLang="ru-RU" sz="1600"/>
              <a:t>t have</a:t>
            </a:r>
            <a:r>
              <a:rPr lang="ru-RU" altLang="ru-RU" sz="1600"/>
              <a:t>   – отсутствующие функции.</a:t>
            </a:r>
            <a:endParaRPr lang="ru-RU" altLang="ru-RU" sz="1400"/>
          </a:p>
        </p:txBody>
      </p:sp>
      <p:pic>
        <p:nvPicPr>
          <p:cNvPr id="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5084763"/>
            <a:ext cx="898525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911850"/>
            <a:ext cx="828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27625"/>
            <a:ext cx="893762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5805488"/>
            <a:ext cx="931862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3141663"/>
            <a:ext cx="219075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6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2375</TotalTime>
  <Words>1808</Words>
  <Application>Microsoft Office PowerPoint</Application>
  <PresentationFormat>Экран (4:3)</PresentationFormat>
  <Paragraphs>254</Paragraphs>
  <Slides>27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Пиксел</vt:lpstr>
      <vt:lpstr>Picture</vt:lpstr>
      <vt:lpstr>Рисунок</vt:lpstr>
      <vt:lpstr>Базы данных</vt:lpstr>
      <vt:lpstr>Введение</vt:lpstr>
      <vt:lpstr>Введение</vt:lpstr>
      <vt:lpstr>Введение</vt:lpstr>
      <vt:lpstr>Вывод</vt:lpstr>
      <vt:lpstr>Требования к проекту базы данных</vt:lpstr>
      <vt:lpstr>Специалисты, необходимые для создания АИС, основанной на БД</vt:lpstr>
      <vt:lpstr>Этапы проектирования БД</vt:lpstr>
      <vt:lpstr>I. Инфологическое проектирование</vt:lpstr>
      <vt:lpstr>I. Инфологическое проектирование</vt:lpstr>
      <vt:lpstr>I. Инфологическое проектирование Анализ ПрО с помощью ER-метода</vt:lpstr>
      <vt:lpstr>I. Инфологическое проектирование Анализ ПрО с помощью ER-метода</vt:lpstr>
      <vt:lpstr>I. Инфологическое проектирование Анализ ПрО с помощью ER-метода</vt:lpstr>
      <vt:lpstr>I. Инфологическое проектирование Анализ ПрО с помощью ER-метода</vt:lpstr>
      <vt:lpstr>I. Инфологическое проектирование Анализ ПрО с помощью ER-метода</vt:lpstr>
      <vt:lpstr>Пример проектирования БД. База данных проектной организации</vt:lpstr>
      <vt:lpstr>База данных проектной организации</vt:lpstr>
      <vt:lpstr>Сущности предметной области</vt:lpstr>
      <vt:lpstr>Особенности предметной области</vt:lpstr>
      <vt:lpstr>ER-диаграмма  (модель предметной области)</vt:lpstr>
      <vt:lpstr>ER-диаграмма  (модель предметной области)</vt:lpstr>
      <vt:lpstr>Анализ информационных задач и круга пользователей системы</vt:lpstr>
      <vt:lpstr>Анализ информационных задач и круга пользователей системы</vt:lpstr>
      <vt:lpstr>Моделирование локальных представлений</vt:lpstr>
      <vt:lpstr>Объединение локальных представлений</vt:lpstr>
      <vt:lpstr>Результаты инфологического проектирования</vt:lpstr>
      <vt:lpstr>Список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Динамический SQL</dc:title>
  <dc:creator>_</dc:creator>
  <cp:lastModifiedBy>Карпова Ирина Петровна</cp:lastModifiedBy>
  <cp:revision>226</cp:revision>
  <dcterms:created xsi:type="dcterms:W3CDTF">2011-03-06T14:09:24Z</dcterms:created>
  <dcterms:modified xsi:type="dcterms:W3CDTF">2023-01-12T10:12:12Z</dcterms:modified>
</cp:coreProperties>
</file>