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323" r:id="rId2"/>
    <p:sldId id="316" r:id="rId3"/>
    <p:sldId id="317" r:id="rId4"/>
    <p:sldId id="310" r:id="rId5"/>
    <p:sldId id="315" r:id="rId6"/>
    <p:sldId id="312" r:id="rId7"/>
    <p:sldId id="314" r:id="rId8"/>
    <p:sldId id="313" r:id="rId9"/>
    <p:sldId id="318" r:id="rId10"/>
    <p:sldId id="319" r:id="rId11"/>
    <p:sldId id="320" r:id="rId12"/>
    <p:sldId id="321" r:id="rId13"/>
    <p:sldId id="322" r:id="rId14"/>
    <p:sldId id="324"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0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ltLang="ru-RU"/>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6A4D22A7-90C0-4B20-B9CB-664144D74143}" type="datetimeFigureOut">
              <a:rPr lang="ru-RU" altLang="ru-RU"/>
              <a:pPr>
                <a:defRPr/>
              </a:pPr>
              <a:t>12.01.2023</a:t>
            </a:fld>
            <a:endParaRPr lang="ru-RU" altLang="ru-RU"/>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ltLang="ru-RU"/>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4362543-B4B1-4D89-8F24-4F03E63033FA}" type="slidenum">
              <a:rPr lang="ru-RU" altLang="ru-RU"/>
              <a:pPr>
                <a:defRPr/>
              </a:pPr>
              <a:t>‹#›</a:t>
            </a:fld>
            <a:endParaRPr lang="ru-RU" altLang="ru-RU"/>
          </a:p>
        </p:txBody>
      </p:sp>
    </p:spTree>
    <p:extLst>
      <p:ext uri="{BB962C8B-B14F-4D97-AF65-F5344CB8AC3E}">
        <p14:creationId xmlns:p14="http://schemas.microsoft.com/office/powerpoint/2010/main" val="926477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348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smtClean="0"/>
              <a:t>Образец заголовка</a:t>
            </a:r>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alt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4121C292-A193-4DF9-9CCD-E75AD9121332}" type="datetimeFigureOut">
              <a:rPr lang="ru-RU" altLang="ru-RU"/>
              <a:pPr>
                <a:defRPr/>
              </a:pPr>
              <a:t>12.01.2023</a:t>
            </a:fld>
            <a:endParaRPr lang="ru-RU" altLang="ru-RU"/>
          </a:p>
        </p:txBody>
      </p:sp>
      <p:sp>
        <p:nvSpPr>
          <p:cNvPr id="19" name="Rectangle 17"/>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p:cNvSpPr>
            <a:spLocks noGrp="1" noChangeArrowheads="1"/>
          </p:cNvSpPr>
          <p:nvPr>
            <p:ph type="sldNum" sz="quarter" idx="12"/>
          </p:nvPr>
        </p:nvSpPr>
        <p:spPr/>
        <p:txBody>
          <a:bodyPr/>
          <a:lstStyle>
            <a:lvl1pPr>
              <a:defRPr/>
            </a:lvl1pPr>
          </a:lstStyle>
          <a:p>
            <a:pPr>
              <a:defRPr/>
            </a:pPr>
            <a:fld id="{D42EA04B-142C-4E53-A202-2E474A681353}" type="slidenum">
              <a:rPr lang="ru-RU" altLang="ru-RU"/>
              <a:pPr>
                <a:defRPr/>
              </a:pPr>
              <a:t>‹#›</a:t>
            </a:fld>
            <a:endParaRPr lang="ru-RU" altLang="ru-RU"/>
          </a:p>
        </p:txBody>
      </p:sp>
    </p:spTree>
    <p:extLst>
      <p:ext uri="{BB962C8B-B14F-4D97-AF65-F5344CB8AC3E}">
        <p14:creationId xmlns:p14="http://schemas.microsoft.com/office/powerpoint/2010/main" val="401326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186B5D2B-F3FD-4B56-AA3A-BD1DAF9AA1BD}"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B7E9E988-A526-43E0-B4D1-6FC7E030824F}" type="datetimeFigureOut">
              <a:rPr lang="ru-RU" altLang="ru-RU"/>
              <a:pPr>
                <a:defRPr/>
              </a:pPr>
              <a:t>12.01.2023</a:t>
            </a:fld>
            <a:endParaRPr lang="ru-RU" altLang="ru-RU"/>
          </a:p>
        </p:txBody>
      </p:sp>
    </p:spTree>
    <p:extLst>
      <p:ext uri="{BB962C8B-B14F-4D97-AF65-F5344CB8AC3E}">
        <p14:creationId xmlns:p14="http://schemas.microsoft.com/office/powerpoint/2010/main" val="359603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F26F7D17-54FE-4467-A46C-C600ECEFE535}"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D68756FB-EB6D-4ADA-9FFC-D3714593D129}" type="datetimeFigureOut">
              <a:rPr lang="ru-RU" altLang="ru-RU"/>
              <a:pPr>
                <a:defRPr/>
              </a:pPr>
              <a:t>12.01.2023</a:t>
            </a:fld>
            <a:endParaRPr lang="ru-RU" altLang="ru-RU"/>
          </a:p>
        </p:txBody>
      </p:sp>
    </p:spTree>
    <p:extLst>
      <p:ext uri="{BB962C8B-B14F-4D97-AF65-F5344CB8AC3E}">
        <p14:creationId xmlns:p14="http://schemas.microsoft.com/office/powerpoint/2010/main" val="31446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3E60CDB4-7BE0-42CE-B2B3-C494C6534C96}"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7A8BB03F-8740-440B-81AD-A3B24B4C894E}" type="datetimeFigureOut">
              <a:rPr lang="ru-RU" altLang="ru-RU"/>
              <a:pPr>
                <a:defRPr/>
              </a:pPr>
              <a:t>12.01.2023</a:t>
            </a:fld>
            <a:endParaRPr lang="ru-RU" altLang="ru-RU"/>
          </a:p>
        </p:txBody>
      </p:sp>
    </p:spTree>
    <p:extLst>
      <p:ext uri="{BB962C8B-B14F-4D97-AF65-F5344CB8AC3E}">
        <p14:creationId xmlns:p14="http://schemas.microsoft.com/office/powerpoint/2010/main" val="217493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C5E1AB08-6F1D-4E9A-AD08-DACBD5EE356A}"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D4CABC8E-AFFC-4012-9394-E3B899F9818B}" type="datetimeFigureOut">
              <a:rPr lang="ru-RU" altLang="ru-RU"/>
              <a:pPr>
                <a:defRPr/>
              </a:pPr>
              <a:t>12.01.2023</a:t>
            </a:fld>
            <a:endParaRPr lang="ru-RU" altLang="ru-RU"/>
          </a:p>
        </p:txBody>
      </p:sp>
    </p:spTree>
    <p:extLst>
      <p:ext uri="{BB962C8B-B14F-4D97-AF65-F5344CB8AC3E}">
        <p14:creationId xmlns:p14="http://schemas.microsoft.com/office/powerpoint/2010/main" val="184729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BECFBC83-02D2-4EC5-9879-7375665CEBF2}"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D2D1853B-FBBD-4180-85AA-3E9175149BF6}" type="datetimeFigureOut">
              <a:rPr lang="ru-RU" altLang="ru-RU"/>
              <a:pPr>
                <a:defRPr/>
              </a:pPr>
              <a:t>12.01.2023</a:t>
            </a:fld>
            <a:endParaRPr lang="ru-RU" altLang="ru-RU"/>
          </a:p>
        </p:txBody>
      </p:sp>
    </p:spTree>
    <p:extLst>
      <p:ext uri="{BB962C8B-B14F-4D97-AF65-F5344CB8AC3E}">
        <p14:creationId xmlns:p14="http://schemas.microsoft.com/office/powerpoint/2010/main" val="202241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p:cNvSpPr>
            <a:spLocks noGrp="1" noChangeArrowheads="1"/>
          </p:cNvSpPr>
          <p:nvPr>
            <p:ph type="sldNum" sz="quarter" idx="11"/>
          </p:nvPr>
        </p:nvSpPr>
        <p:spPr>
          <a:ln/>
        </p:spPr>
        <p:txBody>
          <a:bodyPr/>
          <a:lstStyle>
            <a:lvl1pPr>
              <a:defRPr/>
            </a:lvl1pPr>
          </a:lstStyle>
          <a:p>
            <a:pPr>
              <a:defRPr/>
            </a:pPr>
            <a:fld id="{A8B3959C-5F0A-47C7-AC50-B7E6CEAD4E70}" type="slidenum">
              <a:rPr lang="ru-RU" altLang="ru-RU"/>
              <a:pPr>
                <a:defRPr/>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fld id="{399F0F8B-E545-4C68-ADAF-268CEFF75237}" type="datetimeFigureOut">
              <a:rPr lang="ru-RU" altLang="ru-RU"/>
              <a:pPr>
                <a:defRPr/>
              </a:pPr>
              <a:t>12.01.2023</a:t>
            </a:fld>
            <a:endParaRPr lang="ru-RU" altLang="ru-RU"/>
          </a:p>
        </p:txBody>
      </p:sp>
    </p:spTree>
    <p:extLst>
      <p:ext uri="{BB962C8B-B14F-4D97-AF65-F5344CB8AC3E}">
        <p14:creationId xmlns:p14="http://schemas.microsoft.com/office/powerpoint/2010/main" val="417954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p:cNvSpPr>
            <a:spLocks noGrp="1" noChangeArrowheads="1"/>
          </p:cNvSpPr>
          <p:nvPr>
            <p:ph type="sldNum" sz="quarter" idx="11"/>
          </p:nvPr>
        </p:nvSpPr>
        <p:spPr>
          <a:ln/>
        </p:spPr>
        <p:txBody>
          <a:bodyPr/>
          <a:lstStyle>
            <a:lvl1pPr>
              <a:defRPr/>
            </a:lvl1pPr>
          </a:lstStyle>
          <a:p>
            <a:pPr>
              <a:defRPr/>
            </a:pPr>
            <a:fld id="{9F9DD6BB-B8A0-4308-96E9-651370FDC56D}" type="slidenum">
              <a:rPr lang="ru-RU" altLang="ru-RU"/>
              <a:pPr>
                <a:defRPr/>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fld id="{93B47958-2807-423C-B63B-7E4B2B0904B0}" type="datetimeFigureOut">
              <a:rPr lang="ru-RU" altLang="ru-RU"/>
              <a:pPr>
                <a:defRPr/>
              </a:pPr>
              <a:t>12.01.2023</a:t>
            </a:fld>
            <a:endParaRPr lang="ru-RU" altLang="ru-RU"/>
          </a:p>
        </p:txBody>
      </p:sp>
    </p:spTree>
    <p:extLst>
      <p:ext uri="{BB962C8B-B14F-4D97-AF65-F5344CB8AC3E}">
        <p14:creationId xmlns:p14="http://schemas.microsoft.com/office/powerpoint/2010/main" val="3051911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p:cNvSpPr>
            <a:spLocks noGrp="1" noChangeArrowheads="1"/>
          </p:cNvSpPr>
          <p:nvPr>
            <p:ph type="sldNum" sz="quarter" idx="11"/>
          </p:nvPr>
        </p:nvSpPr>
        <p:spPr>
          <a:ln/>
        </p:spPr>
        <p:txBody>
          <a:bodyPr/>
          <a:lstStyle>
            <a:lvl1pPr>
              <a:defRPr/>
            </a:lvl1pPr>
          </a:lstStyle>
          <a:p>
            <a:pPr>
              <a:defRPr/>
            </a:pPr>
            <a:fld id="{00E01EF7-9F72-45FD-BAD7-9726F17851A3}" type="slidenum">
              <a:rPr lang="ru-RU" altLang="ru-RU"/>
              <a:pPr>
                <a:defRPr/>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fld id="{0B807358-7436-48AE-8F5B-08ED6410B987}" type="datetimeFigureOut">
              <a:rPr lang="ru-RU" altLang="ru-RU"/>
              <a:pPr>
                <a:defRPr/>
              </a:pPr>
              <a:t>12.01.2023</a:t>
            </a:fld>
            <a:endParaRPr lang="ru-RU" altLang="ru-RU"/>
          </a:p>
        </p:txBody>
      </p:sp>
    </p:spTree>
    <p:extLst>
      <p:ext uri="{BB962C8B-B14F-4D97-AF65-F5344CB8AC3E}">
        <p14:creationId xmlns:p14="http://schemas.microsoft.com/office/powerpoint/2010/main" val="4983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6B43D491-F356-4A8C-A8B9-5E24BC81498E}"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C9C869D5-2787-40AE-9DD3-2252CA0C65E9}" type="datetimeFigureOut">
              <a:rPr lang="ru-RU" altLang="ru-RU"/>
              <a:pPr>
                <a:defRPr/>
              </a:pPr>
              <a:t>12.01.2023</a:t>
            </a:fld>
            <a:endParaRPr lang="ru-RU" altLang="ru-RU"/>
          </a:p>
        </p:txBody>
      </p:sp>
    </p:spTree>
    <p:extLst>
      <p:ext uri="{BB962C8B-B14F-4D97-AF65-F5344CB8AC3E}">
        <p14:creationId xmlns:p14="http://schemas.microsoft.com/office/powerpoint/2010/main" val="164613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D9C9F916-84FD-4016-B6FE-C2967A3EA848}"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E15A0E90-9976-4F61-8203-7F71174EB604}" type="datetimeFigureOut">
              <a:rPr lang="ru-RU" altLang="ru-RU"/>
              <a:pPr>
                <a:defRPr/>
              </a:pPr>
              <a:t>12.01.2023</a:t>
            </a:fld>
            <a:endParaRPr lang="ru-RU" altLang="ru-RU"/>
          </a:p>
        </p:txBody>
      </p:sp>
    </p:spTree>
    <p:extLst>
      <p:ext uri="{BB962C8B-B14F-4D97-AF65-F5344CB8AC3E}">
        <p14:creationId xmlns:p14="http://schemas.microsoft.com/office/powerpoint/2010/main" val="87446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ltLang="ru-RU"/>
          </a:p>
        </p:txBody>
      </p:sp>
      <p:sp>
        <p:nvSpPr>
          <p:cNvPr id="337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FE0C91E-A5A4-497F-9C85-C6731FCAAF54}" type="slidenum">
              <a:rPr lang="ru-RU" altLang="ru-RU"/>
              <a:pPr>
                <a:defRPr/>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38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fld id="{69958837-476C-44F6-A180-C0903D717AFE}" type="datetimeFigureOut">
              <a:rPr lang="ru-RU" altLang="ru-RU"/>
              <a:pPr>
                <a:defRPr/>
              </a:pPr>
              <a:t>12.01.2023</a:t>
            </a:fld>
            <a:endParaRPr lang="ru-RU" altLang="ru-RU"/>
          </a:p>
        </p:txBody>
      </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itforum.ru/database/osbd/glava_42.shtml#_4_2" TargetMode="External"/><Relationship Id="rId2" Type="http://schemas.openxmlformats.org/officeDocument/2006/relationships/hyperlink" Target="https://publications.hse.ru/mirror/pubs/share/direct/259052819" TargetMode="External"/><Relationship Id="rId1" Type="http://schemas.openxmlformats.org/officeDocument/2006/relationships/slideLayout" Target="../slideLayouts/slideLayout7.xml"/><Relationship Id="rId5" Type="http://schemas.openxmlformats.org/officeDocument/2006/relationships/hyperlink" Target="https://habr.com/ru/company/postgrespro/blog/446652/" TargetMode="External"/><Relationship Id="rId4" Type="http://schemas.openxmlformats.org/officeDocument/2006/relationships/hyperlink" Target="https://habr.com/ru/company/postgrespro/blog/44582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3138" y="2205038"/>
            <a:ext cx="8062912" cy="1439862"/>
          </a:xfrm>
        </p:spPr>
        <p:txBody>
          <a:bodyPr/>
          <a:lstStyle/>
          <a:p>
            <a:pPr algn="ctr" eaLnBrk="1" hangingPunct="1"/>
            <a:r>
              <a:rPr lang="ru-RU" altLang="ru-RU" sz="5400" smtClean="0"/>
              <a:t>Базы данных</a:t>
            </a:r>
          </a:p>
        </p:txBody>
      </p:sp>
      <p:sp>
        <p:nvSpPr>
          <p:cNvPr id="3075" name="Rectangle 3"/>
          <p:cNvSpPr>
            <a:spLocks noGrp="1" noChangeArrowheads="1"/>
          </p:cNvSpPr>
          <p:nvPr>
            <p:ph type="subTitle" idx="1"/>
          </p:nvPr>
        </p:nvSpPr>
        <p:spPr>
          <a:xfrm>
            <a:off x="684213" y="188913"/>
            <a:ext cx="8280400" cy="900112"/>
          </a:xfrm>
        </p:spPr>
        <p:txBody>
          <a:bodyPr/>
          <a:lstStyle/>
          <a:p>
            <a:pPr algn="r" eaLnBrk="1" hangingPunct="1">
              <a:lnSpc>
                <a:spcPct val="90000"/>
              </a:lnSpc>
            </a:pPr>
            <a:r>
              <a:rPr lang="ru-RU" altLang="ru-RU" sz="1800" i="1" smtClean="0"/>
              <a:t>"</a:t>
            </a:r>
            <a:r>
              <a:rPr lang="ru-RU" altLang="ru-RU" sz="1800" b="1" i="1" smtClean="0"/>
              <a:t>Кто хочет работать – ищет средства, кто не хочет – причины</a:t>
            </a:r>
            <a:r>
              <a:rPr lang="ru-RU" altLang="ru-RU" sz="1800" i="1" smtClean="0"/>
              <a:t>".</a:t>
            </a:r>
          </a:p>
          <a:p>
            <a:pPr algn="r" eaLnBrk="1" hangingPunct="1">
              <a:lnSpc>
                <a:spcPct val="90000"/>
              </a:lnSpc>
            </a:pPr>
            <a:r>
              <a:rPr lang="ru-RU" altLang="ru-RU" sz="1600" smtClean="0"/>
              <a:t>С.П. Королёв, советский ученый </a:t>
            </a:r>
          </a:p>
          <a:p>
            <a:pPr algn="r" eaLnBrk="1" hangingPunct="1">
              <a:lnSpc>
                <a:spcPct val="90000"/>
              </a:lnSpc>
              <a:spcBef>
                <a:spcPct val="0"/>
              </a:spcBef>
            </a:pPr>
            <a:r>
              <a:rPr lang="ru-RU" altLang="ru-RU" sz="1600" smtClean="0"/>
              <a:t>и конструктор в области космонавтики </a:t>
            </a:r>
            <a:r>
              <a:rPr lang="ru-RU" altLang="ru-RU" sz="1800" smtClean="0"/>
              <a:t> </a:t>
            </a:r>
          </a:p>
        </p:txBody>
      </p:sp>
      <p:sp>
        <p:nvSpPr>
          <p:cNvPr id="3076" name="TextBox 1"/>
          <p:cNvSpPr txBox="1">
            <a:spLocks noChangeArrowheads="1"/>
          </p:cNvSpPr>
          <p:nvPr/>
        </p:nvSpPr>
        <p:spPr bwMode="auto">
          <a:xfrm>
            <a:off x="684213" y="4437063"/>
            <a:ext cx="8135937"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r>
              <a:rPr lang="ru-RU" altLang="ru-RU" dirty="0"/>
              <a:t>Лекция </a:t>
            </a:r>
            <a:r>
              <a:rPr lang="ru-RU" altLang="ru-RU" dirty="0" smtClean="0"/>
              <a:t>11.</a:t>
            </a:r>
            <a:endParaRPr lang="ru-RU" altLang="ru-RU" dirty="0"/>
          </a:p>
          <a:p>
            <a:pPr algn="r" eaLnBrk="1" hangingPunct="1">
              <a:spcBef>
                <a:spcPct val="0"/>
              </a:spcBef>
              <a:buClrTx/>
              <a:buSzTx/>
              <a:buFontTx/>
              <a:buNone/>
            </a:pPr>
            <a:r>
              <a:rPr lang="ru-RU" altLang="ru-RU" dirty="0"/>
              <a:t>Организация многопользовательского </a:t>
            </a:r>
            <a:r>
              <a:rPr lang="en-US" altLang="ru-RU" dirty="0"/>
              <a:t/>
            </a:r>
            <a:br>
              <a:rPr lang="en-US" altLang="ru-RU" dirty="0"/>
            </a:br>
            <a:r>
              <a:rPr lang="ru-RU" altLang="ru-RU" dirty="0"/>
              <a:t>доступа к данным. </a:t>
            </a:r>
            <a:r>
              <a:rPr lang="en-US" altLang="ru-RU" dirty="0"/>
              <a:t/>
            </a:r>
            <a:br>
              <a:rPr lang="en-US" altLang="ru-RU" dirty="0"/>
            </a:br>
            <a:r>
              <a:rPr lang="ru-RU" altLang="ru-RU" dirty="0"/>
              <a:t>Особенности транзакций в </a:t>
            </a:r>
            <a:r>
              <a:rPr lang="en-US" altLang="ru-RU" dirty="0"/>
              <a:t>Postgres</a:t>
            </a:r>
            <a:endParaRPr lang="ru-RU" alt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739775"/>
          </a:xfrm>
        </p:spPr>
        <p:txBody>
          <a:bodyPr/>
          <a:lstStyle/>
          <a:p>
            <a:pPr algn="ctr" eaLnBrk="1" hangingPunct="1">
              <a:spcAft>
                <a:spcPts val="600"/>
              </a:spcAft>
            </a:pPr>
            <a:r>
              <a:rPr lang="ru-RU" altLang="ru-RU" sz="3200" b="1" smtClean="0"/>
              <a:t>Уровень изоляции Repeatable Read </a:t>
            </a:r>
          </a:p>
        </p:txBody>
      </p:sp>
      <p:sp>
        <p:nvSpPr>
          <p:cNvPr id="12291" name="TextBox 1"/>
          <p:cNvSpPr txBox="1">
            <a:spLocks noChangeArrowheads="1"/>
          </p:cNvSpPr>
          <p:nvPr/>
        </p:nvSpPr>
        <p:spPr bwMode="auto">
          <a:xfrm>
            <a:off x="323850" y="1125538"/>
            <a:ext cx="871220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800"/>
              <a:t>В режиме Repeatable Read видны только те данные, которые были зафиксированы до начала транзакции, но не видны незафиксированные данные и изменения, произведённые другими транзакциями в процессе выполнения данной транзакции. (Однако запрос будет видеть эффекты предыдущих изменений в своей транзакции, несмотря на то, что они не зафиксированы.) Это самое строгое требование, которое стандарт SQL вводит для этого уровня изоляции, и при его выполнении предотвращаются все явления, описанные в стандарте по изоляции транзакций.</a:t>
            </a:r>
          </a:p>
          <a:p>
            <a:pPr eaLnBrk="1" hangingPunct="1">
              <a:spcBef>
                <a:spcPct val="0"/>
              </a:spcBef>
              <a:spcAft>
                <a:spcPts val="600"/>
              </a:spcAft>
              <a:buClrTx/>
              <a:buSzTx/>
              <a:buFontTx/>
              <a:buNone/>
            </a:pPr>
            <a:r>
              <a:rPr lang="ru-RU" altLang="ru-RU" sz="1800"/>
              <a:t>Этот уровень отличается от Read Committed тем, что запрос в транзакции данного уровня видит снимок данных на момент начала первого оператора в транзакции (не считая команд управления транзакциями), а не начала текущего оператора. Таким образом, последовательные команды SELECT в одной транзакции видят одни и те же данные; они не видят изменений, внесённых и зафиксированных другими транзакциями после начала их текущей транзакции. Приложения, использующие этот уровень, должны быть готовы повторить транзакции в случае сбоев сериализации.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739775"/>
          </a:xfrm>
        </p:spPr>
        <p:txBody>
          <a:bodyPr/>
          <a:lstStyle/>
          <a:p>
            <a:pPr algn="ctr" eaLnBrk="1" hangingPunct="1">
              <a:spcAft>
                <a:spcPts val="600"/>
              </a:spcAft>
            </a:pPr>
            <a:r>
              <a:rPr lang="ru-RU" altLang="ru-RU" sz="3200" b="1" smtClean="0"/>
              <a:t>Уровень изоляции Repeatable Read </a:t>
            </a:r>
          </a:p>
        </p:txBody>
      </p:sp>
      <p:sp>
        <p:nvSpPr>
          <p:cNvPr id="13315" name="TextBox 1"/>
          <p:cNvSpPr txBox="1">
            <a:spLocks noChangeArrowheads="1"/>
          </p:cNvSpPr>
          <p:nvPr/>
        </p:nvSpPr>
        <p:spPr bwMode="auto">
          <a:xfrm>
            <a:off x="323850" y="1125538"/>
            <a:ext cx="8712200" cy="5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Команды UPDATE, DELETE, SELECT FOR UPDATE и SELECT FOR SHARE ведут себя подобно SELECT при поиске целевых строк: они найдут только те целевые строки, которые были зафиксированы на момент начала транзакции. Однако к моменту, когда они будут найдены, эти целевые строки могут быть уже изменены (а также удалены или заблокированы) другой параллельной транзакцией. В этом случае транзакция в режиме Repeatable Read будет ожидать фиксации или отката первой изменяющей данные транзакции (если она ещё выполняется). Если первая изменяющая транзакция откатывается, её результат отбрасывается и текущая транзакция может продолжить изменение изначально полученной строки. Если же первая транзакция зафиксировалась и в результате изменила или удалила эту строку, а не просто заблокировала её, произойдёт откат текущей транзакции с сообщением </a:t>
            </a:r>
          </a:p>
          <a:p>
            <a:pPr>
              <a:buFont typeface="Wingdings" pitchFamily="2" charset="2"/>
              <a:buNone/>
            </a:pPr>
            <a:r>
              <a:rPr lang="ru-RU" altLang="ru-RU" sz="1600" b="1"/>
              <a:t>ОШИБКА: не удалось сериализовать доступ из-за параллельного изменения </a:t>
            </a:r>
          </a:p>
          <a:p>
            <a:pPr>
              <a:buFont typeface="Wingdings" pitchFamily="2" charset="2"/>
              <a:buNone/>
            </a:pPr>
            <a:r>
              <a:rPr lang="ru-RU" altLang="ru-RU" sz="1600"/>
              <a:t>так как транзакция уровня Repeatable Read не может изменять или блокировать строки, изменённые другими транзакциями с момента её начала. Когда приложение получает это сообщение об ошибке, оно должна прервать текущую транзакцию и попытаться повторить её с самого начала. Во второй раз транзакция увидит внесённое до этого изменение как часть начального снимка базы данных, так что новая версия строки вполне может использоваться в качестве отправной точки для изменения в повторной транзакции. Заметьте, что потребность в повторении транзакции может возникнуть, только если эта транзакция изменяет данные; в транзакциях, которые только читают данные, конфликтов сериализации не бывает.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739775"/>
          </a:xfrm>
        </p:spPr>
        <p:txBody>
          <a:bodyPr/>
          <a:lstStyle/>
          <a:p>
            <a:pPr algn="ctr" eaLnBrk="1" hangingPunct="1">
              <a:spcAft>
                <a:spcPts val="600"/>
              </a:spcAft>
            </a:pPr>
            <a:r>
              <a:rPr lang="ru-RU" altLang="ru-RU" sz="3200" b="1" smtClean="0"/>
              <a:t>Уровень изоляции Serializable </a:t>
            </a:r>
          </a:p>
        </p:txBody>
      </p:sp>
      <p:sp>
        <p:nvSpPr>
          <p:cNvPr id="14339" name="TextBox 1"/>
          <p:cNvSpPr txBox="1">
            <a:spLocks noChangeArrowheads="1"/>
          </p:cNvSpPr>
          <p:nvPr/>
        </p:nvSpPr>
        <p:spPr bwMode="auto">
          <a:xfrm>
            <a:off x="323850" y="1125538"/>
            <a:ext cx="8424863" cy="469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Уровень Serializable обеспечивает самую строгую изоляцию транзакций. На этом уровне моделируется последовательное выполнение всех зафиксированных транзакций, как если бы транзакции выполнялись одна за другой, последовательно, а не параллельно. </a:t>
            </a:r>
          </a:p>
          <a:p>
            <a:pPr>
              <a:buFont typeface="Wingdings" pitchFamily="2" charset="2"/>
              <a:buNone/>
            </a:pPr>
            <a:r>
              <a:rPr lang="ru-RU" altLang="ru-RU" sz="1800"/>
              <a:t>Однако, как и на уровне Repeatable Read, на этом уровне приложения должны быть готовы повторять транзакции из-за сбоев сериализации. </a:t>
            </a:r>
          </a:p>
          <a:p>
            <a:pPr>
              <a:buFont typeface="Wingdings" pitchFamily="2" charset="2"/>
              <a:buNone/>
            </a:pPr>
            <a:r>
              <a:rPr lang="ru-RU" altLang="ru-RU" sz="1800"/>
              <a:t>Фактически этот режим изоляции работает так же, как и Repeatable Read, только он дополнительно отслеживает условия, при которых результат параллельно выполняемых сериализуемых транзакций может не согласовываться с результатом этих же транзакций, выполняемых по очереди. </a:t>
            </a:r>
          </a:p>
          <a:p>
            <a:pPr>
              <a:buFont typeface="Wingdings" pitchFamily="2" charset="2"/>
              <a:buNone/>
            </a:pPr>
            <a:r>
              <a:rPr lang="ru-RU" altLang="ru-RU" sz="1800"/>
              <a:t>Это отслеживание не привносит дополнительных препятствий для выполнения, кроме тех, что присущи режиму Repeatable Read, но тем не менее создаёт некоторую добавочную нагрузку, а при выявлении исключительных условий регистрируется аномалия сериализации и происходит сбой сериализации.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8229600" cy="739775"/>
          </a:xfrm>
        </p:spPr>
        <p:txBody>
          <a:bodyPr/>
          <a:lstStyle/>
          <a:p>
            <a:pPr algn="ctr" eaLnBrk="1" hangingPunct="1">
              <a:spcAft>
                <a:spcPts val="600"/>
              </a:spcAft>
            </a:pPr>
            <a:r>
              <a:rPr lang="ru-RU" altLang="ru-RU" sz="3200" b="1" smtClean="0"/>
              <a:t>Уровень изоляции Serializable </a:t>
            </a:r>
          </a:p>
        </p:txBody>
      </p:sp>
      <p:sp>
        <p:nvSpPr>
          <p:cNvPr id="15363" name="TextBox 1"/>
          <p:cNvSpPr txBox="1">
            <a:spLocks noChangeArrowheads="1"/>
          </p:cNvSpPr>
          <p:nvPr/>
        </p:nvSpPr>
        <p:spPr bwMode="auto">
          <a:xfrm>
            <a:off x="323850" y="1125538"/>
            <a:ext cx="8712200"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Рассмотрим таблицу mytab, изначально содержащую: </a:t>
            </a:r>
          </a:p>
          <a:p>
            <a:pPr>
              <a:buFont typeface="Wingdings" pitchFamily="2" charset="2"/>
              <a:buNone/>
            </a:pPr>
            <a:r>
              <a:rPr lang="ru-RU" altLang="ru-RU" sz="1800"/>
              <a:t>Предположим, что сериализуемая транзакция A вычисляет: </a:t>
            </a:r>
          </a:p>
          <a:p>
            <a:pPr>
              <a:buFont typeface="Wingdings" pitchFamily="2" charset="2"/>
              <a:buNone/>
            </a:pPr>
            <a:r>
              <a:rPr lang="en-US" altLang="ru-RU" sz="1800"/>
              <a:t>SELECT SUM(value) FROM mytab WHERE class = 1; </a:t>
            </a:r>
            <a:endParaRPr lang="ru-RU" altLang="ru-RU" sz="1800"/>
          </a:p>
          <a:p>
            <a:pPr>
              <a:buFont typeface="Wingdings" pitchFamily="2" charset="2"/>
              <a:buNone/>
            </a:pPr>
            <a:r>
              <a:rPr lang="ru-RU" altLang="ru-RU" sz="1800"/>
              <a:t>а затем вставляет результат (30) в поле value в новую строку </a:t>
            </a:r>
          </a:p>
          <a:p>
            <a:pPr>
              <a:buFont typeface="Wingdings" pitchFamily="2" charset="2"/>
              <a:buNone/>
            </a:pPr>
            <a:r>
              <a:rPr lang="ru-RU" altLang="ru-RU" sz="1800"/>
              <a:t>со значением class = 2.</a:t>
            </a:r>
          </a:p>
          <a:p>
            <a:pPr>
              <a:buFont typeface="Wingdings" pitchFamily="2" charset="2"/>
              <a:buNone/>
            </a:pPr>
            <a:r>
              <a:rPr lang="ru-RU" altLang="ru-RU" sz="1800"/>
              <a:t>В это же время сериализуемая транзакция B вычисляет: </a:t>
            </a:r>
          </a:p>
          <a:p>
            <a:pPr>
              <a:buFont typeface="Wingdings" pitchFamily="2" charset="2"/>
              <a:buNone/>
            </a:pPr>
            <a:r>
              <a:rPr lang="en-US" altLang="ru-RU" sz="1800"/>
              <a:t>SELECT SUM(value) FROM mytab WHERE class = 2; </a:t>
            </a:r>
            <a:endParaRPr lang="ru-RU" altLang="ru-RU" sz="1800"/>
          </a:p>
          <a:p>
            <a:pPr>
              <a:buFont typeface="Wingdings" pitchFamily="2" charset="2"/>
              <a:buNone/>
            </a:pPr>
            <a:r>
              <a:rPr lang="ru-RU" altLang="ru-RU" sz="1800"/>
              <a:t>получает результат 300 и вставляет его в новую строку со значением class = 1. </a:t>
            </a:r>
          </a:p>
          <a:p>
            <a:pPr>
              <a:buFont typeface="Wingdings" pitchFamily="2" charset="2"/>
              <a:buNone/>
            </a:pPr>
            <a:r>
              <a:rPr lang="ru-RU" altLang="ru-RU" sz="1800"/>
              <a:t>Затем обе транзакции пытаются зафиксироваться. Если бы одна из этих транзакций работала в режиме Repeatable Read, зафиксироваться могли бы обе; но так как полученный результат не соответствовал бы последовательному порядку, в режиме Serializable будет зафиксирована только одна транзакция, а вторая закончится откатом с сообщением: </a:t>
            </a:r>
          </a:p>
          <a:p>
            <a:pPr>
              <a:buFont typeface="Wingdings" pitchFamily="2" charset="2"/>
              <a:buNone/>
            </a:pPr>
            <a:r>
              <a:rPr lang="ru-RU" altLang="ru-RU" sz="1800" b="1"/>
              <a:t>ОШИБКА: не удалось сериализовать доступ из-за зависимостей чтения/записи между транзакциями </a:t>
            </a:r>
          </a:p>
          <a:p>
            <a:pPr>
              <a:buFont typeface="Wingdings" pitchFamily="2" charset="2"/>
              <a:buNone/>
            </a:pPr>
            <a:r>
              <a:rPr lang="ru-RU" altLang="ru-RU" sz="1800"/>
              <a:t>Это объясняется тем, что при выполнении A перед B транзакция B вычислила бы сумму 330, а не 300, а при выполнении в обратном порядке A вычислила бы другую сумму. </a:t>
            </a: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1125538"/>
            <a:ext cx="1754187" cy="2300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95288" y="549275"/>
            <a:ext cx="8424862" cy="719138"/>
          </a:xfrm>
        </p:spPr>
        <p:txBody>
          <a:bodyPr anchor="b"/>
          <a:lstStyle/>
          <a:p>
            <a:pPr algn="ctr" eaLnBrk="1" hangingPunct="1"/>
            <a:r>
              <a:rPr lang="ru-RU" altLang="ru-RU" sz="3600" smtClean="0">
                <a:latin typeface="Times New Roman" pitchFamily="18" charset="0"/>
              </a:rPr>
              <a:t>Список литературы</a:t>
            </a:r>
            <a:endParaRPr lang="ru-RU" altLang="ru-RU" sz="2800" i="1" smtClean="0">
              <a:latin typeface="Times New Roman" pitchFamily="18" charset="0"/>
            </a:endParaRPr>
          </a:p>
        </p:txBody>
      </p:sp>
      <p:sp>
        <p:nvSpPr>
          <p:cNvPr id="16387" name="TextBox 1"/>
          <p:cNvSpPr txBox="1">
            <a:spLocks noChangeArrowheads="1"/>
          </p:cNvSpPr>
          <p:nvPr/>
        </p:nvSpPr>
        <p:spPr bwMode="auto">
          <a:xfrm>
            <a:off x="468313" y="1412875"/>
            <a:ext cx="82804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Arial" charset="0"/>
              <a:buAutoNum type="arabicPeriod"/>
            </a:pPr>
            <a:r>
              <a:rPr lang="ru-RU" altLang="ru-RU" sz="1800"/>
              <a:t>Карпова И.П. Базы данных. Курс лекций и материалы для практических занятий: Учеб. пособие. – СПб., "Питер", 2013. – 240 с. –  глава 6.«Многопользовательский доступ к данным". – </a:t>
            </a:r>
            <a:r>
              <a:rPr lang="en-US" altLang="ru-RU" sz="1800">
                <a:hlinkClick r:id="rId2"/>
              </a:rPr>
              <a:t>https://publications.hse.ru/mirror/pubs/share/direct/259052819</a:t>
            </a:r>
            <a:endParaRPr lang="ru-RU" altLang="ru-RU" sz="1800"/>
          </a:p>
          <a:p>
            <a:pPr eaLnBrk="1" hangingPunct="1">
              <a:spcBef>
                <a:spcPct val="0"/>
              </a:spcBef>
              <a:buClrTx/>
              <a:buSzTx/>
              <a:buFont typeface="Arial" charset="0"/>
              <a:buAutoNum type="arabicPeriod"/>
            </a:pPr>
            <a:r>
              <a:rPr lang="ru-RU" altLang="ru-RU" sz="1800"/>
              <a:t>Коннолли Т., Бегг К. Базы данных. Проектирование, реализация и сопровождение. Теория и практика: учебник / пер. с англ. – М. и др.: Вильямс, 2017. – 1439 с. – Глава 19. Управление транзакциями.</a:t>
            </a:r>
          </a:p>
          <a:p>
            <a:pPr eaLnBrk="1" hangingPunct="1">
              <a:spcBef>
                <a:spcPct val="0"/>
              </a:spcBef>
              <a:buClrTx/>
              <a:buSzTx/>
              <a:buFont typeface="Arial" charset="0"/>
              <a:buAutoNum type="arabicPeriod"/>
            </a:pPr>
            <a:r>
              <a:rPr lang="ru-RU" altLang="ru-RU" sz="1800"/>
              <a:t>Кузнецов С.Д. Основы баз данных. – "Издательство Интернет-университет информационных технологий – ИНТУИТ.ру", 2005. – 488 с. –  Лекция 10. Управление транзакциями, сериализация транзакций. – </a:t>
            </a:r>
            <a:r>
              <a:rPr lang="en-US" altLang="ru-RU" sz="1800">
                <a:hlinkClick r:id="rId3"/>
              </a:rPr>
              <a:t>http://citforum.ru/database/osbd/glava_42.shtml#_4_2</a:t>
            </a:r>
            <a:endParaRPr lang="ru-RU" altLang="ru-RU" sz="1800"/>
          </a:p>
          <a:p>
            <a:pPr eaLnBrk="1" hangingPunct="1">
              <a:spcBef>
                <a:spcPct val="0"/>
              </a:spcBef>
              <a:buClrTx/>
              <a:buSzTx/>
              <a:buFont typeface="Arial" charset="0"/>
              <a:buAutoNum type="arabicPeriod"/>
            </a:pPr>
            <a:r>
              <a:rPr lang="en-US" altLang="ru-RU" sz="1800"/>
              <a:t>MVCC-4. </a:t>
            </a:r>
            <a:r>
              <a:rPr lang="ru-RU" altLang="ru-RU" sz="1800"/>
              <a:t>Версии строк. - </a:t>
            </a:r>
            <a:r>
              <a:rPr lang="en-US" altLang="ru-RU" sz="1800">
                <a:hlinkClick r:id="rId4"/>
              </a:rPr>
              <a:t>https://habr.com/ru/company/postgrespro/blog/445820/</a:t>
            </a:r>
            <a:r>
              <a:rPr lang="ru-RU" altLang="ru-RU" sz="1800"/>
              <a:t> </a:t>
            </a:r>
          </a:p>
          <a:p>
            <a:pPr eaLnBrk="1" hangingPunct="1">
              <a:spcBef>
                <a:spcPct val="0"/>
              </a:spcBef>
              <a:buClrTx/>
              <a:buSzTx/>
              <a:buFont typeface="Arial" charset="0"/>
              <a:buAutoNum type="arabicPeriod"/>
            </a:pPr>
            <a:r>
              <a:rPr lang="en-US" altLang="ru-RU" sz="1800"/>
              <a:t>MVCC-4. </a:t>
            </a:r>
            <a:r>
              <a:rPr lang="ru-RU" altLang="ru-RU" sz="1800"/>
              <a:t>Снимки данных. - </a:t>
            </a:r>
            <a:r>
              <a:rPr lang="ru-RU" altLang="ru-RU" sz="1800">
                <a:hlinkClick r:id="rId5"/>
              </a:rPr>
              <a:t> </a:t>
            </a:r>
            <a:r>
              <a:rPr lang="en-US" altLang="ru-RU" sz="1800">
                <a:hlinkClick r:id="rId5"/>
              </a:rPr>
              <a:t>https://habr.com/ru/company/postgrespro/blog/446652/</a:t>
            </a:r>
            <a:r>
              <a:rPr lang="ru-RU" altLang="ru-RU" sz="18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Физическая организация данных в </a:t>
            </a:r>
            <a:r>
              <a:rPr lang="en-US" altLang="ru-RU" sz="3200" smtClean="0"/>
              <a:t>Postgres</a:t>
            </a:r>
            <a:endParaRPr lang="ru-RU" altLang="ru-RU" sz="3200" smtClean="0"/>
          </a:p>
        </p:txBody>
      </p:sp>
      <p:pic>
        <p:nvPicPr>
          <p:cNvPr id="4099" name="Рисунок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268413"/>
            <a:ext cx="771842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2738" y="333375"/>
            <a:ext cx="8507412" cy="739775"/>
          </a:xfrm>
        </p:spPr>
        <p:txBody>
          <a:bodyPr/>
          <a:lstStyle/>
          <a:p>
            <a:pPr algn="ctr" eaLnBrk="1" hangingPunct="1"/>
            <a:r>
              <a:rPr lang="ru-RU" altLang="ru-RU" sz="3200" smtClean="0"/>
              <a:t>Физическая организация данных в </a:t>
            </a:r>
            <a:r>
              <a:rPr lang="en-US" altLang="ru-RU" sz="3200" smtClean="0"/>
              <a:t>Postgres</a:t>
            </a:r>
            <a:endParaRPr lang="ru-RU" altLang="ru-RU" sz="3200" smtClean="0"/>
          </a:p>
        </p:txBody>
      </p:sp>
      <p:sp>
        <p:nvSpPr>
          <p:cNvPr id="5123" name="TextBox 10"/>
          <p:cNvSpPr txBox="1">
            <a:spLocks noChangeArrowheads="1"/>
          </p:cNvSpPr>
          <p:nvPr/>
        </p:nvSpPr>
        <p:spPr bwMode="auto">
          <a:xfrm>
            <a:off x="250825" y="908050"/>
            <a:ext cx="8642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Каждая запись любой таблицы </a:t>
            </a:r>
            <a:r>
              <a:rPr lang="en-US" altLang="ru-RU" sz="1800"/>
              <a:t>Postgres </a:t>
            </a:r>
            <a:r>
              <a:rPr lang="ru-RU" altLang="ru-RU" sz="1800"/>
              <a:t>имеет следующие псевдостолбцы:</a:t>
            </a:r>
          </a:p>
        </p:txBody>
      </p:sp>
      <p:pic>
        <p:nvPicPr>
          <p:cNvPr id="51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 y="1341438"/>
            <a:ext cx="8550275" cy="535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739775"/>
          </a:xfrm>
        </p:spPr>
        <p:txBody>
          <a:bodyPr/>
          <a:lstStyle/>
          <a:p>
            <a:pPr algn="ctr" eaLnBrk="1" hangingPunct="1"/>
            <a:r>
              <a:rPr lang="ru-RU" altLang="ru-RU" sz="3200" smtClean="0"/>
              <a:t>Особенности транзакций в </a:t>
            </a:r>
            <a:r>
              <a:rPr lang="en-US" altLang="ru-RU" sz="3200" smtClean="0"/>
              <a:t>Postgres</a:t>
            </a:r>
            <a:endParaRPr lang="ru-RU" altLang="ru-RU" sz="3200" smtClean="0"/>
          </a:p>
        </p:txBody>
      </p:sp>
      <p:sp>
        <p:nvSpPr>
          <p:cNvPr id="6147" name="TextBox 1"/>
          <p:cNvSpPr txBox="1">
            <a:spLocks noChangeArrowheads="1"/>
          </p:cNvSpPr>
          <p:nvPr/>
        </p:nvSpPr>
        <p:spPr bwMode="auto">
          <a:xfrm>
            <a:off x="395288" y="1196975"/>
            <a:ext cx="8569325"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800"/>
              <a:t>PostgreSQL каждый </a:t>
            </a:r>
            <a:r>
              <a:rPr lang="en-US" altLang="ru-RU" sz="1800"/>
              <a:t>SQL-</a:t>
            </a:r>
            <a:r>
              <a:rPr lang="ru-RU" altLang="ru-RU" sz="1800"/>
              <a:t>оператор обрабатывает как транзакцию. (Фактически, работает в режиме </a:t>
            </a:r>
            <a:r>
              <a:rPr lang="en-US" altLang="ru-RU" sz="1800"/>
              <a:t>AUTOCOMMIT</a:t>
            </a:r>
            <a:r>
              <a:rPr lang="ru-RU" altLang="ru-RU" sz="1800"/>
              <a:t>).</a:t>
            </a:r>
            <a:endParaRPr lang="en-US" altLang="ru-RU" sz="1800"/>
          </a:p>
          <a:p>
            <a:pPr eaLnBrk="1" hangingPunct="1">
              <a:spcBef>
                <a:spcPct val="0"/>
              </a:spcBef>
              <a:spcAft>
                <a:spcPts val="600"/>
              </a:spcAft>
              <a:buClrTx/>
              <a:buSzTx/>
              <a:buFontTx/>
              <a:buNone/>
            </a:pPr>
            <a:r>
              <a:rPr lang="ru-RU" altLang="ru-RU" sz="1800"/>
              <a:t>Если нужно несколько операторов объединить в одну транзакция, то их заключают в команды BEGIN и COMMIT (</a:t>
            </a:r>
            <a:r>
              <a:rPr lang="en-US" altLang="ru-RU" sz="1800"/>
              <a:t>ROLLBACK</a:t>
            </a:r>
            <a:r>
              <a:rPr lang="ru-RU" altLang="ru-RU" sz="1800"/>
              <a:t>).</a:t>
            </a:r>
          </a:p>
          <a:p>
            <a:pPr eaLnBrk="1" hangingPunct="1">
              <a:spcBef>
                <a:spcPct val="0"/>
              </a:spcBef>
              <a:spcAft>
                <a:spcPts val="600"/>
              </a:spcAft>
              <a:buClrTx/>
              <a:buSzTx/>
              <a:buFontTx/>
              <a:buNone/>
            </a:pPr>
            <a:r>
              <a:rPr lang="ru-RU" altLang="ru-RU" sz="1800"/>
              <a:t>Операторами в транзакции можно также управлять на более детальном уровне, используя точки сохранения. Точки сохранения позволяют выборочно отменять некоторые части транзакции и фиксировать все остальные. </a:t>
            </a:r>
            <a:endParaRPr lang="en-US" altLang="ru-RU" sz="1800"/>
          </a:p>
          <a:p>
            <a:pPr eaLnBrk="1" hangingPunct="1">
              <a:spcBef>
                <a:spcPct val="0"/>
              </a:spcBef>
              <a:spcAft>
                <a:spcPts val="600"/>
              </a:spcAft>
              <a:buClrTx/>
              <a:buSzTx/>
              <a:buFontTx/>
              <a:buNone/>
            </a:pPr>
            <a:r>
              <a:rPr lang="ru-RU" altLang="ru-RU" sz="1800"/>
              <a:t>Определив точку сохранения с помощью SAVEPOINT, при необходимости можно вернуться к ней с помощью команды ROLLBACK TO. Все изменения в базе данных, произошедшие после точки сохранения и до момента отката, отменяются, но изменения, произведённые ранее, сохраняются. </a:t>
            </a:r>
          </a:p>
          <a:p>
            <a:pPr eaLnBrk="1" hangingPunct="1">
              <a:spcBef>
                <a:spcPct val="0"/>
              </a:spcBef>
              <a:spcAft>
                <a:spcPts val="600"/>
              </a:spcAft>
              <a:buClrTx/>
              <a:buSzTx/>
              <a:buFontTx/>
              <a:buNone/>
            </a:pPr>
            <a:r>
              <a:rPr lang="ru-RU" altLang="ru-RU" sz="1800">
                <a:solidFill>
                  <a:srgbClr val="FF0000"/>
                </a:solidFill>
              </a:rPr>
              <a:t>Когда происходит возврат к точке сохранения, она продолжает существовать, так что к ней можно откатываться несколько раз. Если это не нужно, то такую точку сохранения необходимо удалить, чтобы система высвободила ресурсы:</a:t>
            </a:r>
            <a:endParaRPr lang="en-US" altLang="ru-RU" sz="1800">
              <a:solidFill>
                <a:srgbClr val="FF0000"/>
              </a:solidFill>
            </a:endParaRPr>
          </a:p>
          <a:p>
            <a:pPr eaLnBrk="1" hangingPunct="1">
              <a:spcBef>
                <a:spcPct val="0"/>
              </a:spcBef>
              <a:spcAft>
                <a:spcPts val="600"/>
              </a:spcAft>
              <a:buClrTx/>
              <a:buSzTx/>
              <a:buFontTx/>
              <a:buNone/>
            </a:pPr>
            <a:r>
              <a:rPr lang="ru-RU" altLang="ru-RU" sz="1800">
                <a:solidFill>
                  <a:srgbClr val="FF0000"/>
                </a:solidFill>
              </a:rPr>
              <a:t>RELEASE </a:t>
            </a:r>
            <a:r>
              <a:rPr lang="en-US" altLang="ru-RU" sz="1800">
                <a:solidFill>
                  <a:srgbClr val="FF0000"/>
                </a:solidFill>
              </a:rPr>
              <a:t>[</a:t>
            </a:r>
            <a:r>
              <a:rPr lang="ru-RU" altLang="ru-RU" sz="1800">
                <a:solidFill>
                  <a:srgbClr val="FF0000"/>
                </a:solidFill>
              </a:rPr>
              <a:t>SAVEPOINT</a:t>
            </a:r>
            <a:r>
              <a:rPr lang="en-US" altLang="ru-RU" sz="1800">
                <a:solidFill>
                  <a:srgbClr val="FF0000"/>
                </a:solidFill>
              </a:rPr>
              <a:t>]</a:t>
            </a:r>
            <a:r>
              <a:rPr lang="ru-RU" altLang="ru-RU" sz="1800">
                <a:solidFill>
                  <a:srgbClr val="FF0000"/>
                </a:solidFill>
              </a:rPr>
              <a:t> имя_точки_сохранения</a:t>
            </a:r>
            <a:r>
              <a:rPr lang="en-US" altLang="ru-RU" sz="1800">
                <a:solidFill>
                  <a:srgbClr val="FF0000"/>
                </a:solidFill>
              </a:rPr>
              <a:t>;</a:t>
            </a:r>
            <a:r>
              <a:rPr lang="ru-RU" altLang="ru-RU" sz="1800">
                <a:solidFill>
                  <a:srgbClr val="FF0000"/>
                </a:solidFill>
              </a:rPr>
              <a:t> — высвободить ранее определённую точку сохранения. </a:t>
            </a:r>
            <a:endParaRPr lang="en-US" altLang="ru-RU" sz="1800">
              <a:solidFill>
                <a:srgbClr val="FF0000"/>
              </a:solidFill>
            </a:endParaRPr>
          </a:p>
          <a:p>
            <a:pPr eaLnBrk="1" hangingPunct="1">
              <a:spcBef>
                <a:spcPct val="0"/>
              </a:spcBef>
              <a:spcAft>
                <a:spcPts val="600"/>
              </a:spcAft>
              <a:buClrTx/>
              <a:buSzTx/>
              <a:buFontTx/>
              <a:buNone/>
            </a:pPr>
            <a:r>
              <a:rPr lang="ru-RU" altLang="ru-RU" sz="1800"/>
              <a:t>При удалении или откате к точке сохранения все точки сохранения, определённые после неё, автоматически уничтожаются.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1000125"/>
          </a:xfrm>
        </p:spPr>
        <p:txBody>
          <a:bodyPr/>
          <a:lstStyle/>
          <a:p>
            <a:pPr algn="ctr" eaLnBrk="1" hangingPunct="1"/>
            <a:r>
              <a:rPr lang="ru-RU" altLang="ru-RU" sz="3200" smtClean="0"/>
              <a:t>Многоверсионное управление конкурентным доступом</a:t>
            </a:r>
          </a:p>
        </p:txBody>
      </p:sp>
      <p:sp>
        <p:nvSpPr>
          <p:cNvPr id="7171" name="TextBox 1"/>
          <p:cNvSpPr txBox="1">
            <a:spLocks noChangeArrowheads="1"/>
          </p:cNvSpPr>
          <p:nvPr/>
        </p:nvSpPr>
        <p:spPr bwMode="auto">
          <a:xfrm>
            <a:off x="179388" y="1341438"/>
            <a:ext cx="87852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800"/>
              <a:t>PostgreSQL поддерживает целостность данных, реализуя модель MVCC (</a:t>
            </a:r>
            <a:r>
              <a:rPr lang="ru-RU" altLang="ru-RU" sz="1800" b="1"/>
              <a:t>Multiversion Concurrency Control</a:t>
            </a:r>
            <a:r>
              <a:rPr lang="ru-RU" altLang="ru-RU" sz="1800"/>
              <a:t>, Многоверсионное управление конкурентным доступом). Это означает, что каждый SQL-оператор видит снимок данных (версию базы данных) на определённый момент времени, вне зависимости от текущего состояния данных. Это защищает операторы от несогласованности данных, возможной, если другие конкурирующие транзакции внесут изменения в те же строки данных, и обеспечивает тем самым изоляцию транзакций для каждого сеанса баз данных. </a:t>
            </a:r>
          </a:p>
          <a:p>
            <a:pPr eaLnBrk="1" hangingPunct="1">
              <a:spcBef>
                <a:spcPct val="0"/>
              </a:spcBef>
              <a:spcAft>
                <a:spcPts val="600"/>
              </a:spcAft>
              <a:buClrTx/>
              <a:buSzTx/>
              <a:buFontTx/>
              <a:buNone/>
            </a:pPr>
            <a:r>
              <a:rPr lang="ru-RU" altLang="ru-RU" sz="1800"/>
              <a:t>MVCC, отходя от методик блокирования, принятых в традиционных СУБД, снижает уровень конфликтов блокировок и таким образом обеспечивает более высокую производительность в многопользовательской среде. </a:t>
            </a:r>
          </a:p>
          <a:p>
            <a:pPr eaLnBrk="1" hangingPunct="1">
              <a:spcBef>
                <a:spcPct val="0"/>
              </a:spcBef>
              <a:spcAft>
                <a:spcPts val="600"/>
              </a:spcAft>
              <a:buClrTx/>
              <a:buSzTx/>
              <a:buFontTx/>
              <a:buNone/>
            </a:pPr>
            <a:r>
              <a:rPr lang="ru-RU" altLang="ru-RU" sz="1800"/>
              <a:t>Основное преимущество использования модели MVCC по сравнению с блокированием заключается в том, что блокировки MVCC, полученные для чтения данных, не конфликтуют с блокировками, полученными для записи, и поэтому чтение никогда не мешает записи, а запись чтению. Для приложений, которым в принципе не нужна полная изоляция транзакций и которые предпочитают явно определять точки конфликтов, в PostgreSQL также есть средства блокировки на уровне таблиц и строк. Однако </a:t>
            </a:r>
            <a:r>
              <a:rPr lang="ru-RU" altLang="ru-RU" sz="1800" b="1"/>
              <a:t>при правильном использовании</a:t>
            </a:r>
            <a:r>
              <a:rPr lang="ru-RU" altLang="ru-RU" sz="1800"/>
              <a:t> MVCC обычно обеспечивает лучшую производительность.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229600" cy="884238"/>
          </a:xfrm>
        </p:spPr>
        <p:txBody>
          <a:bodyPr/>
          <a:lstStyle/>
          <a:p>
            <a:pPr algn="ctr" eaLnBrk="1" hangingPunct="1"/>
            <a:r>
              <a:rPr lang="ru-RU" altLang="ru-RU" sz="3200" b="1" smtClean="0"/>
              <a:t>Уровни изоляции транзакций</a:t>
            </a:r>
            <a:br>
              <a:rPr lang="ru-RU" altLang="ru-RU" sz="3200" b="1" smtClean="0"/>
            </a:br>
            <a:r>
              <a:rPr lang="ru-RU" altLang="ru-RU" sz="3200" smtClean="0"/>
              <a:t>в </a:t>
            </a:r>
            <a:r>
              <a:rPr lang="en-US" altLang="ru-RU" sz="3200" smtClean="0"/>
              <a:t>Postgres</a:t>
            </a:r>
            <a:endParaRPr lang="ru-RU" altLang="ru-RU" sz="3200" smtClean="0"/>
          </a:p>
        </p:txBody>
      </p:sp>
      <p:graphicFrame>
        <p:nvGraphicFramePr>
          <p:cNvPr id="4" name="Group 137"/>
          <p:cNvGraphicFramePr>
            <a:graphicFrameLocks noGrp="1"/>
          </p:cNvGraphicFramePr>
          <p:nvPr/>
        </p:nvGraphicFramePr>
        <p:xfrm>
          <a:off x="755650" y="1557338"/>
          <a:ext cx="7704138" cy="4751389"/>
        </p:xfrm>
        <a:graphic>
          <a:graphicData uri="http://schemas.openxmlformats.org/drawingml/2006/table">
            <a:tbl>
              <a:tblPr/>
              <a:tblGrid>
                <a:gridCol w="3384550"/>
                <a:gridCol w="1223963"/>
                <a:gridCol w="1876425"/>
                <a:gridCol w="1219200"/>
              </a:tblGrid>
              <a:tr h="1111250">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chemeClr val="tx1"/>
                          </a:solidFill>
                          <a:effectLst/>
                          <a:latin typeface="Times New Roman" pitchFamily="18" charset="0"/>
                          <a:cs typeface="Times New Roman" pitchFamily="18" charset="0"/>
                        </a:rPr>
                        <a:t>Уровень изоляции</a:t>
                      </a:r>
                      <a:endParaRPr kumimoji="0" lang="ru-RU" altLang="ru-RU" sz="3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Черновое чтение</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Неповторяемое чтение</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Фантомы</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7125">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smtClean="0">
                          <a:ln>
                            <a:noFill/>
                          </a:ln>
                          <a:solidFill>
                            <a:schemeClr val="tx1"/>
                          </a:solidFill>
                          <a:effectLst/>
                          <a:latin typeface="Times New Roman" pitchFamily="18" charset="0"/>
                          <a:cs typeface="Times New Roman" pitchFamily="18" charset="0"/>
                        </a:rPr>
                        <a:t>Read Uncommited </a:t>
                      </a:r>
                      <a:r>
                        <a:rPr kumimoji="0" lang="ru-RU" altLang="ru-RU" sz="2000" b="0" i="0" u="none" strike="noStrike" cap="none" normalizeH="0" baseline="0" smtClean="0">
                          <a:ln>
                            <a:noFill/>
                          </a:ln>
                          <a:solidFill>
                            <a:schemeClr val="tx1"/>
                          </a:solidFill>
                          <a:effectLst/>
                          <a:latin typeface="Arial"/>
                          <a:cs typeface="Times New Roman" pitchFamily="18" charset="0"/>
                        </a:rPr>
                        <a:t>–</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чтение незавершённых транзакций</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chemeClr val="tx1"/>
                          </a:solidFill>
                          <a:effectLst/>
                          <a:latin typeface="Times New Roman" pitchFamily="18" charset="0"/>
                          <a:cs typeface="Times New Roman" pitchFamily="18" charset="0"/>
                        </a:rPr>
                        <a:t>нет</a:t>
                      </a:r>
                      <a:endParaRPr kumimoji="0" lang="ru-RU" altLang="ru-RU" sz="3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chemeClr val="tx1"/>
                          </a:solidFill>
                          <a:effectLst/>
                          <a:latin typeface="Times New Roman" pitchFamily="18" charset="0"/>
                          <a:cs typeface="Times New Roman" pitchFamily="18" charset="0"/>
                        </a:rPr>
                        <a:t>да</a:t>
                      </a:r>
                      <a:endParaRPr kumimoji="0" lang="ru-RU" altLang="ru-RU" sz="3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да</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9788">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smtClean="0">
                          <a:ln>
                            <a:noFill/>
                          </a:ln>
                          <a:solidFill>
                            <a:schemeClr val="tx1"/>
                          </a:solidFill>
                          <a:effectLst/>
                          <a:latin typeface="Times New Roman" pitchFamily="18" charset="0"/>
                          <a:cs typeface="Times New Roman" pitchFamily="18" charset="0"/>
                        </a:rPr>
                        <a:t>Read Commited</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altLang="ru-RU" sz="2000" b="0" i="0" u="none" strike="noStrike" cap="none" normalizeH="0" baseline="0" smtClean="0">
                          <a:ln>
                            <a:noFill/>
                          </a:ln>
                          <a:solidFill>
                            <a:schemeClr val="tx1"/>
                          </a:solidFill>
                          <a:effectLst/>
                          <a:latin typeface="Arial"/>
                          <a:cs typeface="Times New Roman" pitchFamily="18" charset="0"/>
                        </a:rPr>
                        <a:t>–</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чтение завершённых транзакций</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нет</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да</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да</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6613">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smtClean="0">
                          <a:ln>
                            <a:noFill/>
                          </a:ln>
                          <a:solidFill>
                            <a:schemeClr val="tx1"/>
                          </a:solidFill>
                          <a:effectLst/>
                          <a:latin typeface="Times New Roman" pitchFamily="18" charset="0"/>
                          <a:cs typeface="Times New Roman" pitchFamily="18" charset="0"/>
                        </a:rPr>
                        <a:t>Repeatable Read </a:t>
                      </a:r>
                      <a:r>
                        <a:rPr kumimoji="0" lang="ru-RU" altLang="ru-RU" sz="2000" b="0" i="0" u="none" strike="noStrike" cap="none" normalizeH="0" baseline="0" smtClean="0">
                          <a:ln>
                            <a:noFill/>
                          </a:ln>
                          <a:solidFill>
                            <a:schemeClr val="tx1"/>
                          </a:solidFill>
                          <a:effectLst/>
                          <a:latin typeface="Arial"/>
                          <a:cs typeface="Times New Roman" pitchFamily="18" charset="0"/>
                        </a:rPr>
                        <a:t>–</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повторяемое чтение</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chemeClr val="tx1"/>
                          </a:solidFill>
                          <a:effectLst/>
                          <a:latin typeface="Times New Roman" pitchFamily="18" charset="0"/>
                          <a:cs typeface="Times New Roman" pitchFamily="18" charset="0"/>
                        </a:rPr>
                        <a:t>нет</a:t>
                      </a:r>
                      <a:endParaRPr kumimoji="0" lang="ru-RU" altLang="ru-RU" sz="3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нет</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altLang="ru-RU" sz="2000" b="1" i="0" u="none" strike="noStrike" cap="none" normalizeH="0" baseline="0" dirty="0" smtClean="0">
                          <a:ln>
                            <a:noFill/>
                          </a:ln>
                          <a:solidFill>
                            <a:schemeClr val="tx1"/>
                          </a:solidFill>
                          <a:effectLst/>
                          <a:latin typeface="Times New Roman" pitchFamily="18" charset="0"/>
                          <a:cs typeface="Times New Roman" pitchFamily="18" charset="0"/>
                        </a:rPr>
                        <a:t>нет</a:t>
                      </a:r>
                      <a:endParaRPr kumimoji="0" lang="ru-RU" altLang="ru-RU" sz="3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6613">
                <a:tc>
                  <a:txBody>
                    <a:bodyPr/>
                    <a:lstStyle>
                      <a:lvl1pPr>
                        <a:spcBef>
                          <a:spcPct val="20000"/>
                        </a:spcBef>
                        <a:buClr>
                          <a:schemeClr val="bg2"/>
                        </a:buClr>
                        <a:buSzPct val="75000"/>
                        <a:buFont typeface="Wingdings" pitchFamily="2" charset="2"/>
                        <a:tabLst>
                          <a:tab pos="449263" algn="r"/>
                          <a:tab pos="2636838" algn="ctr"/>
                          <a:tab pos="5273675" algn="r"/>
                        </a:tabLst>
                        <a:defRPr sz="2800">
                          <a:solidFill>
                            <a:schemeClr val="tx1"/>
                          </a:solidFill>
                          <a:latin typeface="Arial" charset="0"/>
                          <a:cs typeface="Arial" charset="0"/>
                        </a:defRPr>
                      </a:lvl1pPr>
                      <a:lvl2pPr>
                        <a:spcBef>
                          <a:spcPct val="20000"/>
                        </a:spcBef>
                        <a:buClr>
                          <a:schemeClr val="accent2"/>
                        </a:buClr>
                        <a:buSzPct val="80000"/>
                        <a:buFont typeface="Wingdings" pitchFamily="2" charset="2"/>
                        <a:tabLst>
                          <a:tab pos="449263" algn="r"/>
                          <a:tab pos="2636838" algn="ctr"/>
                          <a:tab pos="5273675" algn="r"/>
                        </a:tabLst>
                        <a:defRPr sz="2400">
                          <a:solidFill>
                            <a:schemeClr val="tx1"/>
                          </a:solidFill>
                          <a:latin typeface="Arial" charset="0"/>
                          <a:cs typeface="Arial" charset="0"/>
                        </a:defRPr>
                      </a:lvl2pPr>
                      <a:lvl3pPr>
                        <a:spcBef>
                          <a:spcPct val="20000"/>
                        </a:spcBef>
                        <a:buClr>
                          <a:schemeClr val="bg2"/>
                        </a:buClr>
                        <a:buSzPct val="65000"/>
                        <a:buFont typeface="Wingdings" pitchFamily="2" charset="2"/>
                        <a:tabLst>
                          <a:tab pos="449263" algn="r"/>
                          <a:tab pos="2636838" algn="ctr"/>
                          <a:tab pos="5273675" algn="r"/>
                        </a:tabLst>
                        <a:defRPr sz="2000">
                          <a:solidFill>
                            <a:schemeClr val="tx1"/>
                          </a:solidFill>
                          <a:latin typeface="Arial" charset="0"/>
                          <a:cs typeface="Arial" charset="0"/>
                        </a:defRPr>
                      </a:lvl3pPr>
                      <a:lvl4pPr>
                        <a:spcBef>
                          <a:spcPct val="20000"/>
                        </a:spcBef>
                        <a:buClr>
                          <a:schemeClr val="accent2"/>
                        </a:buClr>
                        <a:buSzPct val="70000"/>
                        <a:buFont typeface="Wingdings" pitchFamily="2" charset="2"/>
                        <a:tabLst>
                          <a:tab pos="449263" algn="r"/>
                          <a:tab pos="2636838" algn="ctr"/>
                          <a:tab pos="5273675" algn="r"/>
                        </a:tabLst>
                        <a:defRPr>
                          <a:solidFill>
                            <a:schemeClr val="tx1"/>
                          </a:solidFill>
                          <a:latin typeface="Arial" charset="0"/>
                          <a:cs typeface="Arial" charset="0"/>
                        </a:defRPr>
                      </a:lvl4pPr>
                      <a:lvl5pPr>
                        <a:spcBef>
                          <a:spcPct val="20000"/>
                        </a:spcBef>
                        <a:buClr>
                          <a:schemeClr val="bg2"/>
                        </a:buClr>
                        <a:buFont typeface="Wingdings" pitchFamily="2" charset="2"/>
                        <a:tabLst>
                          <a:tab pos="449263" algn="r"/>
                          <a:tab pos="2636838" algn="ctr"/>
                          <a:tab pos="5273675" algn="r"/>
                        </a:tabLst>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tabLst>
                          <a:tab pos="449263" algn="r"/>
                          <a:tab pos="2636838" algn="ctr"/>
                          <a:tab pos="5273675" algn="r"/>
                        </a:tabLst>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tabLst>
                          <a:tab pos="449263" algn="r"/>
                          <a:tab pos="2636838" algn="ctr"/>
                          <a:tab pos="5273675" algn="r"/>
                        </a:tabLst>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tabLst>
                          <a:tab pos="449263" algn="r"/>
                          <a:tab pos="2636838" algn="ctr"/>
                          <a:tab pos="5273675" algn="r"/>
                        </a:tabLst>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tabLst>
                          <a:tab pos="449263" algn="r"/>
                          <a:tab pos="2636838" algn="ctr"/>
                          <a:tab pos="5273675" algn="r"/>
                        </a:tabLs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r"/>
                          <a:tab pos="2636838" algn="ctr"/>
                          <a:tab pos="5273675" algn="r"/>
                        </a:tabLst>
                      </a:pPr>
                      <a:r>
                        <a:rPr kumimoji="0" lang="ru-RU" altLang="ru-RU" sz="2100" b="0" i="0" u="none" strike="noStrike" cap="none" normalizeH="0" baseline="0" smtClean="0">
                          <a:ln>
                            <a:noFill/>
                          </a:ln>
                          <a:solidFill>
                            <a:schemeClr val="tx1"/>
                          </a:solidFill>
                          <a:effectLst/>
                          <a:latin typeface="Times New Roman" pitchFamily="18" charset="0"/>
                          <a:cs typeface="Times New Roman" pitchFamily="18" charset="0"/>
                        </a:rPr>
                        <a:t>Serializable </a:t>
                      </a:r>
                      <a:r>
                        <a:rPr kumimoji="0" lang="ru-RU" altLang="ru-RU" sz="2000" b="0" i="0" u="none" strike="noStrike" cap="none" normalizeH="0" baseline="0" smtClean="0">
                          <a:ln>
                            <a:noFill/>
                          </a:ln>
                          <a:solidFill>
                            <a:schemeClr val="tx1"/>
                          </a:solidFill>
                          <a:effectLst/>
                          <a:latin typeface="Arial"/>
                          <a:cs typeface="Times New Roman" pitchFamily="18" charset="0"/>
                        </a:rPr>
                        <a:t>–</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последовательное чтение</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нет</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нет</a:t>
                      </a:r>
                      <a:endParaRPr kumimoji="0" lang="ru-RU" altLang="ru-RU"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chemeClr val="tx1"/>
                          </a:solidFill>
                          <a:effectLst/>
                          <a:latin typeface="Times New Roman" pitchFamily="18" charset="0"/>
                          <a:cs typeface="Times New Roman" pitchFamily="18" charset="0"/>
                        </a:rPr>
                        <a:t>нет</a:t>
                      </a:r>
                      <a:endParaRPr kumimoji="0" lang="ru-RU" altLang="ru-RU" sz="3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60350"/>
            <a:ext cx="8229600" cy="739775"/>
          </a:xfrm>
        </p:spPr>
        <p:txBody>
          <a:bodyPr/>
          <a:lstStyle/>
          <a:p>
            <a:pPr algn="ctr" eaLnBrk="1" hangingPunct="1"/>
            <a:r>
              <a:rPr lang="ru-RU" altLang="ru-RU" sz="3200" b="1" smtClean="0"/>
              <a:t>Уровень изоляции </a:t>
            </a:r>
            <a:r>
              <a:rPr lang="en-US" altLang="ru-RU" sz="3200" b="1" smtClean="0"/>
              <a:t>Read Committed</a:t>
            </a:r>
            <a:endParaRPr lang="ru-RU" altLang="ru-RU" sz="3200" smtClean="0"/>
          </a:p>
        </p:txBody>
      </p:sp>
      <p:sp>
        <p:nvSpPr>
          <p:cNvPr id="9219" name="TextBox 1"/>
          <p:cNvSpPr txBox="1">
            <a:spLocks noChangeArrowheads="1"/>
          </p:cNvSpPr>
          <p:nvPr/>
        </p:nvSpPr>
        <p:spPr bwMode="auto">
          <a:xfrm>
            <a:off x="323850" y="908050"/>
            <a:ext cx="8712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800" dirty="0"/>
              <a:t>Команды UPDATE, DELETE, SELECT FOR UPDATE и SELECT FOR SHARE ведут себя подобно SELECT при поиске целевых строк: они найдут только те целевые строки, </a:t>
            </a:r>
            <a:r>
              <a:rPr lang="ru-RU" altLang="ru-RU" sz="1800" dirty="0" smtClean="0"/>
              <a:t>изменения которых </a:t>
            </a:r>
            <a:r>
              <a:rPr lang="ru-RU" altLang="ru-RU" sz="1800" dirty="0"/>
              <a:t>были зафиксированы на момент начала команды. </a:t>
            </a:r>
          </a:p>
          <a:p>
            <a:pPr eaLnBrk="1" hangingPunct="1">
              <a:spcBef>
                <a:spcPct val="0"/>
              </a:spcBef>
              <a:spcAft>
                <a:spcPts val="600"/>
              </a:spcAft>
              <a:buClrTx/>
              <a:buSzTx/>
              <a:buFontTx/>
              <a:buNone/>
            </a:pPr>
            <a:r>
              <a:rPr lang="ru-RU" altLang="ru-RU" sz="1800" dirty="0"/>
              <a:t>Однако к моменту, когда они будут найдены, эти целевые строки могут быть уже изменены (а также удалены или заблокированы) другой параллельной транзакцией. В этом случае запланированное изменение будет отложено до фиксирования или отката первой изменяющей данные транзакции (если она ещё выполняется). </a:t>
            </a:r>
          </a:p>
          <a:p>
            <a:pPr eaLnBrk="1" hangingPunct="1">
              <a:spcBef>
                <a:spcPct val="0"/>
              </a:spcBef>
              <a:spcAft>
                <a:spcPts val="600"/>
              </a:spcAft>
              <a:buClrTx/>
              <a:buSzTx/>
              <a:buFontTx/>
              <a:buNone/>
            </a:pPr>
            <a:r>
              <a:rPr lang="ru-RU" altLang="ru-RU" sz="1800" dirty="0"/>
              <a:t>Если первая транзакция зафиксировалась, но в результате удалила эту строку, вторая будет игнорировать её, а в противном случае попытается выполнить свою операцию с изменённой версией строки. </a:t>
            </a:r>
          </a:p>
          <a:p>
            <a:pPr eaLnBrk="1" hangingPunct="1">
              <a:spcBef>
                <a:spcPct val="0"/>
              </a:spcBef>
              <a:spcAft>
                <a:spcPts val="600"/>
              </a:spcAft>
              <a:buClrTx/>
              <a:buSzTx/>
              <a:buFontTx/>
              <a:buNone/>
            </a:pPr>
            <a:r>
              <a:rPr lang="ru-RU" altLang="ru-RU" sz="1800" dirty="0"/>
              <a:t>Условие поиска в команде (предложение WHERE) вычисляется повторно для выяснения, соответствует ли по-прежнему этому условию изменённая версия строки. Если да, вторая изменяющая транзакция продолжают свою работу с изменённой версией строки. </a:t>
            </a:r>
          </a:p>
          <a:p>
            <a:pPr eaLnBrk="1" hangingPunct="1">
              <a:spcBef>
                <a:spcPct val="0"/>
              </a:spcBef>
              <a:spcAft>
                <a:spcPts val="600"/>
              </a:spcAft>
              <a:buClrTx/>
              <a:buSzTx/>
              <a:buFontTx/>
              <a:buNone/>
            </a:pPr>
            <a:r>
              <a:rPr lang="ru-RU" altLang="ru-RU" sz="1800" dirty="0"/>
              <a:t>Применительно к командам SELECT FOR UPDATE и SELECT FOR SHARE это означает, что изменённая версия строки блокируется и возвращается клиенту.</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1171575"/>
          </a:xfrm>
        </p:spPr>
        <p:txBody>
          <a:bodyPr/>
          <a:lstStyle/>
          <a:p>
            <a:pPr algn="ctr" eaLnBrk="1" hangingPunct="1">
              <a:spcAft>
                <a:spcPts val="600"/>
              </a:spcAft>
            </a:pPr>
            <a:r>
              <a:rPr lang="ru-RU" altLang="ru-RU" sz="3200" b="1" smtClean="0"/>
              <a:t>Уровень изоляции </a:t>
            </a:r>
            <a:r>
              <a:rPr lang="en-US" altLang="ru-RU" sz="3200" b="1" smtClean="0"/>
              <a:t>Read Committed </a:t>
            </a:r>
            <a:r>
              <a:rPr lang="ru-RU" altLang="ru-RU" sz="3200" b="1" smtClean="0"/>
              <a:t>(продолжение)</a:t>
            </a:r>
          </a:p>
        </p:txBody>
      </p:sp>
      <p:sp>
        <p:nvSpPr>
          <p:cNvPr id="10243" name="TextBox 1"/>
          <p:cNvSpPr txBox="1">
            <a:spLocks noChangeArrowheads="1"/>
          </p:cNvSpPr>
          <p:nvPr/>
        </p:nvSpPr>
        <p:spPr bwMode="auto">
          <a:xfrm>
            <a:off x="323850" y="1652588"/>
            <a:ext cx="871220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 typeface="Wingdings" pitchFamily="2" charset="2"/>
              <a:buNone/>
            </a:pPr>
            <a:r>
              <a:rPr lang="ru-RU" altLang="ru-RU" sz="1800"/>
              <a:t>Если первая изменяющая транзакция откатывается, её результат отбрасывается и вторая изменяющая транзакция может продолжить изменение изначально полученной строки. </a:t>
            </a:r>
          </a:p>
          <a:p>
            <a:pPr eaLnBrk="1" hangingPunct="1">
              <a:spcBef>
                <a:spcPct val="0"/>
              </a:spcBef>
              <a:spcAft>
                <a:spcPts val="600"/>
              </a:spcAft>
              <a:buClrTx/>
              <a:buSzTx/>
              <a:buFontTx/>
              <a:buNone/>
            </a:pPr>
            <a:r>
              <a:rPr lang="ru-RU" altLang="ru-RU" sz="1800"/>
              <a:t>Похожим образом ведёт себя INSERT с предложением ON CONFLICT DO UPDATE. В режиме Read Committed каждая строка, предлагаемая для добавления, будет либо вставлена, либо изменена. Если не возникнет несвязанных ошибок, гарантируется один из этих двух исходов.</a:t>
            </a:r>
          </a:p>
          <a:p>
            <a:pPr eaLnBrk="1" hangingPunct="1">
              <a:spcBef>
                <a:spcPct val="0"/>
              </a:spcBef>
              <a:spcAft>
                <a:spcPts val="600"/>
              </a:spcAft>
              <a:buClrTx/>
              <a:buSzTx/>
              <a:buFontTx/>
              <a:buNone/>
            </a:pPr>
            <a:r>
              <a:rPr lang="ru-RU" altLang="ru-RU" sz="1800"/>
              <a:t>Если конфликт будет вызван другой транзакцией, результат которой ещё не видим для INSERT, предложение UPDATE подействует на эту строку, даже несмотря на то, что эта команда обычным образом может не видеть никакую версию этой строки. </a:t>
            </a:r>
            <a:endParaRPr lang="en-US" altLang="ru-RU" sz="1800"/>
          </a:p>
          <a:p>
            <a:pPr eaLnBrk="1" hangingPunct="1">
              <a:spcBef>
                <a:spcPct val="0"/>
              </a:spcBef>
              <a:spcAft>
                <a:spcPts val="600"/>
              </a:spcAft>
              <a:buClrTx/>
              <a:buSzTx/>
              <a:buFontTx/>
              <a:buNone/>
            </a:pPr>
            <a:r>
              <a:rPr lang="ru-RU" altLang="ru-RU" sz="1800"/>
              <a:t>При выполнении INSERT с предложением ON CONFLICT DO NOTHING строка может не добавиться в результате действия другой транзакции, эффект которой не виден в снимке команды INSERT.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60350"/>
            <a:ext cx="8229600" cy="739775"/>
          </a:xfrm>
        </p:spPr>
        <p:txBody>
          <a:bodyPr/>
          <a:lstStyle/>
          <a:p>
            <a:pPr algn="ctr" eaLnBrk="1" hangingPunct="1">
              <a:spcAft>
                <a:spcPts val="600"/>
              </a:spcAft>
            </a:pPr>
            <a:r>
              <a:rPr lang="ru-RU" altLang="ru-RU" sz="3200" b="1" smtClean="0"/>
              <a:t>Уровень изоляции </a:t>
            </a:r>
            <a:r>
              <a:rPr lang="en-US" altLang="ru-RU" sz="3200" b="1" smtClean="0"/>
              <a:t>Read Committed</a:t>
            </a:r>
            <a:endParaRPr lang="ru-RU" altLang="ru-RU" sz="3200" b="1" smtClean="0"/>
          </a:p>
        </p:txBody>
      </p:sp>
      <p:sp>
        <p:nvSpPr>
          <p:cNvPr id="11267" name="TextBox 1"/>
          <p:cNvSpPr txBox="1">
            <a:spLocks noChangeArrowheads="1"/>
          </p:cNvSpPr>
          <p:nvPr/>
        </p:nvSpPr>
        <p:spPr bwMode="auto">
          <a:xfrm>
            <a:off x="323850" y="981075"/>
            <a:ext cx="8712200" cy="526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400" dirty="0"/>
              <a:t>Похожим образом ведёт себя INSERT с предложением ON CONFLICT DO UPDATE. В режиме </a:t>
            </a:r>
            <a:r>
              <a:rPr lang="ru-RU" altLang="ru-RU" sz="1400" dirty="0" err="1"/>
              <a:t>Read</a:t>
            </a:r>
            <a:r>
              <a:rPr lang="ru-RU" altLang="ru-RU" sz="1400" dirty="0"/>
              <a:t> </a:t>
            </a:r>
            <a:r>
              <a:rPr lang="ru-RU" altLang="ru-RU" sz="1400" dirty="0" err="1"/>
              <a:t>Committed</a:t>
            </a:r>
            <a:r>
              <a:rPr lang="ru-RU" altLang="ru-RU" sz="1400" dirty="0"/>
              <a:t> каждая строка, предлагаемая для добавления, будет либо вставлена, либо изменена. Если не возникнет несвязанных ошибок, гарантируется один из этих двух исходов. Если конфликт будет вызван другой транзакцией, результат которой ещё не видим для INSERT, предложение UPDATE подействует на эту строку, даже несмотря на то, что эта команда может не видеть никакую версию этой строки. </a:t>
            </a:r>
            <a:endParaRPr lang="en-US" altLang="ru-RU" sz="1400" dirty="0"/>
          </a:p>
          <a:p>
            <a:pPr eaLnBrk="1" hangingPunct="1">
              <a:spcBef>
                <a:spcPct val="0"/>
              </a:spcBef>
              <a:spcAft>
                <a:spcPts val="600"/>
              </a:spcAft>
              <a:buClrTx/>
              <a:buSzTx/>
              <a:buFontTx/>
              <a:buNone/>
            </a:pPr>
            <a:r>
              <a:rPr lang="ru-RU" altLang="ru-RU" sz="1800" dirty="0"/>
              <a:t>Проблемы: предположим, что </a:t>
            </a:r>
            <a:r>
              <a:rPr lang="ru-RU" altLang="ru-RU" sz="1800" dirty="0" err="1"/>
              <a:t>website</a:t>
            </a:r>
            <a:r>
              <a:rPr lang="ru-RU" altLang="ru-RU" sz="1800" dirty="0"/>
              <a:t> — таблица из двух строк, в которых </a:t>
            </a:r>
            <a:r>
              <a:rPr lang="ru-RU" altLang="ru-RU" sz="1800" dirty="0" err="1"/>
              <a:t>website.hits</a:t>
            </a:r>
            <a:r>
              <a:rPr lang="ru-RU" altLang="ru-RU" sz="1800" dirty="0"/>
              <a:t> равны 9 и 10: </a:t>
            </a:r>
          </a:p>
          <a:p>
            <a:pPr>
              <a:buFont typeface="Wingdings" pitchFamily="2" charset="2"/>
              <a:buNone/>
            </a:pPr>
            <a:r>
              <a:rPr lang="en-US" altLang="ru-RU" sz="1800" dirty="0"/>
              <a:t>BEGIN; </a:t>
            </a:r>
            <a:endParaRPr lang="ru-RU" altLang="ru-RU" sz="1800" dirty="0"/>
          </a:p>
          <a:p>
            <a:pPr>
              <a:buFont typeface="Wingdings" pitchFamily="2" charset="2"/>
              <a:buNone/>
            </a:pPr>
            <a:r>
              <a:rPr lang="en-US" altLang="ru-RU" sz="1800" dirty="0"/>
              <a:t>UPDATE website SET hits = hits + 1; -- </a:t>
            </a:r>
            <a:r>
              <a:rPr lang="ru-RU" altLang="ru-RU" sz="1800" dirty="0"/>
              <a:t>выполняется параллельно</a:t>
            </a:r>
            <a:r>
              <a:rPr lang="en-US" altLang="ru-RU" sz="1800" dirty="0"/>
              <a:t>: </a:t>
            </a:r>
            <a:endParaRPr lang="ru-RU" altLang="ru-RU" sz="1800" dirty="0"/>
          </a:p>
          <a:p>
            <a:pPr>
              <a:buFont typeface="Wingdings" pitchFamily="2" charset="2"/>
              <a:buNone/>
            </a:pPr>
            <a:r>
              <a:rPr lang="en-US" altLang="ru-RU" sz="1800" dirty="0"/>
              <a:t>DELETE FROM website WHERE hits = 10; </a:t>
            </a:r>
            <a:endParaRPr lang="ru-RU" altLang="ru-RU" sz="1800" dirty="0"/>
          </a:p>
          <a:p>
            <a:pPr>
              <a:buFont typeface="Wingdings" pitchFamily="2" charset="2"/>
              <a:buNone/>
            </a:pPr>
            <a:r>
              <a:rPr lang="ru-RU" altLang="ru-RU" sz="1800" dirty="0"/>
              <a:t>COMMIT; </a:t>
            </a:r>
          </a:p>
          <a:p>
            <a:pPr eaLnBrk="1" hangingPunct="1">
              <a:spcBef>
                <a:spcPct val="0"/>
              </a:spcBef>
              <a:spcAft>
                <a:spcPts val="600"/>
              </a:spcAft>
              <a:buClrTx/>
              <a:buSzTx/>
              <a:buFontTx/>
              <a:buNone/>
            </a:pPr>
            <a:r>
              <a:rPr lang="ru-RU" altLang="ru-RU" sz="1800" dirty="0"/>
              <a:t>Команда DELETE не сделает ничего, даже несмотря на то, что строка с </a:t>
            </a:r>
            <a:r>
              <a:rPr lang="ru-RU" altLang="ru-RU" sz="1800" dirty="0" err="1"/>
              <a:t>website.hits</a:t>
            </a:r>
            <a:r>
              <a:rPr lang="ru-RU" altLang="ru-RU" sz="1800" dirty="0"/>
              <a:t> = 10 была в таблице и до, и после выполнения UPDATE. Это происходит потому, что строка со значением 9 до изменения пропускается, а когда команда UPDATE завершается и DELETE получает освободившуюся блокировку, строка с 10 теперь содержит 11, а это значение уже не соответствует условию.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1841</TotalTime>
  <Words>1805</Words>
  <Application>Microsoft Office PowerPoint</Application>
  <PresentationFormat>Экран (4:3)</PresentationFormat>
  <Paragraphs>91</Paragraphs>
  <Slides>14</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Пиксел</vt:lpstr>
      <vt:lpstr>Базы данных</vt:lpstr>
      <vt:lpstr>Физическая организация данных в Postgres</vt:lpstr>
      <vt:lpstr>Физическая организация данных в Postgres</vt:lpstr>
      <vt:lpstr>Особенности транзакций в Postgres</vt:lpstr>
      <vt:lpstr>Многоверсионное управление конкурентным доступом</vt:lpstr>
      <vt:lpstr>Уровни изоляции транзакций в Postgres</vt:lpstr>
      <vt:lpstr>Уровень изоляции Read Committed</vt:lpstr>
      <vt:lpstr>Уровень изоляции Read Committed (продолжение)</vt:lpstr>
      <vt:lpstr>Уровень изоляции Read Committed</vt:lpstr>
      <vt:lpstr>Уровень изоляции Repeatable Read </vt:lpstr>
      <vt:lpstr>Уровень изоляции Repeatable Read </vt:lpstr>
      <vt:lpstr>Уровень изоляции Serializable </vt:lpstr>
      <vt:lpstr>Уровень изоляции Serializable </vt:lpstr>
      <vt:lpstr>Список литературы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Динамический SQL</dc:title>
  <dc:creator>_</dc:creator>
  <cp:lastModifiedBy>Карпова Ирина Петровна</cp:lastModifiedBy>
  <cp:revision>197</cp:revision>
  <dcterms:created xsi:type="dcterms:W3CDTF">2011-03-06T14:09:24Z</dcterms:created>
  <dcterms:modified xsi:type="dcterms:W3CDTF">2023-01-12T10:18:43Z</dcterms:modified>
</cp:coreProperties>
</file>