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sldIdLst>
    <p:sldId id="274" r:id="rId2"/>
    <p:sldId id="275" r:id="rId3"/>
    <p:sldId id="276" r:id="rId4"/>
    <p:sldId id="311" r:id="rId5"/>
    <p:sldId id="277" r:id="rId6"/>
    <p:sldId id="278" r:id="rId7"/>
    <p:sldId id="313" r:id="rId8"/>
    <p:sldId id="279" r:id="rId9"/>
    <p:sldId id="280" r:id="rId10"/>
    <p:sldId id="281" r:id="rId11"/>
    <p:sldId id="282" r:id="rId12"/>
    <p:sldId id="283" r:id="rId13"/>
    <p:sldId id="284" r:id="rId14"/>
    <p:sldId id="300" r:id="rId15"/>
    <p:sldId id="285" r:id="rId16"/>
    <p:sldId id="286" r:id="rId17"/>
    <p:sldId id="287" r:id="rId18"/>
    <p:sldId id="288" r:id="rId19"/>
    <p:sldId id="301" r:id="rId20"/>
    <p:sldId id="302" r:id="rId21"/>
    <p:sldId id="303" r:id="rId22"/>
    <p:sldId id="316" r:id="rId23"/>
    <p:sldId id="304" r:id="rId24"/>
    <p:sldId id="305" r:id="rId25"/>
    <p:sldId id="306" r:id="rId26"/>
    <p:sldId id="307" r:id="rId27"/>
    <p:sldId id="308" r:id="rId28"/>
    <p:sldId id="309" r:id="rId29"/>
    <p:sldId id="314" r:id="rId30"/>
    <p:sldId id="315" r:id="rId31"/>
    <p:sldId id="312" r:id="rId3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8" autoAdjust="0"/>
    <p:restoredTop sz="94660" autoAdjust="0"/>
  </p:normalViewPr>
  <p:slideViewPr>
    <p:cSldViewPr>
      <p:cViewPr>
        <p:scale>
          <a:sx n="60" d="100"/>
          <a:sy n="60" d="100"/>
        </p:scale>
        <p:origin x="-912" y="-41"/>
      </p:cViewPr>
      <p:guideLst>
        <p:guide orient="horz" pos="2160"/>
        <p:guide pos="2880"/>
      </p:guideLst>
    </p:cSldViewPr>
  </p:slideViewPr>
  <p:outlineViewPr>
    <p:cViewPr>
      <p:scale>
        <a:sx n="33" d="100"/>
        <a:sy n="33" d="100"/>
      </p:scale>
      <p:origin x="0" y="7269"/>
    </p:cViewPr>
  </p:outlineViewPr>
  <p:notesTextViewPr>
    <p:cViewPr>
      <p:scale>
        <a:sx n="100" d="100"/>
        <a:sy n="100" d="100"/>
      </p:scale>
      <p:origin x="0" y="0"/>
    </p:cViewPr>
  </p:notesTextViewPr>
  <p:sorterViewPr>
    <p:cViewPr>
      <p:scale>
        <a:sx n="100" d="100"/>
        <a:sy n="100" d="100"/>
      </p:scale>
      <p:origin x="0" y="11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ru-RU" altLang="ru-RU"/>
          </a:p>
        </p:txBody>
      </p:sp>
      <p:sp>
        <p:nvSpPr>
          <p:cNvPr id="3686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8CF03CB5-9461-4DE1-9AB4-FBD99B167EAE}" type="datetimeFigureOut">
              <a:rPr lang="ru-RU" altLang="ru-RU"/>
              <a:pPr>
                <a:defRPr/>
              </a:pPr>
              <a:t>20.11.2023</a:t>
            </a:fld>
            <a:endParaRPr lang="ru-RU" altLang="ru-RU"/>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ru-RU" altLang="ru-RU"/>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2A2F79FA-F55E-4A0B-9879-837893F8B369}" type="slidenum">
              <a:rPr lang="ru-RU" altLang="ru-RU"/>
              <a:pPr>
                <a:defRPr/>
              </a:pPr>
              <a:t>‹#›</a:t>
            </a:fld>
            <a:endParaRPr lang="ru-RU" altLang="ru-RU"/>
          </a:p>
        </p:txBody>
      </p:sp>
    </p:spTree>
    <p:extLst>
      <p:ext uri="{BB962C8B-B14F-4D97-AF65-F5344CB8AC3E}">
        <p14:creationId xmlns:p14="http://schemas.microsoft.com/office/powerpoint/2010/main" val="3969797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altLang="ru-RU" sz="2400" smtClean="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grpSp>
      </p:grpSp>
      <p:sp>
        <p:nvSpPr>
          <p:cNvPr id="3483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ru-RU" altLang="ru-RU" noProof="0" smtClean="0"/>
              <a:t>Образец заголовка</a:t>
            </a:r>
          </a:p>
        </p:txBody>
      </p:sp>
      <p:sp>
        <p:nvSpPr>
          <p:cNvPr id="3483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ru-RU" altLang="ru-RU" noProof="0" smtClean="0"/>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127AA454-81D6-45E6-B567-A893D6D87E7B}" type="datetimeFigureOut">
              <a:rPr lang="ru-RU" altLang="ru-RU"/>
              <a:pPr>
                <a:defRPr/>
              </a:pPr>
              <a:t>20.11.2023</a:t>
            </a:fld>
            <a:endParaRPr lang="ru-RU" altLang="ru-RU"/>
          </a:p>
        </p:txBody>
      </p:sp>
      <p:sp>
        <p:nvSpPr>
          <p:cNvPr id="19" name="Rectangle 17"/>
          <p:cNvSpPr>
            <a:spLocks noGrp="1" noChangeArrowheads="1"/>
          </p:cNvSpPr>
          <p:nvPr>
            <p:ph type="ftr" sz="quarter" idx="11"/>
          </p:nvPr>
        </p:nvSpPr>
        <p:spPr/>
        <p:txBody>
          <a:bodyPr/>
          <a:lstStyle>
            <a:lvl1pPr>
              <a:defRPr/>
            </a:lvl1pPr>
          </a:lstStyle>
          <a:p>
            <a:pPr>
              <a:defRPr/>
            </a:pPr>
            <a:endParaRPr lang="ru-RU" altLang="ru-RU"/>
          </a:p>
        </p:txBody>
      </p:sp>
      <p:sp>
        <p:nvSpPr>
          <p:cNvPr id="20" name="Rectangle 18"/>
          <p:cNvSpPr>
            <a:spLocks noGrp="1" noChangeArrowheads="1"/>
          </p:cNvSpPr>
          <p:nvPr>
            <p:ph type="sldNum" sz="quarter" idx="12"/>
          </p:nvPr>
        </p:nvSpPr>
        <p:spPr/>
        <p:txBody>
          <a:bodyPr/>
          <a:lstStyle>
            <a:lvl1pPr>
              <a:defRPr/>
            </a:lvl1pPr>
          </a:lstStyle>
          <a:p>
            <a:pPr>
              <a:defRPr/>
            </a:pPr>
            <a:fld id="{A68DFB43-AB2F-40E5-B657-7D11D8223805}" type="slidenum">
              <a:rPr lang="ru-RU" altLang="ru-RU"/>
              <a:pPr>
                <a:defRPr/>
              </a:pPr>
              <a:t>‹#›</a:t>
            </a:fld>
            <a:endParaRPr lang="ru-RU" altLang="ru-RU"/>
          </a:p>
        </p:txBody>
      </p:sp>
    </p:spTree>
    <p:extLst>
      <p:ext uri="{BB962C8B-B14F-4D97-AF65-F5344CB8AC3E}">
        <p14:creationId xmlns:p14="http://schemas.microsoft.com/office/powerpoint/2010/main" val="2539577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5" name="Rectangle 3"/>
          <p:cNvSpPr>
            <a:spLocks noGrp="1" noChangeArrowheads="1"/>
          </p:cNvSpPr>
          <p:nvPr>
            <p:ph type="sldNum" sz="quarter" idx="11"/>
          </p:nvPr>
        </p:nvSpPr>
        <p:spPr>
          <a:ln/>
        </p:spPr>
        <p:txBody>
          <a:bodyPr/>
          <a:lstStyle>
            <a:lvl1pPr>
              <a:defRPr/>
            </a:lvl1pPr>
          </a:lstStyle>
          <a:p>
            <a:pPr>
              <a:defRPr/>
            </a:pPr>
            <a:fld id="{6BDEC7AA-98B8-4092-9C5E-5AB5400D0B95}" type="slidenum">
              <a:rPr lang="ru-RU" altLang="ru-RU"/>
              <a:pPr>
                <a:defRPr/>
              </a:pPr>
              <a:t>‹#›</a:t>
            </a:fld>
            <a:endParaRPr lang="ru-RU" altLang="ru-RU"/>
          </a:p>
        </p:txBody>
      </p:sp>
      <p:sp>
        <p:nvSpPr>
          <p:cNvPr id="6" name="Rectangle 16"/>
          <p:cNvSpPr>
            <a:spLocks noGrp="1" noChangeArrowheads="1"/>
          </p:cNvSpPr>
          <p:nvPr>
            <p:ph type="dt" sz="half" idx="12"/>
          </p:nvPr>
        </p:nvSpPr>
        <p:spPr>
          <a:ln/>
        </p:spPr>
        <p:txBody>
          <a:bodyPr/>
          <a:lstStyle>
            <a:lvl1pPr>
              <a:defRPr/>
            </a:lvl1pPr>
          </a:lstStyle>
          <a:p>
            <a:pPr>
              <a:defRPr/>
            </a:pPr>
            <a:fld id="{8F249909-3624-44E1-9B8E-161E20BAEF8A}" type="datetimeFigureOut">
              <a:rPr lang="ru-RU" altLang="ru-RU"/>
              <a:pPr>
                <a:defRPr/>
              </a:pPr>
              <a:t>20.11.2023</a:t>
            </a:fld>
            <a:endParaRPr lang="ru-RU" altLang="ru-RU"/>
          </a:p>
        </p:txBody>
      </p:sp>
    </p:spTree>
    <p:extLst>
      <p:ext uri="{BB962C8B-B14F-4D97-AF65-F5344CB8AC3E}">
        <p14:creationId xmlns:p14="http://schemas.microsoft.com/office/powerpoint/2010/main" val="3786382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5410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457200"/>
            <a:ext cx="60198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5" name="Rectangle 3"/>
          <p:cNvSpPr>
            <a:spLocks noGrp="1" noChangeArrowheads="1"/>
          </p:cNvSpPr>
          <p:nvPr>
            <p:ph type="sldNum" sz="quarter" idx="11"/>
          </p:nvPr>
        </p:nvSpPr>
        <p:spPr>
          <a:ln/>
        </p:spPr>
        <p:txBody>
          <a:bodyPr/>
          <a:lstStyle>
            <a:lvl1pPr>
              <a:defRPr/>
            </a:lvl1pPr>
          </a:lstStyle>
          <a:p>
            <a:pPr>
              <a:defRPr/>
            </a:pPr>
            <a:fld id="{E0366F3B-8567-45BF-9E44-0D1B43E3E977}" type="slidenum">
              <a:rPr lang="ru-RU" altLang="ru-RU"/>
              <a:pPr>
                <a:defRPr/>
              </a:pPr>
              <a:t>‹#›</a:t>
            </a:fld>
            <a:endParaRPr lang="ru-RU" altLang="ru-RU"/>
          </a:p>
        </p:txBody>
      </p:sp>
      <p:sp>
        <p:nvSpPr>
          <p:cNvPr id="6" name="Rectangle 16"/>
          <p:cNvSpPr>
            <a:spLocks noGrp="1" noChangeArrowheads="1"/>
          </p:cNvSpPr>
          <p:nvPr>
            <p:ph type="dt" sz="half" idx="12"/>
          </p:nvPr>
        </p:nvSpPr>
        <p:spPr>
          <a:ln/>
        </p:spPr>
        <p:txBody>
          <a:bodyPr/>
          <a:lstStyle>
            <a:lvl1pPr>
              <a:defRPr/>
            </a:lvl1pPr>
          </a:lstStyle>
          <a:p>
            <a:pPr>
              <a:defRPr/>
            </a:pPr>
            <a:fld id="{3C573774-0201-45D0-A8EE-39CE697C7BD8}" type="datetimeFigureOut">
              <a:rPr lang="ru-RU" altLang="ru-RU"/>
              <a:pPr>
                <a:defRPr/>
              </a:pPr>
              <a:t>20.11.2023</a:t>
            </a:fld>
            <a:endParaRPr lang="ru-RU" altLang="ru-RU"/>
          </a:p>
        </p:txBody>
      </p:sp>
    </p:spTree>
    <p:extLst>
      <p:ext uri="{BB962C8B-B14F-4D97-AF65-F5344CB8AC3E}">
        <p14:creationId xmlns:p14="http://schemas.microsoft.com/office/powerpoint/2010/main" val="1569819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5" name="Rectangle 3"/>
          <p:cNvSpPr>
            <a:spLocks noGrp="1" noChangeArrowheads="1"/>
          </p:cNvSpPr>
          <p:nvPr>
            <p:ph type="sldNum" sz="quarter" idx="11"/>
          </p:nvPr>
        </p:nvSpPr>
        <p:spPr>
          <a:ln/>
        </p:spPr>
        <p:txBody>
          <a:bodyPr/>
          <a:lstStyle>
            <a:lvl1pPr>
              <a:defRPr/>
            </a:lvl1pPr>
          </a:lstStyle>
          <a:p>
            <a:pPr>
              <a:defRPr/>
            </a:pPr>
            <a:fld id="{19B14007-537A-4562-9729-E9B682E8F2CD}" type="slidenum">
              <a:rPr lang="ru-RU" altLang="ru-RU"/>
              <a:pPr>
                <a:defRPr/>
              </a:pPr>
              <a:t>‹#›</a:t>
            </a:fld>
            <a:endParaRPr lang="ru-RU" altLang="ru-RU"/>
          </a:p>
        </p:txBody>
      </p:sp>
      <p:sp>
        <p:nvSpPr>
          <p:cNvPr id="6" name="Rectangle 16"/>
          <p:cNvSpPr>
            <a:spLocks noGrp="1" noChangeArrowheads="1"/>
          </p:cNvSpPr>
          <p:nvPr>
            <p:ph type="dt" sz="half" idx="12"/>
          </p:nvPr>
        </p:nvSpPr>
        <p:spPr>
          <a:ln/>
        </p:spPr>
        <p:txBody>
          <a:bodyPr/>
          <a:lstStyle>
            <a:lvl1pPr>
              <a:defRPr/>
            </a:lvl1pPr>
          </a:lstStyle>
          <a:p>
            <a:pPr>
              <a:defRPr/>
            </a:pPr>
            <a:fld id="{B110F7F9-4441-496F-BCA3-3238E7A428B8}" type="datetimeFigureOut">
              <a:rPr lang="ru-RU" altLang="ru-RU"/>
              <a:pPr>
                <a:defRPr/>
              </a:pPr>
              <a:t>20.11.2023</a:t>
            </a:fld>
            <a:endParaRPr lang="ru-RU" altLang="ru-RU"/>
          </a:p>
        </p:txBody>
      </p:sp>
    </p:spTree>
    <p:extLst>
      <p:ext uri="{BB962C8B-B14F-4D97-AF65-F5344CB8AC3E}">
        <p14:creationId xmlns:p14="http://schemas.microsoft.com/office/powerpoint/2010/main" val="1021323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5" name="Rectangle 3"/>
          <p:cNvSpPr>
            <a:spLocks noGrp="1" noChangeArrowheads="1"/>
          </p:cNvSpPr>
          <p:nvPr>
            <p:ph type="sldNum" sz="quarter" idx="11"/>
          </p:nvPr>
        </p:nvSpPr>
        <p:spPr>
          <a:ln/>
        </p:spPr>
        <p:txBody>
          <a:bodyPr/>
          <a:lstStyle>
            <a:lvl1pPr>
              <a:defRPr/>
            </a:lvl1pPr>
          </a:lstStyle>
          <a:p>
            <a:pPr>
              <a:defRPr/>
            </a:pPr>
            <a:fld id="{CEA459B5-31D2-4F7F-96F4-FF8A7FBBE0A1}" type="slidenum">
              <a:rPr lang="ru-RU" altLang="ru-RU"/>
              <a:pPr>
                <a:defRPr/>
              </a:pPr>
              <a:t>‹#›</a:t>
            </a:fld>
            <a:endParaRPr lang="ru-RU" altLang="ru-RU"/>
          </a:p>
        </p:txBody>
      </p:sp>
      <p:sp>
        <p:nvSpPr>
          <p:cNvPr id="6" name="Rectangle 16"/>
          <p:cNvSpPr>
            <a:spLocks noGrp="1" noChangeArrowheads="1"/>
          </p:cNvSpPr>
          <p:nvPr>
            <p:ph type="dt" sz="half" idx="12"/>
          </p:nvPr>
        </p:nvSpPr>
        <p:spPr>
          <a:ln/>
        </p:spPr>
        <p:txBody>
          <a:bodyPr/>
          <a:lstStyle>
            <a:lvl1pPr>
              <a:defRPr/>
            </a:lvl1pPr>
          </a:lstStyle>
          <a:p>
            <a:pPr>
              <a:defRPr/>
            </a:pPr>
            <a:fld id="{FCF12158-AF73-4D5C-BDE0-4679E841500D}" type="datetimeFigureOut">
              <a:rPr lang="ru-RU" altLang="ru-RU"/>
              <a:pPr>
                <a:defRPr/>
              </a:pPr>
              <a:t>20.11.2023</a:t>
            </a:fld>
            <a:endParaRPr lang="ru-RU" altLang="ru-RU"/>
          </a:p>
        </p:txBody>
      </p:sp>
    </p:spTree>
    <p:extLst>
      <p:ext uri="{BB962C8B-B14F-4D97-AF65-F5344CB8AC3E}">
        <p14:creationId xmlns:p14="http://schemas.microsoft.com/office/powerpoint/2010/main" val="3593750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6" name="Rectangle 3"/>
          <p:cNvSpPr>
            <a:spLocks noGrp="1" noChangeArrowheads="1"/>
          </p:cNvSpPr>
          <p:nvPr>
            <p:ph type="sldNum" sz="quarter" idx="11"/>
          </p:nvPr>
        </p:nvSpPr>
        <p:spPr>
          <a:ln/>
        </p:spPr>
        <p:txBody>
          <a:bodyPr/>
          <a:lstStyle>
            <a:lvl1pPr>
              <a:defRPr/>
            </a:lvl1pPr>
          </a:lstStyle>
          <a:p>
            <a:pPr>
              <a:defRPr/>
            </a:pPr>
            <a:fld id="{7D98EC90-2EAA-4E3D-BD0B-08DC880C4DD9}" type="slidenum">
              <a:rPr lang="ru-RU" altLang="ru-RU"/>
              <a:pPr>
                <a:defRPr/>
              </a:pPr>
              <a:t>‹#›</a:t>
            </a:fld>
            <a:endParaRPr lang="ru-RU" altLang="ru-RU"/>
          </a:p>
        </p:txBody>
      </p:sp>
      <p:sp>
        <p:nvSpPr>
          <p:cNvPr id="7" name="Rectangle 16"/>
          <p:cNvSpPr>
            <a:spLocks noGrp="1" noChangeArrowheads="1"/>
          </p:cNvSpPr>
          <p:nvPr>
            <p:ph type="dt" sz="half" idx="12"/>
          </p:nvPr>
        </p:nvSpPr>
        <p:spPr>
          <a:ln/>
        </p:spPr>
        <p:txBody>
          <a:bodyPr/>
          <a:lstStyle>
            <a:lvl1pPr>
              <a:defRPr/>
            </a:lvl1pPr>
          </a:lstStyle>
          <a:p>
            <a:pPr>
              <a:defRPr/>
            </a:pPr>
            <a:fld id="{1C1A9B24-B014-475F-A377-E42BE8DDBC55}" type="datetimeFigureOut">
              <a:rPr lang="ru-RU" altLang="ru-RU"/>
              <a:pPr>
                <a:defRPr/>
              </a:pPr>
              <a:t>20.11.2023</a:t>
            </a:fld>
            <a:endParaRPr lang="ru-RU" altLang="ru-RU"/>
          </a:p>
        </p:txBody>
      </p:sp>
    </p:spTree>
    <p:extLst>
      <p:ext uri="{BB962C8B-B14F-4D97-AF65-F5344CB8AC3E}">
        <p14:creationId xmlns:p14="http://schemas.microsoft.com/office/powerpoint/2010/main" val="966969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8" name="Rectangle 3"/>
          <p:cNvSpPr>
            <a:spLocks noGrp="1" noChangeArrowheads="1"/>
          </p:cNvSpPr>
          <p:nvPr>
            <p:ph type="sldNum" sz="quarter" idx="11"/>
          </p:nvPr>
        </p:nvSpPr>
        <p:spPr>
          <a:ln/>
        </p:spPr>
        <p:txBody>
          <a:bodyPr/>
          <a:lstStyle>
            <a:lvl1pPr>
              <a:defRPr/>
            </a:lvl1pPr>
          </a:lstStyle>
          <a:p>
            <a:pPr>
              <a:defRPr/>
            </a:pPr>
            <a:fld id="{2006B76F-1230-4684-A51D-E62E1D7666FB}" type="slidenum">
              <a:rPr lang="ru-RU" altLang="ru-RU"/>
              <a:pPr>
                <a:defRPr/>
              </a:pPr>
              <a:t>‹#›</a:t>
            </a:fld>
            <a:endParaRPr lang="ru-RU" altLang="ru-RU"/>
          </a:p>
        </p:txBody>
      </p:sp>
      <p:sp>
        <p:nvSpPr>
          <p:cNvPr id="9" name="Rectangle 16"/>
          <p:cNvSpPr>
            <a:spLocks noGrp="1" noChangeArrowheads="1"/>
          </p:cNvSpPr>
          <p:nvPr>
            <p:ph type="dt" sz="half" idx="12"/>
          </p:nvPr>
        </p:nvSpPr>
        <p:spPr>
          <a:ln/>
        </p:spPr>
        <p:txBody>
          <a:bodyPr/>
          <a:lstStyle>
            <a:lvl1pPr>
              <a:defRPr/>
            </a:lvl1pPr>
          </a:lstStyle>
          <a:p>
            <a:pPr>
              <a:defRPr/>
            </a:pPr>
            <a:fld id="{3B3D4B2E-2558-4F30-ADE1-4DACCF3A1173}" type="datetimeFigureOut">
              <a:rPr lang="ru-RU" altLang="ru-RU"/>
              <a:pPr>
                <a:defRPr/>
              </a:pPr>
              <a:t>20.11.2023</a:t>
            </a:fld>
            <a:endParaRPr lang="ru-RU" altLang="ru-RU"/>
          </a:p>
        </p:txBody>
      </p:sp>
    </p:spTree>
    <p:extLst>
      <p:ext uri="{BB962C8B-B14F-4D97-AF65-F5344CB8AC3E}">
        <p14:creationId xmlns:p14="http://schemas.microsoft.com/office/powerpoint/2010/main" val="285725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4" name="Rectangle 3"/>
          <p:cNvSpPr>
            <a:spLocks noGrp="1" noChangeArrowheads="1"/>
          </p:cNvSpPr>
          <p:nvPr>
            <p:ph type="sldNum" sz="quarter" idx="11"/>
          </p:nvPr>
        </p:nvSpPr>
        <p:spPr>
          <a:ln/>
        </p:spPr>
        <p:txBody>
          <a:bodyPr/>
          <a:lstStyle>
            <a:lvl1pPr>
              <a:defRPr/>
            </a:lvl1pPr>
          </a:lstStyle>
          <a:p>
            <a:pPr>
              <a:defRPr/>
            </a:pPr>
            <a:fld id="{62215409-43F7-4E91-A847-06D545A3CB2A}" type="slidenum">
              <a:rPr lang="ru-RU" altLang="ru-RU"/>
              <a:pPr>
                <a:defRPr/>
              </a:pPr>
              <a:t>‹#›</a:t>
            </a:fld>
            <a:endParaRPr lang="ru-RU" altLang="ru-RU"/>
          </a:p>
        </p:txBody>
      </p:sp>
      <p:sp>
        <p:nvSpPr>
          <p:cNvPr id="5" name="Rectangle 16"/>
          <p:cNvSpPr>
            <a:spLocks noGrp="1" noChangeArrowheads="1"/>
          </p:cNvSpPr>
          <p:nvPr>
            <p:ph type="dt" sz="half" idx="12"/>
          </p:nvPr>
        </p:nvSpPr>
        <p:spPr>
          <a:ln/>
        </p:spPr>
        <p:txBody>
          <a:bodyPr/>
          <a:lstStyle>
            <a:lvl1pPr>
              <a:defRPr/>
            </a:lvl1pPr>
          </a:lstStyle>
          <a:p>
            <a:pPr>
              <a:defRPr/>
            </a:pPr>
            <a:fld id="{425872B5-F140-441C-89F7-0EA9593E7D7C}" type="datetimeFigureOut">
              <a:rPr lang="ru-RU" altLang="ru-RU"/>
              <a:pPr>
                <a:defRPr/>
              </a:pPr>
              <a:t>20.11.2023</a:t>
            </a:fld>
            <a:endParaRPr lang="ru-RU" altLang="ru-RU"/>
          </a:p>
        </p:txBody>
      </p:sp>
    </p:spTree>
    <p:extLst>
      <p:ext uri="{BB962C8B-B14F-4D97-AF65-F5344CB8AC3E}">
        <p14:creationId xmlns:p14="http://schemas.microsoft.com/office/powerpoint/2010/main" val="686410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3" name="Rectangle 3"/>
          <p:cNvSpPr>
            <a:spLocks noGrp="1" noChangeArrowheads="1"/>
          </p:cNvSpPr>
          <p:nvPr>
            <p:ph type="sldNum" sz="quarter" idx="11"/>
          </p:nvPr>
        </p:nvSpPr>
        <p:spPr>
          <a:ln/>
        </p:spPr>
        <p:txBody>
          <a:bodyPr/>
          <a:lstStyle>
            <a:lvl1pPr>
              <a:defRPr/>
            </a:lvl1pPr>
          </a:lstStyle>
          <a:p>
            <a:pPr>
              <a:defRPr/>
            </a:pPr>
            <a:fld id="{9FD129C5-B062-42E4-9915-9226AFB69468}" type="slidenum">
              <a:rPr lang="ru-RU" altLang="ru-RU"/>
              <a:pPr>
                <a:defRPr/>
              </a:pPr>
              <a:t>‹#›</a:t>
            </a:fld>
            <a:endParaRPr lang="ru-RU" altLang="ru-RU"/>
          </a:p>
        </p:txBody>
      </p:sp>
      <p:sp>
        <p:nvSpPr>
          <p:cNvPr id="4" name="Rectangle 16"/>
          <p:cNvSpPr>
            <a:spLocks noGrp="1" noChangeArrowheads="1"/>
          </p:cNvSpPr>
          <p:nvPr>
            <p:ph type="dt" sz="half" idx="12"/>
          </p:nvPr>
        </p:nvSpPr>
        <p:spPr>
          <a:ln/>
        </p:spPr>
        <p:txBody>
          <a:bodyPr/>
          <a:lstStyle>
            <a:lvl1pPr>
              <a:defRPr/>
            </a:lvl1pPr>
          </a:lstStyle>
          <a:p>
            <a:pPr>
              <a:defRPr/>
            </a:pPr>
            <a:fld id="{D2329D51-C119-4F3F-825C-1DBB88C5E62A}" type="datetimeFigureOut">
              <a:rPr lang="ru-RU" altLang="ru-RU"/>
              <a:pPr>
                <a:defRPr/>
              </a:pPr>
              <a:t>20.11.2023</a:t>
            </a:fld>
            <a:endParaRPr lang="ru-RU" altLang="ru-RU"/>
          </a:p>
        </p:txBody>
      </p:sp>
    </p:spTree>
    <p:extLst>
      <p:ext uri="{BB962C8B-B14F-4D97-AF65-F5344CB8AC3E}">
        <p14:creationId xmlns:p14="http://schemas.microsoft.com/office/powerpoint/2010/main" val="3298659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6" name="Rectangle 3"/>
          <p:cNvSpPr>
            <a:spLocks noGrp="1" noChangeArrowheads="1"/>
          </p:cNvSpPr>
          <p:nvPr>
            <p:ph type="sldNum" sz="quarter" idx="11"/>
          </p:nvPr>
        </p:nvSpPr>
        <p:spPr>
          <a:ln/>
        </p:spPr>
        <p:txBody>
          <a:bodyPr/>
          <a:lstStyle>
            <a:lvl1pPr>
              <a:defRPr/>
            </a:lvl1pPr>
          </a:lstStyle>
          <a:p>
            <a:pPr>
              <a:defRPr/>
            </a:pPr>
            <a:fld id="{81610FA2-60F3-450A-B688-4562F5C40B8A}" type="slidenum">
              <a:rPr lang="ru-RU" altLang="ru-RU"/>
              <a:pPr>
                <a:defRPr/>
              </a:pPr>
              <a:t>‹#›</a:t>
            </a:fld>
            <a:endParaRPr lang="ru-RU" altLang="ru-RU"/>
          </a:p>
        </p:txBody>
      </p:sp>
      <p:sp>
        <p:nvSpPr>
          <p:cNvPr id="7" name="Rectangle 16"/>
          <p:cNvSpPr>
            <a:spLocks noGrp="1" noChangeArrowheads="1"/>
          </p:cNvSpPr>
          <p:nvPr>
            <p:ph type="dt" sz="half" idx="12"/>
          </p:nvPr>
        </p:nvSpPr>
        <p:spPr>
          <a:ln/>
        </p:spPr>
        <p:txBody>
          <a:bodyPr/>
          <a:lstStyle>
            <a:lvl1pPr>
              <a:defRPr/>
            </a:lvl1pPr>
          </a:lstStyle>
          <a:p>
            <a:pPr>
              <a:defRPr/>
            </a:pPr>
            <a:fld id="{86B51EDE-AFF0-465A-8AB7-A3AAA95547FB}" type="datetimeFigureOut">
              <a:rPr lang="ru-RU" altLang="ru-RU"/>
              <a:pPr>
                <a:defRPr/>
              </a:pPr>
              <a:t>20.11.2023</a:t>
            </a:fld>
            <a:endParaRPr lang="ru-RU" altLang="ru-RU"/>
          </a:p>
        </p:txBody>
      </p:sp>
    </p:spTree>
    <p:extLst>
      <p:ext uri="{BB962C8B-B14F-4D97-AF65-F5344CB8AC3E}">
        <p14:creationId xmlns:p14="http://schemas.microsoft.com/office/powerpoint/2010/main" val="350964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6" name="Rectangle 3"/>
          <p:cNvSpPr>
            <a:spLocks noGrp="1" noChangeArrowheads="1"/>
          </p:cNvSpPr>
          <p:nvPr>
            <p:ph type="sldNum" sz="quarter" idx="11"/>
          </p:nvPr>
        </p:nvSpPr>
        <p:spPr>
          <a:ln/>
        </p:spPr>
        <p:txBody>
          <a:bodyPr/>
          <a:lstStyle>
            <a:lvl1pPr>
              <a:defRPr/>
            </a:lvl1pPr>
          </a:lstStyle>
          <a:p>
            <a:pPr>
              <a:defRPr/>
            </a:pPr>
            <a:fld id="{4113F1AA-DE07-48FE-A8AA-35A4769DEB5C}" type="slidenum">
              <a:rPr lang="ru-RU" altLang="ru-RU"/>
              <a:pPr>
                <a:defRPr/>
              </a:pPr>
              <a:t>‹#›</a:t>
            </a:fld>
            <a:endParaRPr lang="ru-RU" altLang="ru-RU"/>
          </a:p>
        </p:txBody>
      </p:sp>
      <p:sp>
        <p:nvSpPr>
          <p:cNvPr id="7" name="Rectangle 16"/>
          <p:cNvSpPr>
            <a:spLocks noGrp="1" noChangeArrowheads="1"/>
          </p:cNvSpPr>
          <p:nvPr>
            <p:ph type="dt" sz="half" idx="12"/>
          </p:nvPr>
        </p:nvSpPr>
        <p:spPr>
          <a:ln/>
        </p:spPr>
        <p:txBody>
          <a:bodyPr/>
          <a:lstStyle>
            <a:lvl1pPr>
              <a:defRPr/>
            </a:lvl1pPr>
          </a:lstStyle>
          <a:p>
            <a:pPr>
              <a:defRPr/>
            </a:pPr>
            <a:fld id="{FB3FE406-1C8A-4E39-811A-C5AC140A3209}" type="datetimeFigureOut">
              <a:rPr lang="ru-RU" altLang="ru-RU"/>
              <a:pPr>
                <a:defRPr/>
              </a:pPr>
              <a:t>20.11.2023</a:t>
            </a:fld>
            <a:endParaRPr lang="ru-RU" altLang="ru-RU"/>
          </a:p>
        </p:txBody>
      </p:sp>
    </p:spTree>
    <p:extLst>
      <p:ext uri="{BB962C8B-B14F-4D97-AF65-F5344CB8AC3E}">
        <p14:creationId xmlns:p14="http://schemas.microsoft.com/office/powerpoint/2010/main" val="19834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ru-RU" altLang="ru-RU"/>
          </a:p>
        </p:txBody>
      </p:sp>
      <p:sp>
        <p:nvSpPr>
          <p:cNvPr id="33795"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08BB8B76-8669-43E7-AC06-CC6CE99DF0C9}" type="slidenum">
              <a:rPr lang="ru-RU" altLang="ru-RU"/>
              <a:pPr>
                <a:defRPr/>
              </a:pPr>
              <a:t>‹#›</a:t>
            </a:fld>
            <a:endParaRPr lang="ru-RU" altLang="ru-RU"/>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altLang="ru-RU" sz="2400" smtClean="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33808"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fld id="{5BBC56DE-55A2-4C7B-819D-A3F6BE8CBE5B}" type="datetimeFigureOut">
              <a:rPr lang="ru-RU" altLang="ru-RU"/>
              <a:pPr>
                <a:defRPr/>
              </a:pPr>
              <a:t>20.11.2023</a:t>
            </a:fld>
            <a:endParaRPr lang="ru-RU" altLang="ru-RU"/>
          </a:p>
        </p:txBody>
      </p:sp>
    </p:spTree>
  </p:cSld>
  <p:clrMap bg1="lt1" tx1="dk1" bg2="lt2" tx2="dk2" accent1="accent1" accent2="accent2" accent3="accent3" accent4="accent4" accent5="accent5" accent6="accent6" hlink="hlink" folHlink="folHlink"/>
  <p:sldLayoutIdLst>
    <p:sldLayoutId id="2147483804"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3.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citforum.ru/database/osbd/glava_42.shtml#_4_2" TargetMode="External"/><Relationship Id="rId2" Type="http://schemas.openxmlformats.org/officeDocument/2006/relationships/hyperlink" Target="https://publications.hse.ru/mirror/pubs/share/direct/259052819"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73138" y="2205038"/>
            <a:ext cx="8062912" cy="1439862"/>
          </a:xfrm>
        </p:spPr>
        <p:txBody>
          <a:bodyPr/>
          <a:lstStyle/>
          <a:p>
            <a:pPr algn="ctr" eaLnBrk="1" hangingPunct="1"/>
            <a:r>
              <a:rPr lang="ru-RU" altLang="ru-RU" sz="5400" smtClean="0"/>
              <a:t>Базы данных</a:t>
            </a:r>
          </a:p>
        </p:txBody>
      </p:sp>
      <p:sp>
        <p:nvSpPr>
          <p:cNvPr id="3075" name="Rectangle 3"/>
          <p:cNvSpPr>
            <a:spLocks noGrp="1" noChangeArrowheads="1"/>
          </p:cNvSpPr>
          <p:nvPr>
            <p:ph type="subTitle" idx="1"/>
          </p:nvPr>
        </p:nvSpPr>
        <p:spPr>
          <a:xfrm>
            <a:off x="684213" y="188913"/>
            <a:ext cx="8280400" cy="900112"/>
          </a:xfrm>
        </p:spPr>
        <p:txBody>
          <a:bodyPr/>
          <a:lstStyle/>
          <a:p>
            <a:pPr algn="r" eaLnBrk="1" hangingPunct="1">
              <a:lnSpc>
                <a:spcPct val="90000"/>
              </a:lnSpc>
            </a:pPr>
            <a:r>
              <a:rPr lang="ru-RU" altLang="ru-RU" sz="1800" i="1" smtClean="0"/>
              <a:t>"</a:t>
            </a:r>
            <a:r>
              <a:rPr lang="ru-RU" altLang="ru-RU" sz="1800" b="1" i="1" smtClean="0"/>
              <a:t>Кто хочет работать – ищет средства, кто не хочет – причины</a:t>
            </a:r>
            <a:r>
              <a:rPr lang="ru-RU" altLang="ru-RU" sz="1800" i="1" smtClean="0"/>
              <a:t>".</a:t>
            </a:r>
          </a:p>
          <a:p>
            <a:pPr algn="r" eaLnBrk="1" hangingPunct="1">
              <a:lnSpc>
                <a:spcPct val="90000"/>
              </a:lnSpc>
            </a:pPr>
            <a:r>
              <a:rPr lang="ru-RU" altLang="ru-RU" sz="1600" smtClean="0"/>
              <a:t>С.П. Королёв, советский ученый </a:t>
            </a:r>
          </a:p>
          <a:p>
            <a:pPr algn="r" eaLnBrk="1" hangingPunct="1">
              <a:lnSpc>
                <a:spcPct val="90000"/>
              </a:lnSpc>
              <a:spcBef>
                <a:spcPct val="0"/>
              </a:spcBef>
            </a:pPr>
            <a:r>
              <a:rPr lang="ru-RU" altLang="ru-RU" sz="1600" smtClean="0"/>
              <a:t>и конструктор в области космонавтики </a:t>
            </a:r>
            <a:r>
              <a:rPr lang="ru-RU" altLang="ru-RU" sz="1800" smtClean="0"/>
              <a:t> </a:t>
            </a:r>
          </a:p>
        </p:txBody>
      </p:sp>
      <p:sp>
        <p:nvSpPr>
          <p:cNvPr id="3076" name="TextBox 1"/>
          <p:cNvSpPr txBox="1">
            <a:spLocks noChangeArrowheads="1"/>
          </p:cNvSpPr>
          <p:nvPr/>
        </p:nvSpPr>
        <p:spPr bwMode="auto">
          <a:xfrm>
            <a:off x="684213" y="4437063"/>
            <a:ext cx="8135937"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lgn="r" eaLnBrk="1" hangingPunct="1">
              <a:spcBef>
                <a:spcPct val="0"/>
              </a:spcBef>
              <a:buClrTx/>
              <a:buSzTx/>
              <a:buFontTx/>
              <a:buNone/>
            </a:pPr>
            <a:r>
              <a:rPr lang="ru-RU" altLang="ru-RU" dirty="0"/>
              <a:t>Лекция </a:t>
            </a:r>
            <a:r>
              <a:rPr lang="ru-RU" altLang="ru-RU" dirty="0" smtClean="0"/>
              <a:t>10.</a:t>
            </a:r>
            <a:endParaRPr lang="ru-RU" altLang="ru-RU" dirty="0"/>
          </a:p>
          <a:p>
            <a:pPr algn="r" eaLnBrk="1" hangingPunct="1">
              <a:spcBef>
                <a:spcPct val="0"/>
              </a:spcBef>
              <a:buClrTx/>
              <a:buSzTx/>
              <a:buFontTx/>
              <a:buNone/>
            </a:pPr>
            <a:r>
              <a:rPr lang="ru-RU" altLang="ru-RU" dirty="0"/>
              <a:t>Организация многопользовательского </a:t>
            </a:r>
            <a:r>
              <a:rPr lang="en-US" altLang="ru-RU" dirty="0"/>
              <a:t/>
            </a:r>
            <a:br>
              <a:rPr lang="en-US" altLang="ru-RU" dirty="0"/>
            </a:br>
            <a:r>
              <a:rPr lang="ru-RU" altLang="ru-RU" dirty="0"/>
              <a:t>доступа к данным. </a:t>
            </a:r>
            <a:r>
              <a:rPr lang="en-US" altLang="ru-RU" dirty="0"/>
              <a:t/>
            </a:r>
            <a:br>
              <a:rPr lang="en-US" altLang="ru-RU" dirty="0"/>
            </a:br>
            <a:r>
              <a:rPr lang="ru-RU" altLang="ru-RU" dirty="0"/>
              <a:t>Особенности транзакций в </a:t>
            </a:r>
            <a:r>
              <a:rPr lang="en-US" altLang="ru-RU" dirty="0"/>
              <a:t>Oracle</a:t>
            </a:r>
            <a:endParaRPr lang="ru-RU" alt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457200"/>
            <a:ext cx="8229600" cy="739775"/>
          </a:xfrm>
        </p:spPr>
        <p:txBody>
          <a:bodyPr/>
          <a:lstStyle/>
          <a:p>
            <a:pPr algn="ctr" eaLnBrk="1" hangingPunct="1"/>
            <a:r>
              <a:rPr lang="ru-RU" altLang="ru-RU" sz="3200" smtClean="0"/>
              <a:t>Взаимовлияние транзакций</a:t>
            </a:r>
          </a:p>
        </p:txBody>
      </p:sp>
      <p:sp>
        <p:nvSpPr>
          <p:cNvPr id="12291" name="Text Box 3"/>
          <p:cNvSpPr txBox="1">
            <a:spLocks noChangeArrowheads="1"/>
          </p:cNvSpPr>
          <p:nvPr/>
        </p:nvSpPr>
        <p:spPr bwMode="auto">
          <a:xfrm>
            <a:off x="611188" y="1404938"/>
            <a:ext cx="80645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ru-RU" altLang="ru-RU" sz="1800"/>
              <a:t>Транзакции в многопользовательской БД должны быть изолированы друг от друга, т.е. в идеале каждая из них должна выполняться так, как будто выполняется только она одна. В реальности транзакции выполняются одновременно и могут влиять на результаты друг друга, если они обращаются к одному и тому же набору данных и хотя бы одна из транзакций изменяет данные.</a:t>
            </a:r>
          </a:p>
          <a:p>
            <a:pPr eaLnBrk="1" hangingPunct="1">
              <a:spcBef>
                <a:spcPct val="0"/>
              </a:spcBef>
              <a:buClrTx/>
              <a:buSzTx/>
              <a:buFontTx/>
              <a:buNone/>
            </a:pPr>
            <a:endParaRPr lang="ru-RU" altLang="ru-RU" sz="1800"/>
          </a:p>
          <a:p>
            <a:pPr eaLnBrk="1" hangingPunct="1">
              <a:spcBef>
                <a:spcPct val="0"/>
              </a:spcBef>
              <a:buClrTx/>
              <a:buSzTx/>
              <a:buFontTx/>
              <a:buNone/>
            </a:pPr>
            <a:r>
              <a:rPr lang="ru-RU" altLang="ru-RU" sz="1800"/>
              <a:t>Транзакции не влияют друг на друга, если:</a:t>
            </a:r>
          </a:p>
          <a:p>
            <a:pPr eaLnBrk="1" hangingPunct="1">
              <a:spcBef>
                <a:spcPct val="0"/>
              </a:spcBef>
              <a:buClrTx/>
              <a:buSzTx/>
              <a:buFontTx/>
              <a:buNone/>
            </a:pPr>
            <a:r>
              <a:rPr lang="ru-RU" altLang="ru-RU" sz="1800"/>
              <a:t>1. они только читают данные;</a:t>
            </a:r>
          </a:p>
          <a:p>
            <a:pPr eaLnBrk="1" hangingPunct="1">
              <a:spcBef>
                <a:spcPct val="0"/>
              </a:spcBef>
              <a:buClrTx/>
              <a:buSzTx/>
              <a:buFontTx/>
              <a:buNone/>
            </a:pPr>
            <a:r>
              <a:rPr lang="ru-RU" altLang="ru-RU" sz="1800"/>
              <a:t>2. они обращаются к разным данным.</a:t>
            </a:r>
          </a:p>
          <a:p>
            <a:pPr eaLnBrk="1" hangingPunct="1">
              <a:spcBef>
                <a:spcPct val="0"/>
              </a:spcBef>
              <a:buClrTx/>
              <a:buSzTx/>
              <a:buFontTx/>
              <a:buNone/>
            </a:pPr>
            <a:endParaRPr lang="ru-RU" altLang="ru-RU" sz="1800"/>
          </a:p>
          <a:p>
            <a:pPr eaLnBrk="1" hangingPunct="1">
              <a:spcBef>
                <a:spcPct val="0"/>
              </a:spcBef>
              <a:buClrTx/>
              <a:buSzTx/>
              <a:buFontTx/>
              <a:buNone/>
            </a:pPr>
            <a:r>
              <a:rPr lang="ru-RU" altLang="ru-RU" sz="1800"/>
              <a:t>В общем случае взаимовлияние транзакций может проявляться в виде:</a:t>
            </a:r>
          </a:p>
          <a:p>
            <a:pPr eaLnBrk="1" hangingPunct="1">
              <a:spcBef>
                <a:spcPct val="0"/>
              </a:spcBef>
              <a:buClrTx/>
              <a:buSzTx/>
              <a:buFontTx/>
              <a:buAutoNum type="arabicPeriod"/>
            </a:pPr>
            <a:r>
              <a:rPr lang="ru-RU" altLang="ru-RU" sz="1800"/>
              <a:t>потери изменений;</a:t>
            </a:r>
          </a:p>
          <a:p>
            <a:pPr eaLnBrk="1" hangingPunct="1">
              <a:spcBef>
                <a:spcPct val="0"/>
              </a:spcBef>
              <a:buClrTx/>
              <a:buSzTx/>
              <a:buFontTx/>
              <a:buAutoNum type="arabicPeriod"/>
            </a:pPr>
            <a:r>
              <a:rPr lang="ru-RU" altLang="ru-RU" sz="1800"/>
              <a:t>чернового чтения;</a:t>
            </a:r>
          </a:p>
          <a:p>
            <a:pPr eaLnBrk="1" hangingPunct="1">
              <a:spcBef>
                <a:spcPct val="0"/>
              </a:spcBef>
              <a:buClrTx/>
              <a:buSzTx/>
              <a:buFontTx/>
              <a:buAutoNum type="arabicPeriod"/>
            </a:pPr>
            <a:r>
              <a:rPr lang="ru-RU" altLang="ru-RU" sz="1800"/>
              <a:t>неповторяемого чтения;</a:t>
            </a:r>
          </a:p>
          <a:p>
            <a:pPr eaLnBrk="1" hangingPunct="1">
              <a:spcBef>
                <a:spcPct val="0"/>
              </a:spcBef>
              <a:buClrTx/>
              <a:buSzTx/>
              <a:buFontTx/>
              <a:buAutoNum type="arabicPeriod"/>
            </a:pPr>
            <a:r>
              <a:rPr lang="ru-RU" altLang="ru-RU" sz="1800"/>
              <a:t>фантомов.</a:t>
            </a:r>
          </a:p>
        </p:txBody>
      </p:sp>
      <p:sp>
        <p:nvSpPr>
          <p:cNvPr id="12292" name="Rectangle 5"/>
          <p:cNvSpPr>
            <a:spLocks noChangeArrowheads="1"/>
          </p:cNvSpPr>
          <p:nvPr/>
        </p:nvSpPr>
        <p:spPr bwMode="auto">
          <a:xfrm>
            <a:off x="0" y="2614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457200"/>
            <a:ext cx="8229600" cy="739775"/>
          </a:xfrm>
        </p:spPr>
        <p:txBody>
          <a:bodyPr/>
          <a:lstStyle/>
          <a:p>
            <a:pPr algn="ctr" eaLnBrk="1" hangingPunct="1"/>
            <a:r>
              <a:rPr lang="ru-RU" altLang="ru-RU" sz="3200" smtClean="0"/>
              <a:t>Потеря изменений</a:t>
            </a:r>
          </a:p>
        </p:txBody>
      </p:sp>
      <p:sp>
        <p:nvSpPr>
          <p:cNvPr id="13315" name="Text Box 3"/>
          <p:cNvSpPr txBox="1">
            <a:spLocks noChangeArrowheads="1"/>
          </p:cNvSpPr>
          <p:nvPr/>
        </p:nvSpPr>
        <p:spPr bwMode="auto">
          <a:xfrm>
            <a:off x="828675" y="1125538"/>
            <a:ext cx="7847013"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ru-RU" altLang="ru-RU" sz="1800" dirty="0"/>
              <a:t>Представим, что одновременно начали выполняться две транзакции:</a:t>
            </a:r>
          </a:p>
          <a:p>
            <a:pPr eaLnBrk="1" hangingPunct="1">
              <a:spcBef>
                <a:spcPct val="0"/>
              </a:spcBef>
              <a:buClrTx/>
              <a:buSzTx/>
              <a:buFontTx/>
              <a:buNone/>
            </a:pPr>
            <a:r>
              <a:rPr lang="ru-RU" altLang="ru-RU" sz="1800" dirty="0"/>
              <a:t>транзакция 1 – 	</a:t>
            </a:r>
            <a:r>
              <a:rPr lang="en-US" altLang="ru-RU" sz="1800" dirty="0"/>
              <a:t>UPDATE</a:t>
            </a:r>
            <a:r>
              <a:rPr lang="ru-RU" altLang="ru-RU" sz="1800" dirty="0"/>
              <a:t> 	</a:t>
            </a:r>
            <a:r>
              <a:rPr lang="ru-RU" altLang="ru-RU" sz="1800" i="1" dirty="0"/>
              <a:t>СОТРУДНИКИ</a:t>
            </a:r>
            <a:endParaRPr lang="en-US" altLang="ru-RU" sz="1800" dirty="0"/>
          </a:p>
          <a:p>
            <a:pPr eaLnBrk="1" hangingPunct="1">
              <a:spcBef>
                <a:spcPct val="0"/>
              </a:spcBef>
              <a:buClrTx/>
              <a:buSzTx/>
              <a:buFontTx/>
              <a:buNone/>
            </a:pPr>
            <a:r>
              <a:rPr lang="ru-RU" altLang="ru-RU" sz="1800" dirty="0"/>
              <a:t>			</a:t>
            </a:r>
            <a:r>
              <a:rPr lang="en-US" altLang="ru-RU" sz="1800" dirty="0"/>
              <a:t>SET</a:t>
            </a:r>
            <a:r>
              <a:rPr lang="ru-RU" altLang="ru-RU" sz="1800" dirty="0"/>
              <a:t>	</a:t>
            </a:r>
            <a:r>
              <a:rPr lang="ru-RU" altLang="ru-RU" sz="1800" i="1" dirty="0"/>
              <a:t>Оклад</a:t>
            </a:r>
            <a:r>
              <a:rPr lang="ru-RU" altLang="ru-RU" sz="1800" dirty="0"/>
              <a:t> = 39200</a:t>
            </a:r>
            <a:endParaRPr lang="en-US" altLang="ru-RU" sz="1800" dirty="0"/>
          </a:p>
          <a:p>
            <a:pPr eaLnBrk="1" hangingPunct="1">
              <a:spcBef>
                <a:spcPct val="0"/>
              </a:spcBef>
              <a:buClrTx/>
              <a:buSzTx/>
              <a:buFontTx/>
              <a:buNone/>
            </a:pPr>
            <a:r>
              <a:rPr lang="ru-RU" altLang="ru-RU" sz="1800" dirty="0"/>
              <a:t>			</a:t>
            </a:r>
            <a:r>
              <a:rPr lang="en-US" altLang="ru-RU" sz="1800" dirty="0"/>
              <a:t>WHERE</a:t>
            </a:r>
            <a:r>
              <a:rPr lang="ru-RU" altLang="ru-RU" sz="1800" dirty="0"/>
              <a:t>	</a:t>
            </a:r>
            <a:r>
              <a:rPr lang="ru-RU" altLang="ru-RU" sz="1800" b="1" i="1" dirty="0"/>
              <a:t>Номер</a:t>
            </a:r>
            <a:r>
              <a:rPr lang="ru-RU" altLang="ru-RU" sz="1800" dirty="0"/>
              <a:t> = 1123;</a:t>
            </a:r>
          </a:p>
          <a:p>
            <a:pPr eaLnBrk="1" hangingPunct="1">
              <a:spcBef>
                <a:spcPct val="0"/>
              </a:spcBef>
              <a:buClrTx/>
              <a:buSzTx/>
              <a:buFontTx/>
              <a:buNone/>
            </a:pPr>
            <a:r>
              <a:rPr lang="ru-RU" altLang="ru-RU" sz="1800" dirty="0"/>
              <a:t>транзакция 2 – 	</a:t>
            </a:r>
            <a:r>
              <a:rPr lang="en-US" altLang="ru-RU" sz="1800" dirty="0"/>
              <a:t>UPDATE</a:t>
            </a:r>
            <a:r>
              <a:rPr lang="ru-RU" altLang="ru-RU" sz="1800" dirty="0"/>
              <a:t> 	</a:t>
            </a:r>
            <a:r>
              <a:rPr lang="ru-RU" altLang="ru-RU" sz="1800" i="1" dirty="0"/>
              <a:t>СОТРУДНИКИ</a:t>
            </a:r>
            <a:endParaRPr lang="en-US" altLang="ru-RU" sz="1800" dirty="0"/>
          </a:p>
          <a:p>
            <a:pPr eaLnBrk="1" hangingPunct="1">
              <a:spcBef>
                <a:spcPct val="0"/>
              </a:spcBef>
              <a:buClrTx/>
              <a:buSzTx/>
              <a:buFontTx/>
              <a:buNone/>
            </a:pPr>
            <a:r>
              <a:rPr lang="ru-RU" altLang="ru-RU" sz="1800" dirty="0"/>
              <a:t>			</a:t>
            </a:r>
            <a:r>
              <a:rPr lang="en-US" altLang="ru-RU" sz="1800" dirty="0"/>
              <a:t>SET</a:t>
            </a:r>
            <a:r>
              <a:rPr lang="ru-RU" altLang="ru-RU" sz="1800" dirty="0"/>
              <a:t>	</a:t>
            </a:r>
            <a:r>
              <a:rPr lang="ru-RU" altLang="ru-RU" sz="1800" i="1" dirty="0"/>
              <a:t>Должность</a:t>
            </a:r>
            <a:r>
              <a:rPr lang="ru-RU" altLang="ru-RU" sz="1800" dirty="0"/>
              <a:t> = </a:t>
            </a:r>
            <a:r>
              <a:rPr lang="en-US" altLang="ru-RU" sz="1800" smtClean="0"/>
              <a:t>'</a:t>
            </a:r>
            <a:r>
              <a:rPr lang="ru-RU" altLang="ru-RU" sz="1800" smtClean="0"/>
              <a:t>старший </a:t>
            </a:r>
            <a:r>
              <a:rPr lang="ru-RU" altLang="ru-RU" sz="1800" dirty="0" smtClean="0"/>
              <a:t>экономист</a:t>
            </a:r>
            <a:r>
              <a:rPr lang="en-US" altLang="ru-RU" sz="1800" dirty="0" smtClean="0"/>
              <a:t>'</a:t>
            </a:r>
            <a:endParaRPr lang="en-US" altLang="ru-RU" sz="1800" dirty="0"/>
          </a:p>
          <a:p>
            <a:pPr eaLnBrk="1" hangingPunct="1">
              <a:spcBef>
                <a:spcPct val="0"/>
              </a:spcBef>
              <a:buClrTx/>
              <a:buSzTx/>
              <a:buFontTx/>
              <a:buNone/>
            </a:pPr>
            <a:r>
              <a:rPr lang="ru-RU" altLang="ru-RU" sz="1800" dirty="0"/>
              <a:t>			</a:t>
            </a:r>
            <a:r>
              <a:rPr lang="en-US" altLang="ru-RU" sz="1800" dirty="0"/>
              <a:t>WHERE</a:t>
            </a:r>
            <a:r>
              <a:rPr lang="ru-RU" altLang="ru-RU" sz="1800" dirty="0"/>
              <a:t>	</a:t>
            </a:r>
            <a:r>
              <a:rPr lang="ru-RU" altLang="ru-RU" sz="1800" b="1" i="1" dirty="0"/>
              <a:t>Номер</a:t>
            </a:r>
            <a:r>
              <a:rPr lang="ru-RU" altLang="ru-RU" sz="1800" dirty="0"/>
              <a:t> = 1123;</a:t>
            </a:r>
          </a:p>
        </p:txBody>
      </p:sp>
      <p:sp>
        <p:nvSpPr>
          <p:cNvPr id="13316" name="Rectangle 4"/>
          <p:cNvSpPr>
            <a:spLocks noChangeArrowheads="1"/>
          </p:cNvSpPr>
          <p:nvPr/>
        </p:nvSpPr>
        <p:spPr bwMode="auto">
          <a:xfrm>
            <a:off x="0" y="2614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3317" name="Rectangle 7"/>
          <p:cNvSpPr>
            <a:spLocks noChangeArrowheads="1"/>
          </p:cNvSpPr>
          <p:nvPr/>
        </p:nvSpPr>
        <p:spPr bwMode="auto">
          <a:xfrm>
            <a:off x="0" y="2636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3318" name="Rectangle 9"/>
          <p:cNvSpPr>
            <a:spLocks noChangeArrowheads="1"/>
          </p:cNvSpPr>
          <p:nvPr/>
        </p:nvSpPr>
        <p:spPr bwMode="auto">
          <a:xfrm>
            <a:off x="0" y="2714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graphicFrame>
        <p:nvGraphicFramePr>
          <p:cNvPr id="13319" name="Object 8"/>
          <p:cNvGraphicFramePr>
            <a:graphicFrameLocks noChangeAspect="1"/>
          </p:cNvGraphicFramePr>
          <p:nvPr/>
        </p:nvGraphicFramePr>
        <p:xfrm>
          <a:off x="755650" y="3141663"/>
          <a:ext cx="7848600" cy="2387600"/>
        </p:xfrm>
        <a:graphic>
          <a:graphicData uri="http://schemas.openxmlformats.org/presentationml/2006/ole">
            <mc:AlternateContent xmlns:mc="http://schemas.openxmlformats.org/markup-compatibility/2006">
              <mc:Choice xmlns:v="urn:schemas-microsoft-com:vml" Requires="v">
                <p:oleObj spid="_x0000_s13323" name="Рисунок" r:id="rId4" imgW="4699591" imgH="1424763" progId="Word.Picture.8">
                  <p:embed/>
                </p:oleObj>
              </mc:Choice>
              <mc:Fallback>
                <p:oleObj name="Рисунок" r:id="rId4" imgW="4699591" imgH="1424763" progId="Word.Picture.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3141663"/>
                        <a:ext cx="78486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498" name="Text Box 10"/>
          <p:cNvSpPr txBox="1">
            <a:spLocks noChangeArrowheads="1"/>
          </p:cNvSpPr>
          <p:nvPr/>
        </p:nvSpPr>
        <p:spPr bwMode="auto">
          <a:xfrm>
            <a:off x="827088" y="5667375"/>
            <a:ext cx="74168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lang="ru-RU" altLang="ru-RU" sz="2000" b="1"/>
              <a:t>СУБД не допускает такого взаимовлияния транзакций, при котором возможна потеря изменений.</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8"/>
                                        </p:tgtEl>
                                        <p:attrNameLst>
                                          <p:attrName>style.visibility</p:attrName>
                                        </p:attrNameLst>
                                      </p:cBhvr>
                                      <p:to>
                                        <p:strVal val="visible"/>
                                      </p:to>
                                    </p:set>
                                    <p:anim calcmode="lin" valueType="num">
                                      <p:cBhvr additive="base">
                                        <p:cTn id="7" dur="500" fill="hold"/>
                                        <p:tgtEl>
                                          <p:spTgt spid="63498"/>
                                        </p:tgtEl>
                                        <p:attrNameLst>
                                          <p:attrName>ppt_x</p:attrName>
                                        </p:attrNameLst>
                                      </p:cBhvr>
                                      <p:tavLst>
                                        <p:tav tm="0">
                                          <p:val>
                                            <p:strVal val="#ppt_x"/>
                                          </p:val>
                                        </p:tav>
                                        <p:tav tm="100000">
                                          <p:val>
                                            <p:strVal val="#ppt_x"/>
                                          </p:val>
                                        </p:tav>
                                      </p:tavLst>
                                    </p:anim>
                                    <p:anim calcmode="lin" valueType="num">
                                      <p:cBhvr additive="base">
                                        <p:cTn id="8" dur="500" fill="hold"/>
                                        <p:tgtEl>
                                          <p:spTgt spid="634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457200"/>
            <a:ext cx="8229600" cy="739775"/>
          </a:xfrm>
        </p:spPr>
        <p:txBody>
          <a:bodyPr/>
          <a:lstStyle/>
          <a:p>
            <a:pPr algn="ctr" eaLnBrk="1" hangingPunct="1"/>
            <a:r>
              <a:rPr lang="ru-RU" altLang="ru-RU" sz="3200" smtClean="0"/>
              <a:t>Черновое чтение</a:t>
            </a:r>
          </a:p>
        </p:txBody>
      </p:sp>
      <p:sp>
        <p:nvSpPr>
          <p:cNvPr id="14339" name="Text Box 3"/>
          <p:cNvSpPr txBox="1">
            <a:spLocks noChangeArrowheads="1"/>
          </p:cNvSpPr>
          <p:nvPr/>
        </p:nvSpPr>
        <p:spPr bwMode="auto">
          <a:xfrm>
            <a:off x="757238" y="1370013"/>
            <a:ext cx="7775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lang="ru-RU" altLang="ru-RU" sz="1800"/>
              <a:t>Ситуация </a:t>
            </a:r>
            <a:r>
              <a:rPr lang="ru-RU" altLang="ru-RU" sz="1800" b="1"/>
              <a:t>чернового чтения</a:t>
            </a:r>
            <a:r>
              <a:rPr lang="ru-RU" altLang="ru-RU" sz="1800"/>
              <a:t> возникает, когда транзакция считывает изменения, вносимые другой (незавершённой) транзакцией. </a:t>
            </a:r>
          </a:p>
        </p:txBody>
      </p:sp>
      <p:sp>
        <p:nvSpPr>
          <p:cNvPr id="14340" name="Rectangle 4"/>
          <p:cNvSpPr>
            <a:spLocks noChangeArrowheads="1"/>
          </p:cNvSpPr>
          <p:nvPr/>
        </p:nvSpPr>
        <p:spPr bwMode="auto">
          <a:xfrm>
            <a:off x="0" y="2614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4341" name="Rectangle 5"/>
          <p:cNvSpPr>
            <a:spLocks noChangeArrowheads="1"/>
          </p:cNvSpPr>
          <p:nvPr/>
        </p:nvSpPr>
        <p:spPr bwMode="auto">
          <a:xfrm>
            <a:off x="0" y="2609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4342" name="Rectangle 8"/>
          <p:cNvSpPr>
            <a:spLocks noChangeArrowheads="1"/>
          </p:cNvSpPr>
          <p:nvPr/>
        </p:nvSpPr>
        <p:spPr bwMode="auto">
          <a:xfrm>
            <a:off x="0" y="2652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4343" name="Rectangle 10"/>
          <p:cNvSpPr>
            <a:spLocks noChangeArrowheads="1"/>
          </p:cNvSpPr>
          <p:nvPr/>
        </p:nvSpPr>
        <p:spPr bwMode="auto">
          <a:xfrm>
            <a:off x="0" y="2386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4344" name="Rectangle 12"/>
          <p:cNvSpPr>
            <a:spLocks noChangeArrowheads="1"/>
          </p:cNvSpPr>
          <p:nvPr/>
        </p:nvSpPr>
        <p:spPr bwMode="auto">
          <a:xfrm>
            <a:off x="0" y="3057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4345" name="Rectangle 14"/>
          <p:cNvSpPr>
            <a:spLocks noChangeArrowheads="1"/>
          </p:cNvSpPr>
          <p:nvPr/>
        </p:nvSpPr>
        <p:spPr bwMode="auto">
          <a:xfrm>
            <a:off x="0" y="2700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pic>
        <p:nvPicPr>
          <p:cNvPr id="1434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349500"/>
            <a:ext cx="6624637"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457200"/>
            <a:ext cx="8229600" cy="668338"/>
          </a:xfrm>
        </p:spPr>
        <p:txBody>
          <a:bodyPr/>
          <a:lstStyle/>
          <a:p>
            <a:pPr algn="ctr" eaLnBrk="1" hangingPunct="1"/>
            <a:r>
              <a:rPr lang="ru-RU" altLang="ru-RU" sz="3200" smtClean="0"/>
              <a:t>Неповторяемое чтение</a:t>
            </a:r>
          </a:p>
        </p:txBody>
      </p:sp>
      <p:sp>
        <p:nvSpPr>
          <p:cNvPr id="15363" name="Text Box 4"/>
          <p:cNvSpPr txBox="1">
            <a:spLocks noChangeArrowheads="1"/>
          </p:cNvSpPr>
          <p:nvPr/>
        </p:nvSpPr>
        <p:spPr bwMode="auto">
          <a:xfrm>
            <a:off x="682625" y="1052513"/>
            <a:ext cx="8137525" cy="147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ru-RU" altLang="ru-RU" sz="1800" b="1"/>
              <a:t>Неповторяемое чтение</a:t>
            </a:r>
            <a:r>
              <a:rPr lang="ru-RU" altLang="ru-RU" sz="1800"/>
              <a:t> является противоположностью повторяемого, т.е. транзакция "видит" изменения существующих данных, внесённые другими (завершёнными!) транзакциями. Транзакция повторно читает те же данные, что и раньше, и обнаруживает, что они были изменены другой транзакцией (которая завершилась после первого чтения).</a:t>
            </a:r>
          </a:p>
        </p:txBody>
      </p:sp>
      <p:pic>
        <p:nvPicPr>
          <p:cNvPr id="153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606675"/>
            <a:ext cx="5256212" cy="413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260475" y="260350"/>
            <a:ext cx="6624638" cy="884238"/>
          </a:xfrm>
        </p:spPr>
        <p:txBody>
          <a:bodyPr/>
          <a:lstStyle/>
          <a:p>
            <a:pPr algn="ctr" eaLnBrk="1" hangingPunct="1"/>
            <a:r>
              <a:rPr lang="ru-RU" altLang="ru-RU" sz="3200" smtClean="0"/>
              <a:t>Фантомы</a:t>
            </a:r>
          </a:p>
        </p:txBody>
      </p:sp>
      <p:sp>
        <p:nvSpPr>
          <p:cNvPr id="16387" name="Rectangle 5"/>
          <p:cNvSpPr>
            <a:spLocks noChangeArrowheads="1"/>
          </p:cNvSpPr>
          <p:nvPr/>
        </p:nvSpPr>
        <p:spPr bwMode="auto">
          <a:xfrm>
            <a:off x="0" y="2786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6388" name="Rectangle 7"/>
          <p:cNvSpPr>
            <a:spLocks noChangeArrowheads="1"/>
          </p:cNvSpPr>
          <p:nvPr/>
        </p:nvSpPr>
        <p:spPr bwMode="auto">
          <a:xfrm>
            <a:off x="0" y="2047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6389" name="Rectangle 9"/>
          <p:cNvSpPr>
            <a:spLocks noChangeArrowheads="1"/>
          </p:cNvSpPr>
          <p:nvPr/>
        </p:nvSpPr>
        <p:spPr bwMode="auto">
          <a:xfrm>
            <a:off x="0" y="2276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pic>
        <p:nvPicPr>
          <p:cNvPr id="1639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2424113"/>
            <a:ext cx="5616575"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11"/>
          <p:cNvSpPr txBox="1">
            <a:spLocks noChangeArrowheads="1"/>
          </p:cNvSpPr>
          <p:nvPr/>
        </p:nvSpPr>
        <p:spPr bwMode="auto">
          <a:xfrm>
            <a:off x="539750" y="981075"/>
            <a:ext cx="8208963"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ru-RU" altLang="ru-RU" sz="1800" b="1"/>
              <a:t>Фантомы </a:t>
            </a:r>
            <a:r>
              <a:rPr lang="ru-RU" altLang="ru-RU" sz="1800"/>
              <a:t>возникают, если транзакция "видит" новые данные, добавленные другими (завершёнными!) транзакциями. Транзакция повторно выполняет запрос, возвращающий набор строк для некоторого условия, и обнаруживает, что набор строк, удовлетворяющих условию, изменился из-за транзакции, завершившейся за это время.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528638"/>
            <a:ext cx="8229600" cy="884237"/>
          </a:xfrm>
        </p:spPr>
        <p:txBody>
          <a:bodyPr/>
          <a:lstStyle/>
          <a:p>
            <a:pPr algn="ctr" eaLnBrk="1" hangingPunct="1"/>
            <a:r>
              <a:rPr lang="ru-RU" altLang="ru-RU" sz="3400" smtClean="0"/>
              <a:t>Уровни изоляции транзакций по стандарту </a:t>
            </a:r>
            <a:r>
              <a:rPr lang="en-US" altLang="ru-RU" sz="3400" smtClean="0"/>
              <a:t>ANSI/ISO</a:t>
            </a:r>
            <a:endParaRPr lang="ru-RU" altLang="ru-RU" sz="3400" smtClean="0"/>
          </a:p>
        </p:txBody>
      </p:sp>
      <p:graphicFrame>
        <p:nvGraphicFramePr>
          <p:cNvPr id="66697" name="Group 137"/>
          <p:cNvGraphicFramePr>
            <a:graphicFrameLocks noGrp="1"/>
          </p:cNvGraphicFramePr>
          <p:nvPr/>
        </p:nvGraphicFramePr>
        <p:xfrm>
          <a:off x="755650" y="1557338"/>
          <a:ext cx="7704138" cy="4751389"/>
        </p:xfrm>
        <a:graphic>
          <a:graphicData uri="http://schemas.openxmlformats.org/drawingml/2006/table">
            <a:tbl>
              <a:tblPr/>
              <a:tblGrid>
                <a:gridCol w="3384550"/>
                <a:gridCol w="1223963"/>
                <a:gridCol w="1876425"/>
                <a:gridCol w="1219200"/>
              </a:tblGrid>
              <a:tr h="1111250">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cs typeface="Times New Roman" pitchFamily="18" charset="0"/>
                        </a:rPr>
                        <a:t>Уровень изоляции</a:t>
                      </a:r>
                      <a:endParaRPr kumimoji="0" lang="ru-RU" altLang="ru-RU" sz="32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Times New Roman" pitchFamily="18" charset="0"/>
                          <a:cs typeface="Times New Roman" pitchFamily="18" charset="0"/>
                        </a:rPr>
                        <a:t>Черновое чтение</a:t>
                      </a:r>
                      <a:endParaRPr kumimoji="0" lang="ru-RU" altLang="ru-RU"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Times New Roman" pitchFamily="18" charset="0"/>
                          <a:cs typeface="Times New Roman" pitchFamily="18" charset="0"/>
                        </a:rPr>
                        <a:t>Неповторяемое чтение</a:t>
                      </a:r>
                      <a:endParaRPr kumimoji="0" lang="ru-RU" altLang="ru-RU"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Times New Roman" pitchFamily="18" charset="0"/>
                          <a:cs typeface="Times New Roman" pitchFamily="18" charset="0"/>
                        </a:rPr>
                        <a:t>Фантомы</a:t>
                      </a:r>
                      <a:endParaRPr kumimoji="0" lang="ru-RU" altLang="ru-RU"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27125">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100" b="0" i="0" u="none" strike="noStrike" cap="none" normalizeH="0" baseline="0" smtClean="0">
                          <a:ln>
                            <a:noFill/>
                          </a:ln>
                          <a:solidFill>
                            <a:schemeClr val="tx1"/>
                          </a:solidFill>
                          <a:effectLst/>
                          <a:latin typeface="Times New Roman" pitchFamily="18" charset="0"/>
                          <a:cs typeface="Times New Roman" pitchFamily="18" charset="0"/>
                        </a:rPr>
                        <a:t>Read Uncommited </a:t>
                      </a:r>
                      <a:r>
                        <a:rPr kumimoji="0" lang="ru-RU" altLang="ru-RU" sz="2000" b="0" i="0" u="none" strike="noStrike" cap="none" normalizeH="0" baseline="0" smtClean="0">
                          <a:ln>
                            <a:noFill/>
                          </a:ln>
                          <a:solidFill>
                            <a:schemeClr val="tx1"/>
                          </a:solidFill>
                          <a:effectLst/>
                          <a:latin typeface="Arial"/>
                          <a:cs typeface="Times New Roman" pitchFamily="18" charset="0"/>
                        </a:rPr>
                        <a:t>–</a:t>
                      </a:r>
                      <a:r>
                        <a:rPr kumimoji="0" lang="ru-RU" altLang="ru-RU" sz="2000" b="0" i="0" u="none" strike="noStrike" cap="none" normalizeH="0" baseline="0" smtClean="0">
                          <a:ln>
                            <a:noFill/>
                          </a:ln>
                          <a:solidFill>
                            <a:schemeClr val="tx1"/>
                          </a:solidFill>
                          <a:effectLst/>
                          <a:latin typeface="Times New Roman" pitchFamily="18" charset="0"/>
                          <a:cs typeface="Times New Roman" pitchFamily="18" charset="0"/>
                        </a:rPr>
                        <a:t> чтение незавершённых транзакций</a:t>
                      </a:r>
                      <a:endParaRPr kumimoji="0" lang="ru-RU" altLang="ru-RU"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Times New Roman" pitchFamily="18" charset="0"/>
                          <a:cs typeface="Times New Roman" pitchFamily="18" charset="0"/>
                        </a:rPr>
                        <a:t>да</a:t>
                      </a:r>
                      <a:endParaRPr kumimoji="0" lang="ru-RU" altLang="ru-RU"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Times New Roman" pitchFamily="18" charset="0"/>
                          <a:cs typeface="Times New Roman" pitchFamily="18" charset="0"/>
                        </a:rPr>
                        <a:t>да</a:t>
                      </a:r>
                      <a:endParaRPr kumimoji="0" lang="ru-RU" altLang="ru-RU"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Times New Roman" pitchFamily="18" charset="0"/>
                          <a:cs typeface="Times New Roman" pitchFamily="18" charset="0"/>
                        </a:rPr>
                        <a:t>да</a:t>
                      </a:r>
                      <a:endParaRPr kumimoji="0" lang="ru-RU" altLang="ru-RU"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9788">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100" b="0" i="0" u="none" strike="noStrike" cap="none" normalizeH="0" baseline="0" smtClean="0">
                          <a:ln>
                            <a:noFill/>
                          </a:ln>
                          <a:solidFill>
                            <a:schemeClr val="tx1"/>
                          </a:solidFill>
                          <a:effectLst/>
                          <a:latin typeface="Times New Roman" pitchFamily="18" charset="0"/>
                          <a:cs typeface="Times New Roman" pitchFamily="18" charset="0"/>
                        </a:rPr>
                        <a:t>Read Commited</a:t>
                      </a:r>
                      <a:r>
                        <a:rPr kumimoji="0" lang="ru-RU" altLang="ru-RU" sz="2000" b="0" i="0" u="none" strike="noStrike" cap="none" normalizeH="0" baseline="0" smtClean="0">
                          <a:ln>
                            <a:noFill/>
                          </a:ln>
                          <a:solidFill>
                            <a:schemeClr val="tx1"/>
                          </a:solidFill>
                          <a:effectLst/>
                          <a:latin typeface="Times New Roman" pitchFamily="18" charset="0"/>
                          <a:cs typeface="Times New Roman" pitchFamily="18" charset="0"/>
                        </a:rPr>
                        <a:t> </a:t>
                      </a:r>
                      <a:r>
                        <a:rPr kumimoji="0" lang="ru-RU" altLang="ru-RU" sz="2000" b="0" i="0" u="none" strike="noStrike" cap="none" normalizeH="0" baseline="0" smtClean="0">
                          <a:ln>
                            <a:noFill/>
                          </a:ln>
                          <a:solidFill>
                            <a:schemeClr val="tx1"/>
                          </a:solidFill>
                          <a:effectLst/>
                          <a:latin typeface="Arial"/>
                          <a:cs typeface="Times New Roman" pitchFamily="18" charset="0"/>
                        </a:rPr>
                        <a:t>–</a:t>
                      </a:r>
                      <a:r>
                        <a:rPr kumimoji="0" lang="ru-RU" altLang="ru-RU" sz="2000" b="0" i="0" u="none" strike="noStrike" cap="none" normalizeH="0" baseline="0" smtClean="0">
                          <a:ln>
                            <a:noFill/>
                          </a:ln>
                          <a:solidFill>
                            <a:schemeClr val="tx1"/>
                          </a:solidFill>
                          <a:effectLst/>
                          <a:latin typeface="Times New Roman" pitchFamily="18" charset="0"/>
                          <a:cs typeface="Times New Roman" pitchFamily="18" charset="0"/>
                        </a:rPr>
                        <a:t> чтение завершённых транзакций</a:t>
                      </a:r>
                      <a:endParaRPr kumimoji="0" lang="ru-RU" altLang="ru-RU"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Times New Roman" pitchFamily="18" charset="0"/>
                          <a:cs typeface="Times New Roman" pitchFamily="18" charset="0"/>
                        </a:rPr>
                        <a:t>нет</a:t>
                      </a:r>
                      <a:endParaRPr kumimoji="0" lang="ru-RU" altLang="ru-RU"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Times New Roman" pitchFamily="18" charset="0"/>
                          <a:cs typeface="Times New Roman" pitchFamily="18" charset="0"/>
                        </a:rPr>
                        <a:t>да</a:t>
                      </a:r>
                      <a:endParaRPr kumimoji="0" lang="ru-RU" altLang="ru-RU"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Times New Roman" pitchFamily="18" charset="0"/>
                          <a:cs typeface="Times New Roman" pitchFamily="18" charset="0"/>
                        </a:rPr>
                        <a:t>да</a:t>
                      </a:r>
                      <a:endParaRPr kumimoji="0" lang="ru-RU" altLang="ru-RU"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6613">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100" b="0" i="0" u="none" strike="noStrike" cap="none" normalizeH="0" baseline="0" smtClean="0">
                          <a:ln>
                            <a:noFill/>
                          </a:ln>
                          <a:solidFill>
                            <a:schemeClr val="tx1"/>
                          </a:solidFill>
                          <a:effectLst/>
                          <a:latin typeface="Times New Roman" pitchFamily="18" charset="0"/>
                          <a:cs typeface="Times New Roman" pitchFamily="18" charset="0"/>
                        </a:rPr>
                        <a:t>Repeatable Read </a:t>
                      </a:r>
                      <a:r>
                        <a:rPr kumimoji="0" lang="ru-RU" altLang="ru-RU" sz="2000" b="0" i="0" u="none" strike="noStrike" cap="none" normalizeH="0" baseline="0" smtClean="0">
                          <a:ln>
                            <a:noFill/>
                          </a:ln>
                          <a:solidFill>
                            <a:schemeClr val="tx1"/>
                          </a:solidFill>
                          <a:effectLst/>
                          <a:latin typeface="Arial"/>
                          <a:cs typeface="Times New Roman" pitchFamily="18" charset="0"/>
                        </a:rPr>
                        <a:t>–</a:t>
                      </a:r>
                      <a:r>
                        <a:rPr kumimoji="0" lang="ru-RU" altLang="ru-RU" sz="2000" b="0" i="0" u="none" strike="noStrike" cap="none" normalizeH="0" baseline="0" smtClean="0">
                          <a:ln>
                            <a:noFill/>
                          </a:ln>
                          <a:solidFill>
                            <a:schemeClr val="tx1"/>
                          </a:solidFill>
                          <a:effectLst/>
                          <a:latin typeface="Times New Roman" pitchFamily="18" charset="0"/>
                          <a:cs typeface="Times New Roman" pitchFamily="18" charset="0"/>
                        </a:rPr>
                        <a:t> повторяемое чтение</a:t>
                      </a:r>
                      <a:endParaRPr kumimoji="0" lang="ru-RU" altLang="ru-RU"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cs typeface="Times New Roman" pitchFamily="18" charset="0"/>
                        </a:rPr>
                        <a:t>нет</a:t>
                      </a:r>
                      <a:endParaRPr kumimoji="0" lang="ru-RU" altLang="ru-RU" sz="32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Times New Roman" pitchFamily="18" charset="0"/>
                          <a:cs typeface="Times New Roman" pitchFamily="18" charset="0"/>
                        </a:rPr>
                        <a:t>нет</a:t>
                      </a:r>
                      <a:endParaRPr kumimoji="0" lang="ru-RU" altLang="ru-RU"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Times New Roman" pitchFamily="18" charset="0"/>
                          <a:cs typeface="Times New Roman" pitchFamily="18" charset="0"/>
                        </a:rPr>
                        <a:t>да</a:t>
                      </a:r>
                      <a:endParaRPr kumimoji="0" lang="ru-RU" altLang="ru-RU"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6613">
                <a:tc>
                  <a:txBody>
                    <a:bodyPr/>
                    <a:lstStyle>
                      <a:lvl1pPr>
                        <a:spcBef>
                          <a:spcPct val="20000"/>
                        </a:spcBef>
                        <a:buClr>
                          <a:schemeClr val="bg2"/>
                        </a:buClr>
                        <a:buSzPct val="75000"/>
                        <a:buFont typeface="Wingdings" pitchFamily="2" charset="2"/>
                        <a:tabLst>
                          <a:tab pos="449263" algn="r"/>
                          <a:tab pos="2636838" algn="ctr"/>
                          <a:tab pos="5273675" algn="r"/>
                        </a:tabLst>
                        <a:defRPr sz="2800">
                          <a:solidFill>
                            <a:schemeClr val="tx1"/>
                          </a:solidFill>
                          <a:latin typeface="Arial" charset="0"/>
                          <a:cs typeface="Arial" charset="0"/>
                        </a:defRPr>
                      </a:lvl1pPr>
                      <a:lvl2pPr>
                        <a:spcBef>
                          <a:spcPct val="20000"/>
                        </a:spcBef>
                        <a:buClr>
                          <a:schemeClr val="accent2"/>
                        </a:buClr>
                        <a:buSzPct val="80000"/>
                        <a:buFont typeface="Wingdings" pitchFamily="2" charset="2"/>
                        <a:tabLst>
                          <a:tab pos="449263" algn="r"/>
                          <a:tab pos="2636838" algn="ctr"/>
                          <a:tab pos="5273675" algn="r"/>
                        </a:tabLst>
                        <a:defRPr sz="2400">
                          <a:solidFill>
                            <a:schemeClr val="tx1"/>
                          </a:solidFill>
                          <a:latin typeface="Arial" charset="0"/>
                          <a:cs typeface="Arial" charset="0"/>
                        </a:defRPr>
                      </a:lvl2pPr>
                      <a:lvl3pPr>
                        <a:spcBef>
                          <a:spcPct val="20000"/>
                        </a:spcBef>
                        <a:buClr>
                          <a:schemeClr val="bg2"/>
                        </a:buClr>
                        <a:buSzPct val="65000"/>
                        <a:buFont typeface="Wingdings" pitchFamily="2" charset="2"/>
                        <a:tabLst>
                          <a:tab pos="449263" algn="r"/>
                          <a:tab pos="2636838" algn="ctr"/>
                          <a:tab pos="5273675" algn="r"/>
                        </a:tabLst>
                        <a:defRPr sz="2000">
                          <a:solidFill>
                            <a:schemeClr val="tx1"/>
                          </a:solidFill>
                          <a:latin typeface="Arial" charset="0"/>
                          <a:cs typeface="Arial" charset="0"/>
                        </a:defRPr>
                      </a:lvl3pPr>
                      <a:lvl4pPr>
                        <a:spcBef>
                          <a:spcPct val="20000"/>
                        </a:spcBef>
                        <a:buClr>
                          <a:schemeClr val="accent2"/>
                        </a:buClr>
                        <a:buSzPct val="70000"/>
                        <a:buFont typeface="Wingdings" pitchFamily="2" charset="2"/>
                        <a:tabLst>
                          <a:tab pos="449263" algn="r"/>
                          <a:tab pos="2636838" algn="ctr"/>
                          <a:tab pos="5273675" algn="r"/>
                        </a:tabLst>
                        <a:defRPr>
                          <a:solidFill>
                            <a:schemeClr val="tx1"/>
                          </a:solidFill>
                          <a:latin typeface="Arial" charset="0"/>
                          <a:cs typeface="Arial" charset="0"/>
                        </a:defRPr>
                      </a:lvl4pPr>
                      <a:lvl5pPr>
                        <a:spcBef>
                          <a:spcPct val="20000"/>
                        </a:spcBef>
                        <a:buClr>
                          <a:schemeClr val="bg2"/>
                        </a:buClr>
                        <a:buFont typeface="Wingdings" pitchFamily="2" charset="2"/>
                        <a:tabLst>
                          <a:tab pos="449263" algn="r"/>
                          <a:tab pos="2636838" algn="ctr"/>
                          <a:tab pos="5273675" algn="r"/>
                        </a:tabLst>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tabLst>
                          <a:tab pos="449263" algn="r"/>
                          <a:tab pos="2636838" algn="ctr"/>
                          <a:tab pos="5273675" algn="r"/>
                        </a:tabLst>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tabLst>
                          <a:tab pos="449263" algn="r"/>
                          <a:tab pos="2636838" algn="ctr"/>
                          <a:tab pos="5273675" algn="r"/>
                        </a:tabLst>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tabLst>
                          <a:tab pos="449263" algn="r"/>
                          <a:tab pos="2636838" algn="ctr"/>
                          <a:tab pos="5273675" algn="r"/>
                        </a:tabLst>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tabLst>
                          <a:tab pos="449263" algn="r"/>
                          <a:tab pos="2636838" algn="ctr"/>
                          <a:tab pos="5273675" algn="r"/>
                        </a:tabLst>
                        <a:defRPr>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49263" algn="r"/>
                          <a:tab pos="2636838" algn="ctr"/>
                          <a:tab pos="5273675" algn="r"/>
                        </a:tabLst>
                      </a:pPr>
                      <a:r>
                        <a:rPr kumimoji="0" lang="ru-RU" altLang="ru-RU" sz="2100" b="0" i="0" u="none" strike="noStrike" cap="none" normalizeH="0" baseline="0" smtClean="0">
                          <a:ln>
                            <a:noFill/>
                          </a:ln>
                          <a:solidFill>
                            <a:schemeClr val="tx1"/>
                          </a:solidFill>
                          <a:effectLst/>
                          <a:latin typeface="Times New Roman" pitchFamily="18" charset="0"/>
                          <a:cs typeface="Times New Roman" pitchFamily="18" charset="0"/>
                        </a:rPr>
                        <a:t>Serializable </a:t>
                      </a:r>
                      <a:r>
                        <a:rPr kumimoji="0" lang="ru-RU" altLang="ru-RU" sz="2000" b="0" i="0" u="none" strike="noStrike" cap="none" normalizeH="0" baseline="0" smtClean="0">
                          <a:ln>
                            <a:noFill/>
                          </a:ln>
                          <a:solidFill>
                            <a:schemeClr val="tx1"/>
                          </a:solidFill>
                          <a:effectLst/>
                          <a:latin typeface="Arial"/>
                          <a:cs typeface="Times New Roman" pitchFamily="18" charset="0"/>
                        </a:rPr>
                        <a:t>–</a:t>
                      </a:r>
                      <a:r>
                        <a:rPr kumimoji="0" lang="ru-RU" altLang="ru-RU" sz="2000" b="0" i="0" u="none" strike="noStrike" cap="none" normalizeH="0" baseline="0" smtClean="0">
                          <a:ln>
                            <a:noFill/>
                          </a:ln>
                          <a:solidFill>
                            <a:schemeClr val="tx1"/>
                          </a:solidFill>
                          <a:effectLst/>
                          <a:latin typeface="Times New Roman" pitchFamily="18" charset="0"/>
                          <a:cs typeface="Times New Roman" pitchFamily="18" charset="0"/>
                        </a:rPr>
                        <a:t> последовательное чтение</a:t>
                      </a:r>
                      <a:endParaRPr kumimoji="0" lang="ru-RU" altLang="ru-RU"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Times New Roman" pitchFamily="18" charset="0"/>
                          <a:cs typeface="Times New Roman" pitchFamily="18" charset="0"/>
                        </a:rPr>
                        <a:t>нет</a:t>
                      </a:r>
                      <a:endParaRPr kumimoji="0" lang="ru-RU" altLang="ru-RU"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Times New Roman" pitchFamily="18" charset="0"/>
                          <a:cs typeface="Times New Roman" pitchFamily="18" charset="0"/>
                        </a:rPr>
                        <a:t>нет</a:t>
                      </a:r>
                      <a:endParaRPr kumimoji="0" lang="ru-RU" altLang="ru-RU"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cs typeface="Times New Roman" pitchFamily="18" charset="0"/>
                        </a:rPr>
                        <a:t>нет</a:t>
                      </a:r>
                      <a:endParaRPr kumimoji="0" lang="ru-RU" altLang="ru-RU" sz="32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60350"/>
            <a:ext cx="8229600" cy="884238"/>
          </a:xfrm>
        </p:spPr>
        <p:txBody>
          <a:bodyPr/>
          <a:lstStyle/>
          <a:p>
            <a:pPr algn="ctr" eaLnBrk="1" hangingPunct="1"/>
            <a:r>
              <a:rPr lang="ru-RU" altLang="ru-RU" sz="3400" smtClean="0"/>
              <a:t>Блокировки</a:t>
            </a:r>
          </a:p>
        </p:txBody>
      </p:sp>
      <p:sp>
        <p:nvSpPr>
          <p:cNvPr id="18435" name="Text Box 3"/>
          <p:cNvSpPr txBox="1">
            <a:spLocks noChangeArrowheads="1"/>
          </p:cNvSpPr>
          <p:nvPr/>
        </p:nvSpPr>
        <p:spPr bwMode="auto">
          <a:xfrm>
            <a:off x="539750" y="1179513"/>
            <a:ext cx="8135938" cy="476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ru-RU" altLang="ru-RU" sz="1800" b="1"/>
              <a:t>Блокировка </a:t>
            </a:r>
            <a:r>
              <a:rPr lang="ru-RU" altLang="ru-RU" sz="1800"/>
              <a:t>– это временное ограничение доступа к данным, участвующим в транзакции, со стороны других транзакций.</a:t>
            </a:r>
          </a:p>
          <a:p>
            <a:pPr eaLnBrk="1" hangingPunct="1">
              <a:spcBef>
                <a:spcPct val="0"/>
              </a:spcBef>
              <a:buClrTx/>
              <a:buSzTx/>
              <a:buFontTx/>
              <a:buNone/>
            </a:pPr>
            <a:endParaRPr lang="ru-RU" altLang="ru-RU" sz="1800"/>
          </a:p>
          <a:p>
            <a:pPr eaLnBrk="1" hangingPunct="1">
              <a:spcBef>
                <a:spcPct val="0"/>
              </a:spcBef>
              <a:buClrTx/>
              <a:buSzTx/>
              <a:buFontTx/>
              <a:buNone/>
            </a:pPr>
            <a:r>
              <a:rPr lang="ru-RU" altLang="ru-RU" sz="1800"/>
              <a:t>Различают следующие типы блокировок:</a:t>
            </a:r>
          </a:p>
          <a:p>
            <a:pPr eaLnBrk="1" hangingPunct="1">
              <a:spcBef>
                <a:spcPct val="0"/>
              </a:spcBef>
              <a:buClrTx/>
              <a:buSzTx/>
              <a:buFontTx/>
              <a:buChar char="•"/>
            </a:pPr>
            <a:r>
              <a:rPr lang="ru-RU" altLang="ru-RU" sz="1800"/>
              <a:t>по степени доступности данных: разделяемые и исключающие;</a:t>
            </a:r>
          </a:p>
          <a:p>
            <a:pPr eaLnBrk="1" hangingPunct="1">
              <a:spcBef>
                <a:spcPct val="0"/>
              </a:spcBef>
              <a:buClrTx/>
              <a:buSzTx/>
              <a:buFontTx/>
              <a:buChar char="•"/>
            </a:pPr>
            <a:r>
              <a:rPr lang="ru-RU" altLang="ru-RU" sz="1800"/>
              <a:t>по множеству блокируемых данных: строчные, страничные, табличные;</a:t>
            </a:r>
          </a:p>
          <a:p>
            <a:pPr eaLnBrk="1" hangingPunct="1">
              <a:spcBef>
                <a:spcPct val="0"/>
              </a:spcBef>
              <a:buClrTx/>
              <a:buSzTx/>
              <a:buFontTx/>
              <a:buChar char="•"/>
            </a:pPr>
            <a:r>
              <a:rPr lang="ru-RU" altLang="ru-RU" sz="1800"/>
              <a:t>по способу установки: автоматические и явные.</a:t>
            </a:r>
          </a:p>
          <a:p>
            <a:pPr eaLnBrk="1" hangingPunct="1">
              <a:spcBef>
                <a:spcPct val="0"/>
              </a:spcBef>
              <a:buClrTx/>
              <a:buSzTx/>
              <a:buFontTx/>
              <a:buChar char="•"/>
            </a:pPr>
            <a:endParaRPr lang="ru-RU" altLang="ru-RU" sz="1800"/>
          </a:p>
          <a:p>
            <a:pPr eaLnBrk="1" hangingPunct="1">
              <a:spcBef>
                <a:spcPct val="0"/>
              </a:spcBef>
              <a:buClrTx/>
              <a:buSzTx/>
              <a:buFontTx/>
              <a:buNone/>
            </a:pPr>
            <a:r>
              <a:rPr lang="ru-RU" altLang="ru-RU" sz="1800"/>
              <a:t>Явная блокировка, накладываемая командой </a:t>
            </a:r>
            <a:r>
              <a:rPr lang="en-US" altLang="ru-RU" sz="1800"/>
              <a:t>LOCK</a:t>
            </a:r>
            <a:r>
              <a:rPr lang="ru-RU" altLang="ru-RU" sz="1800"/>
              <a:t> </a:t>
            </a:r>
            <a:r>
              <a:rPr lang="en-US" altLang="ru-RU" sz="1800"/>
              <a:t>TABLE</a:t>
            </a:r>
            <a:r>
              <a:rPr lang="ru-RU" altLang="ru-RU" sz="1800"/>
              <a:t> языка </a:t>
            </a:r>
            <a:r>
              <a:rPr lang="en-US" altLang="ru-RU" sz="1800"/>
              <a:t>SQL</a:t>
            </a:r>
            <a:r>
              <a:rPr lang="ru-RU" altLang="ru-RU" sz="1800"/>
              <a:t>.</a:t>
            </a:r>
          </a:p>
          <a:p>
            <a:pPr eaLnBrk="1" hangingPunct="1">
              <a:spcBef>
                <a:spcPct val="0"/>
              </a:spcBef>
              <a:buClrTx/>
              <a:buSzTx/>
              <a:buFontTx/>
              <a:buNone/>
            </a:pPr>
            <a:r>
              <a:rPr lang="en-US" altLang="ru-RU" sz="1800"/>
              <a:t>LOCK</a:t>
            </a:r>
            <a:r>
              <a:rPr lang="ru-RU" altLang="ru-RU" sz="1800"/>
              <a:t> </a:t>
            </a:r>
            <a:r>
              <a:rPr lang="en-US" altLang="ru-RU" sz="1800"/>
              <a:t>TABLE</a:t>
            </a:r>
            <a:r>
              <a:rPr lang="ru-RU" altLang="ru-RU" sz="1800"/>
              <a:t> </a:t>
            </a:r>
            <a:r>
              <a:rPr lang="en-US" altLang="ru-RU" sz="1800"/>
              <a:t>&lt;</a:t>
            </a:r>
            <a:r>
              <a:rPr lang="ru-RU" altLang="ru-RU" sz="1800"/>
              <a:t>имя таблицы</a:t>
            </a:r>
            <a:r>
              <a:rPr lang="en-US" altLang="ru-RU" sz="1800"/>
              <a:t>&gt; IN &lt;</a:t>
            </a:r>
            <a:r>
              <a:rPr lang="ru-RU" altLang="ru-RU" sz="1800"/>
              <a:t>тип блокировки</a:t>
            </a:r>
            <a:r>
              <a:rPr lang="en-US" altLang="ru-RU" sz="1800"/>
              <a:t>&gt;</a:t>
            </a:r>
            <a:r>
              <a:rPr lang="ru-RU" altLang="ru-RU" sz="1800"/>
              <a:t> </a:t>
            </a:r>
            <a:r>
              <a:rPr lang="en-US" altLang="ru-RU" sz="1800"/>
              <a:t>[NOWAIT</a:t>
            </a:r>
            <a:r>
              <a:rPr lang="ru-RU" altLang="ru-RU" sz="1800"/>
              <a:t> </a:t>
            </a:r>
            <a:r>
              <a:rPr lang="en-US" altLang="ru-RU" sz="1800"/>
              <a:t>| WAIT];</a:t>
            </a:r>
            <a:endParaRPr lang="ru-RU" altLang="ru-RU" sz="1800"/>
          </a:p>
          <a:p>
            <a:pPr eaLnBrk="1" hangingPunct="1">
              <a:spcBef>
                <a:spcPct val="0"/>
              </a:spcBef>
              <a:buClrTx/>
              <a:buSzTx/>
              <a:buFontTx/>
              <a:buNone/>
            </a:pPr>
            <a:endParaRPr lang="ru-RU" altLang="ru-RU" sz="1800"/>
          </a:p>
          <a:p>
            <a:pPr eaLnBrk="1" hangingPunct="1">
              <a:spcBef>
                <a:spcPct val="0"/>
              </a:spcBef>
              <a:buClrTx/>
              <a:buSzTx/>
              <a:buFontTx/>
              <a:buNone/>
            </a:pPr>
            <a:r>
              <a:rPr lang="ru-RU" altLang="ru-RU" sz="1800"/>
              <a:t>Явную блокировку также можно наложить с помощью ключевых слов </a:t>
            </a:r>
            <a:r>
              <a:rPr lang="en-US" altLang="ru-RU" sz="1800"/>
              <a:t>for update</a:t>
            </a:r>
            <a:r>
              <a:rPr lang="ru-RU" altLang="ru-RU" sz="1800"/>
              <a:t>, например:</a:t>
            </a:r>
            <a:endParaRPr lang="en-US" altLang="ru-RU" sz="1800"/>
          </a:p>
          <a:p>
            <a:pPr eaLnBrk="1" hangingPunct="1">
              <a:spcBef>
                <a:spcPct val="0"/>
              </a:spcBef>
              <a:buClrTx/>
              <a:buSzTx/>
              <a:buFontTx/>
              <a:buNone/>
            </a:pPr>
            <a:r>
              <a:rPr lang="en-US" altLang="ru-RU" sz="1800"/>
              <a:t>SELECT *</a:t>
            </a:r>
          </a:p>
          <a:p>
            <a:pPr eaLnBrk="1" hangingPunct="1">
              <a:spcBef>
                <a:spcPct val="0"/>
              </a:spcBef>
              <a:buClrTx/>
              <a:buSzTx/>
              <a:buFontTx/>
              <a:buNone/>
            </a:pPr>
            <a:r>
              <a:rPr lang="ru-RU" altLang="ru-RU" sz="1800"/>
              <a:t>	</a:t>
            </a:r>
            <a:r>
              <a:rPr lang="en-US" altLang="ru-RU" sz="1800"/>
              <a:t>FROM &lt;</a:t>
            </a:r>
            <a:r>
              <a:rPr lang="ru-RU" altLang="ru-RU" sz="1800"/>
              <a:t>имя</a:t>
            </a:r>
            <a:r>
              <a:rPr lang="en-US" altLang="ru-RU" sz="1800"/>
              <a:t>_</a:t>
            </a:r>
            <a:r>
              <a:rPr lang="ru-RU" altLang="ru-RU" sz="1800"/>
              <a:t>таблицы</a:t>
            </a:r>
            <a:r>
              <a:rPr lang="en-US" altLang="ru-RU" sz="1800"/>
              <a:t>&gt;</a:t>
            </a:r>
          </a:p>
          <a:p>
            <a:pPr eaLnBrk="1" hangingPunct="1">
              <a:spcBef>
                <a:spcPct val="0"/>
              </a:spcBef>
              <a:buClrTx/>
              <a:buSzTx/>
              <a:buFontTx/>
              <a:buNone/>
            </a:pPr>
            <a:r>
              <a:rPr lang="ru-RU" altLang="ru-RU" sz="1800"/>
              <a:t>	</a:t>
            </a:r>
            <a:r>
              <a:rPr lang="en-US" altLang="ru-RU" sz="1800"/>
              <a:t>WHERE &lt;</a:t>
            </a:r>
            <a:r>
              <a:rPr lang="ru-RU" altLang="ru-RU" sz="1800"/>
              <a:t>условие</a:t>
            </a:r>
            <a:r>
              <a:rPr lang="en-US" altLang="ru-RU" sz="1800"/>
              <a:t>&gt;</a:t>
            </a:r>
            <a:endParaRPr lang="en-US" altLang="ru-RU" sz="1800" b="1"/>
          </a:p>
          <a:p>
            <a:pPr eaLnBrk="1" hangingPunct="1">
              <a:spcBef>
                <a:spcPct val="0"/>
              </a:spcBef>
              <a:buClrTx/>
              <a:buSzTx/>
              <a:buFontTx/>
              <a:buNone/>
            </a:pPr>
            <a:r>
              <a:rPr lang="ru-RU" altLang="ru-RU" sz="1800" b="1"/>
              <a:t>	</a:t>
            </a:r>
            <a:r>
              <a:rPr lang="en-US" altLang="ru-RU" sz="1800" b="1"/>
              <a:t>for update</a:t>
            </a:r>
            <a:r>
              <a:rPr lang="ru-RU" altLang="ru-RU" sz="1800" b="1"/>
              <a:t>;</a:t>
            </a:r>
          </a:p>
        </p:txBody>
      </p:sp>
      <p:sp>
        <p:nvSpPr>
          <p:cNvPr id="18436" name="Rectangle 5"/>
          <p:cNvSpPr>
            <a:spLocks noChangeArrowheads="1"/>
          </p:cNvSpPr>
          <p:nvPr/>
        </p:nvSpPr>
        <p:spPr bwMode="auto">
          <a:xfrm>
            <a:off x="0" y="2636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60350"/>
            <a:ext cx="8435975" cy="884238"/>
          </a:xfrm>
        </p:spPr>
        <p:txBody>
          <a:bodyPr/>
          <a:lstStyle/>
          <a:p>
            <a:pPr algn="ctr" eaLnBrk="1" hangingPunct="1"/>
            <a:r>
              <a:rPr lang="ru-RU" altLang="ru-RU" sz="3200" smtClean="0"/>
              <a:t>Тупиковые ситуации (</a:t>
            </a:r>
            <a:r>
              <a:rPr lang="en-US" altLang="ru-RU" sz="3200" smtClean="0"/>
              <a:t>deadlocks)</a:t>
            </a:r>
            <a:endParaRPr lang="ru-RU" altLang="ru-RU" sz="3200" smtClean="0"/>
          </a:p>
        </p:txBody>
      </p:sp>
      <p:sp>
        <p:nvSpPr>
          <p:cNvPr id="19459" name="Text Box 3"/>
          <p:cNvSpPr txBox="1">
            <a:spLocks noChangeArrowheads="1"/>
          </p:cNvSpPr>
          <p:nvPr/>
        </p:nvSpPr>
        <p:spPr bwMode="auto">
          <a:xfrm>
            <a:off x="611188" y="3429000"/>
            <a:ext cx="8135937"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ru-RU" altLang="ru-RU" sz="1800"/>
              <a:t>Стратегии разрешения проблемы взаимной блокировки:</a:t>
            </a:r>
          </a:p>
          <a:p>
            <a:pPr eaLnBrk="1" hangingPunct="1">
              <a:spcBef>
                <a:spcPct val="0"/>
              </a:spcBef>
              <a:buClrTx/>
              <a:buSzTx/>
              <a:buFontTx/>
              <a:buChar char="•"/>
            </a:pPr>
            <a:r>
              <a:rPr lang="ru-RU" altLang="ru-RU" sz="1800"/>
              <a:t>Транзакция запрашивает сразу все требуемые блокировки. </a:t>
            </a:r>
          </a:p>
          <a:p>
            <a:pPr eaLnBrk="1" hangingPunct="1">
              <a:spcBef>
                <a:spcPct val="0"/>
              </a:spcBef>
              <a:buClrTx/>
              <a:buSzTx/>
              <a:buFontTx/>
              <a:buChar char="•"/>
            </a:pPr>
            <a:r>
              <a:rPr lang="ru-RU" altLang="ru-RU" sz="1800"/>
              <a:t>СУБД отслеживает возникающие тупики и отменяет одну из транзакций с последующим рестартом через случайный промежуток времени. Этот метод требует дополнительных накладных расходов.</a:t>
            </a:r>
          </a:p>
          <a:p>
            <a:pPr eaLnBrk="1" hangingPunct="1">
              <a:spcBef>
                <a:spcPct val="0"/>
              </a:spcBef>
              <a:buClrTx/>
              <a:buSzTx/>
              <a:buFontTx/>
              <a:buChar char="•"/>
            </a:pPr>
            <a:r>
              <a:rPr lang="ru-RU" altLang="ru-RU" sz="1800"/>
              <a:t>Вводится </a:t>
            </a:r>
            <a:r>
              <a:rPr lang="ru-RU" altLang="ru-RU" sz="1800" b="1"/>
              <a:t>таймаут</a:t>
            </a:r>
            <a:r>
              <a:rPr lang="ru-RU" altLang="ru-RU" sz="1800"/>
              <a:t> </a:t>
            </a:r>
            <a:r>
              <a:rPr lang="ru-RU" altLang="ru-RU" sz="1800" b="1"/>
              <a:t>(</a:t>
            </a:r>
            <a:r>
              <a:rPr lang="ru-RU" altLang="ru-RU" sz="1800"/>
              <a:t>time-out) – максимальное время, в течение которого транзакция может находиться в состоянии ожидания. Если транзакция находится в состоянии ожидания дольше таймаута, считается, что она находится в состоянии тупика, и СУБД инициирует её откат с последующим рестартом через случайный промежуток времени.</a:t>
            </a:r>
          </a:p>
        </p:txBody>
      </p:sp>
      <p:sp>
        <p:nvSpPr>
          <p:cNvPr id="19460" name="Rectangle 4"/>
          <p:cNvSpPr>
            <a:spLocks noChangeArrowheads="1"/>
          </p:cNvSpPr>
          <p:nvPr/>
        </p:nvSpPr>
        <p:spPr bwMode="auto">
          <a:xfrm>
            <a:off x="0" y="2647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9461" name="Rectangle 7"/>
          <p:cNvSpPr>
            <a:spLocks noChangeArrowheads="1"/>
          </p:cNvSpPr>
          <p:nvPr/>
        </p:nvSpPr>
        <p:spPr bwMode="auto">
          <a:xfrm>
            <a:off x="0" y="2552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graphicFrame>
        <p:nvGraphicFramePr>
          <p:cNvPr id="19462" name="Object 6"/>
          <p:cNvGraphicFramePr>
            <a:graphicFrameLocks noChangeAspect="1"/>
          </p:cNvGraphicFramePr>
          <p:nvPr/>
        </p:nvGraphicFramePr>
        <p:xfrm>
          <a:off x="1331913" y="981075"/>
          <a:ext cx="6624637" cy="2295525"/>
        </p:xfrm>
        <a:graphic>
          <a:graphicData uri="http://schemas.openxmlformats.org/presentationml/2006/ole">
            <mc:AlternateContent xmlns:mc="http://schemas.openxmlformats.org/markup-compatibility/2006">
              <mc:Choice xmlns:v="urn:schemas-microsoft-com:vml" Requires="v">
                <p:oleObj spid="_x0000_s19465" name="Рисунок" r:id="rId4" imgW="5053584" imgH="1752600" progId="Word.Picture.8">
                  <p:embed/>
                </p:oleObj>
              </mc:Choice>
              <mc:Fallback>
                <p:oleObj name="Рисунок" r:id="rId4" imgW="5053584" imgH="1752600" progId="Word.Picture.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981075"/>
                        <a:ext cx="6624637"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457200"/>
            <a:ext cx="8435975" cy="884238"/>
          </a:xfrm>
        </p:spPr>
        <p:txBody>
          <a:bodyPr/>
          <a:lstStyle/>
          <a:p>
            <a:pPr algn="ctr" eaLnBrk="1" hangingPunct="1"/>
            <a:r>
              <a:rPr lang="ru-RU" altLang="ru-RU" sz="3000" smtClean="0"/>
              <a:t>Временн</a:t>
            </a:r>
            <a:r>
              <a:rPr lang="ru-RU" altLang="ru-RU" sz="3000" b="1" i="1" smtClean="0"/>
              <a:t>ы</a:t>
            </a:r>
            <a:r>
              <a:rPr lang="ru-RU" altLang="ru-RU" sz="3000" smtClean="0"/>
              <a:t>е отметки</a:t>
            </a:r>
          </a:p>
        </p:txBody>
      </p:sp>
      <p:sp>
        <p:nvSpPr>
          <p:cNvPr id="20483" name="Text Box 3"/>
          <p:cNvSpPr txBox="1">
            <a:spLocks noChangeArrowheads="1"/>
          </p:cNvSpPr>
          <p:nvPr/>
        </p:nvSpPr>
        <p:spPr bwMode="auto">
          <a:xfrm>
            <a:off x="539750" y="1341438"/>
            <a:ext cx="8135938" cy="476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ru-RU" altLang="ru-RU" sz="1800"/>
              <a:t>Временн</a:t>
            </a:r>
            <a:r>
              <a:rPr lang="ru-RU" altLang="ru-RU" sz="1800" b="1" i="1"/>
              <a:t>а</a:t>
            </a:r>
            <a:r>
              <a:rPr lang="ru-RU" altLang="ru-RU" sz="1800"/>
              <a:t>я отметка – это уникальный идентификатор, который СУБД создаёт для обозначения относительного момента запуска транзакции. Каждая транзакция </a:t>
            </a:r>
            <a:r>
              <a:rPr lang="ru-RU" altLang="ru-RU" sz="1800" b="1" i="1"/>
              <a:t>Т</a:t>
            </a:r>
            <a:r>
              <a:rPr lang="en-US" altLang="ru-RU" sz="1800" b="1" i="1"/>
              <a:t>i</a:t>
            </a:r>
            <a:r>
              <a:rPr lang="ru-RU" altLang="ru-RU" sz="1800"/>
              <a:t> имеет временн</a:t>
            </a:r>
            <a:r>
              <a:rPr lang="ru-RU" altLang="ru-RU" sz="1800" b="1" i="1"/>
              <a:t>у</a:t>
            </a:r>
            <a:r>
              <a:rPr lang="ru-RU" altLang="ru-RU" sz="1800"/>
              <a:t>ю отметку </a:t>
            </a:r>
            <a:r>
              <a:rPr lang="en-US" altLang="ru-RU" sz="1800" b="1" i="1"/>
              <a:t>ti</a:t>
            </a:r>
            <a:r>
              <a:rPr lang="ru-RU" altLang="ru-RU" sz="1800"/>
              <a:t>, и каждый элемент данных в БД (запись или блок) имеет две отметки:</a:t>
            </a:r>
          </a:p>
          <a:p>
            <a:pPr eaLnBrk="1" hangingPunct="1">
              <a:spcBef>
                <a:spcPct val="0"/>
              </a:spcBef>
              <a:buClrTx/>
              <a:buSzTx/>
              <a:buFontTx/>
              <a:buNone/>
            </a:pPr>
            <a:r>
              <a:rPr lang="ru-RU" altLang="ru-RU" sz="1800"/>
              <a:t> </a:t>
            </a:r>
            <a:r>
              <a:rPr lang="en-US" altLang="ru-RU" sz="1800" b="1" i="1"/>
              <a:t>tread</a:t>
            </a:r>
            <a:r>
              <a:rPr lang="ru-RU" altLang="ru-RU" sz="1800" b="1" i="1"/>
              <a:t>(</a:t>
            </a:r>
            <a:r>
              <a:rPr lang="en-US" altLang="ru-RU" sz="1800" b="1" i="1"/>
              <a:t>x</a:t>
            </a:r>
            <a:r>
              <a:rPr lang="ru-RU" altLang="ru-RU" sz="1800" b="1" i="1"/>
              <a:t>)</a:t>
            </a:r>
            <a:r>
              <a:rPr lang="ru-RU" altLang="ru-RU" sz="1800"/>
              <a:t> – временн</a:t>
            </a:r>
            <a:r>
              <a:rPr lang="ru-RU" altLang="ru-RU" sz="1800" b="1" i="1"/>
              <a:t>а</a:t>
            </a:r>
            <a:r>
              <a:rPr lang="ru-RU" altLang="ru-RU" sz="1800"/>
              <a:t>я отметка транзакции, которая последней считала элемент </a:t>
            </a:r>
            <a:r>
              <a:rPr lang="en-US" altLang="ru-RU" sz="1800" b="1" i="1"/>
              <a:t>x</a:t>
            </a:r>
            <a:r>
              <a:rPr lang="ru-RU" altLang="ru-RU" sz="1800"/>
              <a:t>,</a:t>
            </a:r>
          </a:p>
          <a:p>
            <a:pPr eaLnBrk="1" hangingPunct="1">
              <a:spcBef>
                <a:spcPct val="0"/>
              </a:spcBef>
              <a:buClrTx/>
              <a:buSzTx/>
              <a:buFontTx/>
              <a:buNone/>
            </a:pPr>
            <a:r>
              <a:rPr lang="ru-RU" altLang="ru-RU" sz="1800"/>
              <a:t> </a:t>
            </a:r>
            <a:r>
              <a:rPr lang="en-US" altLang="ru-RU" sz="1800" b="1" i="1"/>
              <a:t>twrite</a:t>
            </a:r>
            <a:r>
              <a:rPr lang="ru-RU" altLang="ru-RU" sz="1800" b="1" i="1"/>
              <a:t>(</a:t>
            </a:r>
            <a:r>
              <a:rPr lang="en-US" altLang="ru-RU" sz="1800" b="1" i="1"/>
              <a:t>x</a:t>
            </a:r>
            <a:r>
              <a:rPr lang="ru-RU" altLang="ru-RU" sz="1800" b="1" i="1"/>
              <a:t>)</a:t>
            </a:r>
            <a:r>
              <a:rPr lang="ru-RU" altLang="ru-RU" sz="1800"/>
              <a:t> – временн</a:t>
            </a:r>
            <a:r>
              <a:rPr lang="ru-RU" altLang="ru-RU" sz="1800" b="1" i="1"/>
              <a:t>а</a:t>
            </a:r>
            <a:r>
              <a:rPr lang="ru-RU" altLang="ru-RU" sz="1800"/>
              <a:t>я отметка транзакции, которая последней записала элемент </a:t>
            </a:r>
            <a:r>
              <a:rPr lang="en-US" altLang="ru-RU" sz="1800" b="1" i="1"/>
              <a:t>x</a:t>
            </a:r>
            <a:r>
              <a:rPr lang="ru-RU" altLang="ru-RU" sz="1800"/>
              <a:t>.</a:t>
            </a:r>
          </a:p>
          <a:p>
            <a:pPr eaLnBrk="1" hangingPunct="1">
              <a:spcBef>
                <a:spcPct val="0"/>
              </a:spcBef>
              <a:buClrTx/>
              <a:buSzTx/>
              <a:buFontTx/>
              <a:buNone/>
            </a:pPr>
            <a:r>
              <a:rPr lang="ru-RU" altLang="ru-RU" sz="1800"/>
              <a:t>При выполнении транзакции </a:t>
            </a:r>
            <a:r>
              <a:rPr lang="ru-RU" altLang="ru-RU" sz="1800" b="1" i="1"/>
              <a:t>Т</a:t>
            </a:r>
            <a:r>
              <a:rPr lang="en-US" altLang="ru-RU" sz="1800" b="1" i="1"/>
              <a:t>i</a:t>
            </a:r>
            <a:r>
              <a:rPr lang="ru-RU" altLang="ru-RU" sz="1800"/>
              <a:t> система сравнивает отметку </a:t>
            </a:r>
            <a:r>
              <a:rPr lang="en-US" altLang="ru-RU" sz="1800" b="1" i="1"/>
              <a:t>ti</a:t>
            </a:r>
            <a:r>
              <a:rPr lang="ru-RU" altLang="ru-RU" sz="1800"/>
              <a:t> и отметки </a:t>
            </a:r>
            <a:r>
              <a:rPr lang="en-US" altLang="ru-RU" sz="1800" b="1" i="1"/>
              <a:t>tread</a:t>
            </a:r>
            <a:r>
              <a:rPr lang="ru-RU" altLang="ru-RU" sz="1800" b="1" i="1"/>
              <a:t>(</a:t>
            </a:r>
            <a:r>
              <a:rPr lang="en-US" altLang="ru-RU" sz="1800" b="1" i="1"/>
              <a:t>x</a:t>
            </a:r>
            <a:r>
              <a:rPr lang="ru-RU" altLang="ru-RU" sz="1800" b="1" i="1"/>
              <a:t>)</a:t>
            </a:r>
            <a:r>
              <a:rPr lang="ru-RU" altLang="ru-RU" sz="1800"/>
              <a:t> и </a:t>
            </a:r>
            <a:r>
              <a:rPr lang="en-US" altLang="ru-RU" sz="1800" b="1" i="1"/>
              <a:t>twrite</a:t>
            </a:r>
            <a:r>
              <a:rPr lang="ru-RU" altLang="ru-RU" sz="1800" b="1" i="1"/>
              <a:t>(</a:t>
            </a:r>
            <a:r>
              <a:rPr lang="en-US" altLang="ru-RU" sz="1800" b="1" i="1"/>
              <a:t>x</a:t>
            </a:r>
            <a:r>
              <a:rPr lang="ru-RU" altLang="ru-RU" sz="1800" b="1" i="1"/>
              <a:t>)</a:t>
            </a:r>
            <a:r>
              <a:rPr lang="ru-RU" altLang="ru-RU" sz="1800"/>
              <a:t> элемента </a:t>
            </a:r>
            <a:r>
              <a:rPr lang="en-US" altLang="ru-RU" sz="1800" b="1" i="1"/>
              <a:t>x</a:t>
            </a:r>
            <a:r>
              <a:rPr lang="ru-RU" altLang="ru-RU" sz="1800"/>
              <a:t> для обнаружения конфликтов:</a:t>
            </a:r>
          </a:p>
          <a:p>
            <a:pPr eaLnBrk="1" hangingPunct="1">
              <a:spcBef>
                <a:spcPct val="0"/>
              </a:spcBef>
              <a:buClrTx/>
              <a:buSzTx/>
              <a:buFontTx/>
              <a:buNone/>
            </a:pPr>
            <a:r>
              <a:rPr lang="ru-RU" altLang="ru-RU" sz="1800"/>
              <a:t>для читающей транзакции </a:t>
            </a:r>
            <a:r>
              <a:rPr lang="ru-RU" altLang="ru-RU" sz="1800" b="1" i="1"/>
              <a:t>Т</a:t>
            </a:r>
            <a:r>
              <a:rPr lang="en-US" altLang="ru-RU" sz="1800" b="1" i="1"/>
              <a:t>i</a:t>
            </a:r>
            <a:r>
              <a:rPr lang="ru-RU" altLang="ru-RU" sz="1800"/>
              <a:t>: </a:t>
            </a:r>
          </a:p>
          <a:p>
            <a:pPr eaLnBrk="1" hangingPunct="1">
              <a:spcBef>
                <a:spcPct val="0"/>
              </a:spcBef>
              <a:buClrTx/>
              <a:buSzTx/>
              <a:buFontTx/>
              <a:buNone/>
            </a:pPr>
            <a:r>
              <a:rPr lang="ru-RU" altLang="ru-RU" sz="1800"/>
              <a:t>	</a:t>
            </a:r>
            <a:r>
              <a:rPr lang="en-US" altLang="ru-RU" sz="1800" b="1" i="1"/>
              <a:t>ti</a:t>
            </a:r>
            <a:r>
              <a:rPr lang="ru-RU" altLang="ru-RU" sz="1800" b="1" i="1"/>
              <a:t> &lt; </a:t>
            </a:r>
            <a:r>
              <a:rPr lang="en-US" altLang="ru-RU" sz="1800" b="1" i="1"/>
              <a:t>twrite</a:t>
            </a:r>
            <a:r>
              <a:rPr lang="ru-RU" altLang="ru-RU" sz="1800" b="1" i="1"/>
              <a:t>(</a:t>
            </a:r>
            <a:r>
              <a:rPr lang="en-US" altLang="ru-RU" sz="1800" b="1" i="1"/>
              <a:t>x</a:t>
            </a:r>
            <a:r>
              <a:rPr lang="ru-RU" altLang="ru-RU" sz="1800" b="1" i="1"/>
              <a:t>).</a:t>
            </a:r>
            <a:endParaRPr lang="ru-RU" altLang="ru-RU" sz="1800"/>
          </a:p>
          <a:p>
            <a:pPr eaLnBrk="1" hangingPunct="1">
              <a:spcBef>
                <a:spcPct val="0"/>
              </a:spcBef>
              <a:buClrTx/>
              <a:buSzTx/>
              <a:buFontTx/>
              <a:buNone/>
            </a:pPr>
            <a:r>
              <a:rPr lang="ru-RU" altLang="ru-RU" sz="1800"/>
              <a:t>для пишущей транзакции:</a:t>
            </a:r>
          </a:p>
          <a:p>
            <a:pPr eaLnBrk="1" hangingPunct="1">
              <a:spcBef>
                <a:spcPct val="0"/>
              </a:spcBef>
              <a:buClrTx/>
              <a:buSzTx/>
              <a:buFontTx/>
              <a:buNone/>
            </a:pPr>
            <a:r>
              <a:rPr lang="ru-RU" altLang="ru-RU" sz="1800"/>
              <a:t>	</a:t>
            </a:r>
            <a:r>
              <a:rPr lang="en-US" altLang="ru-RU" sz="1800" b="1" i="1"/>
              <a:t>ti</a:t>
            </a:r>
            <a:r>
              <a:rPr lang="ru-RU" altLang="ru-RU" sz="1800" b="1" i="1"/>
              <a:t> &lt; </a:t>
            </a:r>
            <a:r>
              <a:rPr lang="en-US" altLang="ru-RU" sz="1800" b="1" i="1"/>
              <a:t>tread</a:t>
            </a:r>
            <a:r>
              <a:rPr lang="ru-RU" altLang="ru-RU" sz="1800" b="1" i="1"/>
              <a:t>(</a:t>
            </a:r>
            <a:r>
              <a:rPr lang="en-US" altLang="ru-RU" sz="1800" b="1" i="1"/>
              <a:t>x</a:t>
            </a:r>
            <a:r>
              <a:rPr lang="ru-RU" altLang="ru-RU" sz="1800" b="1" i="1"/>
              <a:t>)</a:t>
            </a:r>
            <a:r>
              <a:rPr lang="ru-RU" altLang="ru-RU" sz="1800"/>
              <a:t>,</a:t>
            </a:r>
          </a:p>
          <a:p>
            <a:pPr eaLnBrk="1" hangingPunct="1">
              <a:spcBef>
                <a:spcPct val="0"/>
              </a:spcBef>
              <a:buClrTx/>
              <a:buSzTx/>
              <a:buFontTx/>
              <a:buNone/>
            </a:pPr>
            <a:r>
              <a:rPr lang="ru-RU" altLang="ru-RU" sz="1800"/>
              <a:t>	</a:t>
            </a:r>
            <a:r>
              <a:rPr lang="en-US" altLang="ru-RU" sz="1800" b="1" i="1"/>
              <a:t>ti</a:t>
            </a:r>
            <a:r>
              <a:rPr lang="ru-RU" altLang="ru-RU" sz="1800" b="1" i="1"/>
              <a:t> &lt; </a:t>
            </a:r>
            <a:r>
              <a:rPr lang="en-US" altLang="ru-RU" sz="1800" b="1" i="1"/>
              <a:t>twrite</a:t>
            </a:r>
            <a:r>
              <a:rPr lang="ru-RU" altLang="ru-RU" sz="1800" b="1" i="1"/>
              <a:t>(</a:t>
            </a:r>
            <a:r>
              <a:rPr lang="en-US" altLang="ru-RU" sz="1800" b="1" i="1"/>
              <a:t>x</a:t>
            </a:r>
            <a:r>
              <a:rPr lang="ru-RU" altLang="ru-RU" sz="1800" b="1" i="1"/>
              <a:t>)</a:t>
            </a:r>
            <a:r>
              <a:rPr lang="ru-RU" altLang="ru-RU" sz="1800"/>
              <a:t>.</a:t>
            </a:r>
          </a:p>
          <a:p>
            <a:pPr eaLnBrk="1" hangingPunct="1">
              <a:spcBef>
                <a:spcPct val="0"/>
              </a:spcBef>
              <a:buClrTx/>
              <a:buSzTx/>
              <a:buFontTx/>
              <a:buNone/>
            </a:pPr>
            <a:r>
              <a:rPr lang="ru-RU" altLang="ru-RU" sz="1800"/>
              <a:t>Во всех случаях обнаружения конфликта система перезапускает текущую транзакцию </a:t>
            </a:r>
            <a:r>
              <a:rPr lang="ru-RU" altLang="ru-RU" sz="1800" b="1" i="1"/>
              <a:t>Т</a:t>
            </a:r>
            <a:r>
              <a:rPr lang="en-US" altLang="ru-RU" sz="1800" b="1" i="1"/>
              <a:t>i</a:t>
            </a:r>
            <a:r>
              <a:rPr lang="ru-RU" altLang="ru-RU" sz="1800"/>
              <a:t>  с более поздней временн</a:t>
            </a:r>
            <a:r>
              <a:rPr lang="ru-RU" altLang="ru-RU" sz="1800" b="1" i="1"/>
              <a:t>о</a:t>
            </a:r>
            <a:r>
              <a:rPr lang="ru-RU" altLang="ru-RU" sz="1800"/>
              <a:t>й отметкой. </a:t>
            </a:r>
          </a:p>
        </p:txBody>
      </p:sp>
      <p:sp>
        <p:nvSpPr>
          <p:cNvPr id="20484" name="Rectangle 4"/>
          <p:cNvSpPr>
            <a:spLocks noChangeArrowheads="1"/>
          </p:cNvSpPr>
          <p:nvPr/>
        </p:nvSpPr>
        <p:spPr bwMode="auto">
          <a:xfrm>
            <a:off x="0" y="2636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457200"/>
            <a:ext cx="8229600" cy="595313"/>
          </a:xfrm>
        </p:spPr>
        <p:txBody>
          <a:bodyPr/>
          <a:lstStyle/>
          <a:p>
            <a:pPr algn="ctr" eaLnBrk="1" hangingPunct="1"/>
            <a:r>
              <a:rPr lang="ru-RU" altLang="ru-RU" sz="3200" smtClean="0"/>
              <a:t>Многовариантность в </a:t>
            </a:r>
            <a:r>
              <a:rPr lang="en-US" altLang="ru-RU" sz="3200" smtClean="0"/>
              <a:t>Oracle</a:t>
            </a:r>
            <a:endParaRPr lang="ru-RU" altLang="ru-RU" sz="3200" smtClean="0"/>
          </a:p>
        </p:txBody>
      </p:sp>
      <p:sp>
        <p:nvSpPr>
          <p:cNvPr id="21507" name="Text Box 4"/>
          <p:cNvSpPr txBox="1">
            <a:spLocks noChangeArrowheads="1"/>
          </p:cNvSpPr>
          <p:nvPr/>
        </p:nvSpPr>
        <p:spPr bwMode="auto">
          <a:xfrm>
            <a:off x="395288" y="1052513"/>
            <a:ext cx="8353425"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ru-RU" altLang="ru-RU" sz="1800"/>
              <a:t>Алгоритм многовариантности позволяет обеспечивать согласованность данных при чтении, не блокируя эти данные.</a:t>
            </a:r>
          </a:p>
          <a:p>
            <a:pPr eaLnBrk="1" hangingPunct="1">
              <a:spcBef>
                <a:spcPct val="0"/>
              </a:spcBef>
              <a:buClrTx/>
              <a:buSzTx/>
              <a:buFontTx/>
              <a:buNone/>
            </a:pPr>
            <a:r>
              <a:rPr lang="ru-RU" altLang="ru-RU" sz="1800"/>
              <a:t>Согласованность данных для операции чтения заключается в том, что все значения данных должны относиться к тому моменту, когда начиналась эта операция. Для этого можно предварительно запретить другим транзакциям изменять эти данные до окончания операции чтения, но это снижает степень параллельности работы системы.</a:t>
            </a:r>
          </a:p>
          <a:p>
            <a:pPr eaLnBrk="1" hangingPunct="1">
              <a:spcBef>
                <a:spcPct val="0"/>
              </a:spcBef>
              <a:buClrTx/>
              <a:buSzTx/>
              <a:buFontTx/>
              <a:buNone/>
            </a:pPr>
            <a:r>
              <a:rPr lang="ru-RU" altLang="ru-RU" sz="1800"/>
              <a:t>При использовании алгоритма многовариантности каждый блок данных хранит номер последней транзакции, которая модифицировала данные, хранящиеся в этом блоке (</a:t>
            </a:r>
            <a:r>
              <a:rPr lang="en-US" altLang="ru-RU" sz="1800"/>
              <a:t>SCN</a:t>
            </a:r>
            <a:r>
              <a:rPr lang="ru-RU" altLang="ru-RU" sz="1800"/>
              <a:t> – </a:t>
            </a:r>
            <a:r>
              <a:rPr lang="en-US" altLang="ru-RU" sz="1800"/>
              <a:t>system change number</a:t>
            </a:r>
            <a:r>
              <a:rPr lang="ru-RU" altLang="ru-RU" sz="1800"/>
              <a:t>). И каждая транзакция имеет свой </a:t>
            </a:r>
            <a:r>
              <a:rPr lang="en-US" altLang="ru-RU" sz="1800"/>
              <a:t>SCN</a:t>
            </a:r>
            <a:r>
              <a:rPr lang="ru-RU" altLang="ru-RU" sz="1800"/>
              <a:t>. При чтении данных СУБД сравнивает номер транзакции и номер считываемого блока данных:</a:t>
            </a:r>
          </a:p>
          <a:p>
            <a:pPr eaLnBrk="1" hangingPunct="1">
              <a:spcBef>
                <a:spcPct val="0"/>
              </a:spcBef>
              <a:buClrTx/>
              <a:buSzTx/>
              <a:buFontTx/>
              <a:buChar char="•"/>
            </a:pPr>
            <a:r>
              <a:rPr lang="ru-RU" altLang="ru-RU" sz="1800"/>
              <a:t> если блок данных не модифицировался с момента начала чтения, то данные считываются из этого блока;</a:t>
            </a:r>
          </a:p>
          <a:p>
            <a:pPr eaLnBrk="1" hangingPunct="1">
              <a:spcBef>
                <a:spcPct val="0"/>
              </a:spcBef>
              <a:buClrTx/>
              <a:buSzTx/>
              <a:buFontTx/>
              <a:buChar char="•"/>
            </a:pPr>
            <a:r>
              <a:rPr lang="ru-RU" altLang="ru-RU" sz="1800"/>
              <a:t> если данные успели измениться, то система обратится к сегменту отката и считает оттуда значения данных, относящиеся к моменту начала чтения.</a:t>
            </a:r>
          </a:p>
          <a:p>
            <a:pPr eaLnBrk="1" hangingPunct="1">
              <a:spcBef>
                <a:spcPct val="0"/>
              </a:spcBef>
              <a:buClrTx/>
              <a:buSzTx/>
              <a:buFontTx/>
              <a:buNone/>
            </a:pPr>
            <a:endParaRPr lang="ru-RU" altLang="ru-RU" sz="1800"/>
          </a:p>
          <a:p>
            <a:pPr eaLnBrk="1" hangingPunct="1">
              <a:spcBef>
                <a:spcPct val="0"/>
              </a:spcBef>
              <a:buClrTx/>
              <a:buSzTx/>
              <a:buFontTx/>
              <a:buNone/>
            </a:pPr>
            <a:r>
              <a:rPr lang="ru-RU" altLang="ru-RU" sz="1800"/>
              <a:t>Недостаток: возможность возникновения ошибки при чтении данных, если старые значения данных в сегменте отката будут перезаписаны (в </a:t>
            </a:r>
            <a:r>
              <a:rPr lang="en-US" altLang="ru-RU" sz="1800"/>
              <a:t>Oracle </a:t>
            </a:r>
            <a:r>
              <a:rPr lang="ru-RU" altLang="ru-RU" sz="1800"/>
              <a:t>это ошибка </a:t>
            </a:r>
            <a:r>
              <a:rPr lang="en-US" altLang="ru-RU" sz="1800"/>
              <a:t>Too old</a:t>
            </a:r>
            <a:r>
              <a:rPr lang="ru-RU" altLang="ru-RU" sz="1800"/>
              <a:t> </a:t>
            </a:r>
            <a:r>
              <a:rPr lang="en-US" altLang="ru-RU" sz="1800"/>
              <a:t>snapshot)</a:t>
            </a:r>
            <a:r>
              <a:rPr lang="ru-RU" altLang="ru-RU" sz="180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1825" y="260350"/>
            <a:ext cx="2087563" cy="1944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9" name="Rectangle 2"/>
          <p:cNvSpPr>
            <a:spLocks noGrp="1" noChangeArrowheads="1"/>
          </p:cNvSpPr>
          <p:nvPr>
            <p:ph type="title"/>
          </p:nvPr>
        </p:nvSpPr>
        <p:spPr>
          <a:xfrm>
            <a:off x="457200" y="404813"/>
            <a:ext cx="8229600" cy="720725"/>
          </a:xfrm>
        </p:spPr>
        <p:txBody>
          <a:bodyPr/>
          <a:lstStyle/>
          <a:p>
            <a:pPr eaLnBrk="1" hangingPunct="1"/>
            <a:r>
              <a:rPr lang="ru-RU" altLang="ru-RU" sz="3200" smtClean="0"/>
              <a:t>        Механизм транзакций</a:t>
            </a:r>
          </a:p>
        </p:txBody>
      </p:sp>
      <p:sp>
        <p:nvSpPr>
          <p:cNvPr id="3" name="Rectangle 3"/>
          <p:cNvSpPr>
            <a:spLocks noGrp="1" noChangeArrowheads="1"/>
          </p:cNvSpPr>
          <p:nvPr>
            <p:ph type="body" idx="1"/>
          </p:nvPr>
        </p:nvSpPr>
        <p:spPr>
          <a:xfrm>
            <a:off x="179388" y="1125538"/>
            <a:ext cx="6624637" cy="5399087"/>
          </a:xfrm>
        </p:spPr>
        <p:txBody>
          <a:bodyPr/>
          <a:lstStyle/>
          <a:p>
            <a:pPr marL="0" indent="0" eaLnBrk="1" hangingPunct="1">
              <a:lnSpc>
                <a:spcPct val="114000"/>
              </a:lnSpc>
              <a:buFont typeface="Wingdings" pitchFamily="2" charset="2"/>
              <a:buNone/>
              <a:defRPr/>
            </a:pPr>
            <a:r>
              <a:rPr lang="ru-RU" altLang="ru-RU" sz="1800" b="1" dirty="0" smtClean="0"/>
              <a:t>Транзакция</a:t>
            </a:r>
            <a:r>
              <a:rPr lang="ru-RU" altLang="ru-RU" sz="1800" dirty="0" smtClean="0"/>
              <a:t> – это упорядоченная последовательность операторов обработки данных, которая переводит базу данных из одного согласованного состояния в другое. </a:t>
            </a:r>
            <a:endParaRPr lang="en-US" altLang="ru-RU" sz="1800" dirty="0" smtClean="0"/>
          </a:p>
          <a:p>
            <a:pPr marL="609600" indent="-609600" eaLnBrk="1" hangingPunct="1">
              <a:lnSpc>
                <a:spcPct val="80000"/>
              </a:lnSpc>
              <a:spcBef>
                <a:spcPts val="1200"/>
              </a:spcBef>
              <a:buFont typeface="Wingdings" pitchFamily="2" charset="2"/>
              <a:buNone/>
              <a:defRPr/>
            </a:pPr>
            <a:r>
              <a:rPr lang="ru-RU" altLang="ru-RU" sz="1800" dirty="0" smtClean="0"/>
              <a:t>Транзакция обладает следующими свойствами:</a:t>
            </a:r>
          </a:p>
          <a:p>
            <a:pPr eaLnBrk="1" hangingPunct="1">
              <a:lnSpc>
                <a:spcPct val="80000"/>
              </a:lnSpc>
              <a:spcBef>
                <a:spcPts val="400"/>
              </a:spcBef>
              <a:buFont typeface="+mj-lt"/>
              <a:buAutoNum type="arabicPeriod"/>
              <a:defRPr/>
            </a:pPr>
            <a:r>
              <a:rPr lang="ru-RU" altLang="ru-RU" sz="1800" b="1" dirty="0" smtClean="0"/>
              <a:t>Логическая неделимость </a:t>
            </a:r>
            <a:r>
              <a:rPr lang="ru-RU" altLang="ru-RU" sz="1800" dirty="0" smtClean="0"/>
              <a:t>(атомарность, </a:t>
            </a:r>
            <a:r>
              <a:rPr lang="ru-RU" altLang="ru-RU" sz="1800" dirty="0" err="1" smtClean="0"/>
              <a:t>Atomicity</a:t>
            </a:r>
            <a:r>
              <a:rPr lang="ru-RU" altLang="ru-RU" sz="1800" dirty="0" smtClean="0"/>
              <a:t>) означает, что выполняются либо все операции (команды), входящие в транзакцию, либо ни одной.</a:t>
            </a:r>
          </a:p>
          <a:p>
            <a:pPr eaLnBrk="1" hangingPunct="1">
              <a:lnSpc>
                <a:spcPct val="80000"/>
              </a:lnSpc>
              <a:spcBef>
                <a:spcPts val="400"/>
              </a:spcBef>
              <a:buFont typeface="+mj-lt"/>
              <a:buAutoNum type="arabicPeriod"/>
              <a:defRPr/>
            </a:pPr>
            <a:r>
              <a:rPr lang="ru-RU" altLang="ru-RU" sz="1800" b="1" dirty="0" smtClean="0"/>
              <a:t>Согласованность</a:t>
            </a:r>
            <a:r>
              <a:rPr lang="ru-RU" altLang="ru-RU" sz="1800" dirty="0" smtClean="0"/>
              <a:t> (</a:t>
            </a:r>
            <a:r>
              <a:rPr lang="ru-RU" altLang="ru-RU" sz="1800" dirty="0" err="1" smtClean="0"/>
              <a:t>Consistency</a:t>
            </a:r>
            <a:r>
              <a:rPr lang="ru-RU" altLang="ru-RU" sz="1800" dirty="0" smtClean="0"/>
              <a:t>): транзакция начинается на согласованном множестве данных и после её завершения множество данных согласовано.</a:t>
            </a:r>
          </a:p>
          <a:p>
            <a:pPr eaLnBrk="1" hangingPunct="1">
              <a:lnSpc>
                <a:spcPct val="80000"/>
              </a:lnSpc>
              <a:spcBef>
                <a:spcPts val="400"/>
              </a:spcBef>
              <a:buFont typeface="+mj-lt"/>
              <a:buAutoNum type="arabicPeriod"/>
              <a:defRPr/>
            </a:pPr>
            <a:r>
              <a:rPr lang="ru-RU" altLang="ru-RU" sz="1800" b="1" dirty="0" smtClean="0"/>
              <a:t>Изолированность</a:t>
            </a:r>
            <a:r>
              <a:rPr lang="ru-RU" altLang="ru-RU" sz="1800" dirty="0" smtClean="0"/>
              <a:t> (</a:t>
            </a:r>
            <a:r>
              <a:rPr lang="ru-RU" altLang="ru-RU" sz="1800" dirty="0" err="1" smtClean="0"/>
              <a:t>Isolation</a:t>
            </a:r>
            <a:r>
              <a:rPr lang="ru-RU" altLang="ru-RU" sz="1800" dirty="0" smtClean="0"/>
              <a:t>), т.е. отсутствие влияния транзакций друг на друга.</a:t>
            </a:r>
          </a:p>
          <a:p>
            <a:pPr eaLnBrk="1" hangingPunct="1">
              <a:lnSpc>
                <a:spcPct val="80000"/>
              </a:lnSpc>
              <a:spcBef>
                <a:spcPts val="400"/>
              </a:spcBef>
              <a:buFont typeface="+mj-lt"/>
              <a:buAutoNum type="arabicPeriod"/>
              <a:defRPr/>
            </a:pPr>
            <a:r>
              <a:rPr lang="ru-RU" altLang="ru-RU" sz="1800" b="1" dirty="0" smtClean="0"/>
              <a:t>Устойчивость</a:t>
            </a:r>
            <a:r>
              <a:rPr lang="ru-RU" altLang="ru-RU" sz="1800" dirty="0" smtClean="0"/>
              <a:t> (</a:t>
            </a:r>
            <a:r>
              <a:rPr lang="ru-RU" altLang="ru-RU" sz="1800" dirty="0" err="1" smtClean="0"/>
              <a:t>Durability</a:t>
            </a:r>
            <a:r>
              <a:rPr lang="ru-RU" altLang="ru-RU" sz="1800" dirty="0" smtClean="0"/>
              <a:t>): результаты завершённой транзакции не могут быть потеряны. Возврат БД в предыдущее состояние может быть достигнут только  путём запуска компенсирующей транзакции.</a:t>
            </a:r>
          </a:p>
          <a:p>
            <a:pPr marL="609600" indent="-609600" eaLnBrk="1" hangingPunct="1">
              <a:lnSpc>
                <a:spcPct val="80000"/>
              </a:lnSpc>
              <a:buFont typeface="Wingdings" pitchFamily="2" charset="2"/>
              <a:buNone/>
              <a:defRPr/>
            </a:pPr>
            <a:endParaRPr lang="ru-RU" altLang="ru-RU" sz="1800" dirty="0" smtClean="0"/>
          </a:p>
          <a:p>
            <a:pPr marL="609600" indent="-609600" eaLnBrk="1" hangingPunct="1">
              <a:lnSpc>
                <a:spcPct val="80000"/>
              </a:lnSpc>
              <a:buFont typeface="Wingdings" pitchFamily="2" charset="2"/>
              <a:buNone/>
              <a:defRPr/>
            </a:pPr>
            <a:endParaRPr lang="ru-RU" altLang="ru-RU" sz="1800" dirty="0" smtClean="0"/>
          </a:p>
          <a:p>
            <a:pPr marL="609600" indent="-609600" eaLnBrk="1" hangingPunct="1">
              <a:lnSpc>
                <a:spcPct val="80000"/>
              </a:lnSpc>
              <a:buFont typeface="Wingdings" pitchFamily="2" charset="2"/>
              <a:buNone/>
              <a:defRPr/>
            </a:pPr>
            <a:r>
              <a:rPr lang="ru-RU" altLang="ru-RU" sz="1800" dirty="0" smtClean="0"/>
              <a:t>Транзакции, удовлетворяющие этим свойствам, называют </a:t>
            </a:r>
          </a:p>
          <a:p>
            <a:pPr marL="609600" indent="-609600" eaLnBrk="1" hangingPunct="1">
              <a:lnSpc>
                <a:spcPct val="80000"/>
              </a:lnSpc>
              <a:buFont typeface="Wingdings" pitchFamily="2" charset="2"/>
              <a:buNone/>
              <a:defRPr/>
            </a:pPr>
            <a:r>
              <a:rPr lang="en-US" altLang="ru-RU" sz="1800" dirty="0" smtClean="0"/>
              <a:t>ACID</a:t>
            </a:r>
            <a:r>
              <a:rPr lang="ru-RU" altLang="ru-RU" sz="1800" dirty="0" smtClean="0"/>
              <a:t>-транзакциями (по первым буквам названий свойств).</a:t>
            </a:r>
            <a:endParaRPr lang="en-US" altLang="ru-RU" sz="1800" dirty="0" smtClean="0"/>
          </a:p>
          <a:p>
            <a:pPr marL="609600" indent="-609600" eaLnBrk="1" hangingPunct="1">
              <a:lnSpc>
                <a:spcPct val="80000"/>
              </a:lnSpc>
              <a:buFont typeface="Wingdings" pitchFamily="2" charset="2"/>
              <a:buNone/>
              <a:defRPr/>
            </a:pPr>
            <a:endParaRPr lang="ru-RU" altLang="ru-RU" sz="1800" dirty="0" smtClean="0"/>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2220913"/>
            <a:ext cx="1920875" cy="12795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1750" y="3429000"/>
            <a:ext cx="2741613" cy="176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Рисунок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48488" y="5203825"/>
            <a:ext cx="2160587"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33375"/>
            <a:ext cx="8229600" cy="595313"/>
          </a:xfrm>
        </p:spPr>
        <p:txBody>
          <a:bodyPr/>
          <a:lstStyle/>
          <a:p>
            <a:pPr algn="ctr" eaLnBrk="1" hangingPunct="1"/>
            <a:r>
              <a:rPr lang="ru-RU" altLang="ru-RU" sz="3200" smtClean="0"/>
              <a:t>Сводка блокировок таблиц для </a:t>
            </a:r>
            <a:r>
              <a:rPr lang="en-US" altLang="ru-RU" sz="3200" smtClean="0"/>
              <a:t>Oracle</a:t>
            </a:r>
            <a:endParaRPr lang="ru-RU" altLang="ru-RU" sz="3200" smtClean="0"/>
          </a:p>
        </p:txBody>
      </p:sp>
      <p:graphicFrame>
        <p:nvGraphicFramePr>
          <p:cNvPr id="112160" name="Group 544"/>
          <p:cNvGraphicFramePr>
            <a:graphicFrameLocks noGrp="1"/>
          </p:cNvGraphicFramePr>
          <p:nvPr/>
        </p:nvGraphicFramePr>
        <p:xfrm>
          <a:off x="468313" y="908050"/>
          <a:ext cx="8280400" cy="4992688"/>
        </p:xfrm>
        <a:graphic>
          <a:graphicData uri="http://schemas.openxmlformats.org/drawingml/2006/table">
            <a:tbl>
              <a:tblPr/>
              <a:tblGrid>
                <a:gridCol w="3024187"/>
                <a:gridCol w="1636713"/>
                <a:gridCol w="723900"/>
                <a:gridCol w="723900"/>
                <a:gridCol w="723900"/>
                <a:gridCol w="723900"/>
                <a:gridCol w="723900"/>
              </a:tblGrid>
              <a:tr h="314235">
                <a:tc rowSpan="2">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Предложение SQL</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Режим блоки</a:t>
                      </a:r>
                      <a:r>
                        <a:rPr kumimoji="0" lang="en-US"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a:t>
                      </a: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ровки таблицы</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Разрешенные блокировки</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04774">
                <a:tc vMerge="1">
                  <a:txBody>
                    <a:bodyPr/>
                    <a:lstStyle/>
                    <a:p>
                      <a:endParaRPr lang="ru-RU"/>
                    </a:p>
                  </a:txBody>
                  <a:tcPr/>
                </a:tc>
                <a:tc vMerge="1">
                  <a:txBody>
                    <a:bodyPr/>
                    <a:lstStyle/>
                    <a:p>
                      <a:endParaRPr lang="ru-RU"/>
                    </a:p>
                  </a:txBody>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RS</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RX</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S</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SRX</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X</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823">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SELECT...FROM таблица</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нет</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да</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да</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да</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да</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да</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410">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INSERT INTO таблица...</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RX</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да</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да</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нет</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нет</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нет</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823">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UPDATE таблица...</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RX</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да*</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да*</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нет</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нет</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нет</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823">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DELETE FROM таблица...</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RX</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да*</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да*</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нет</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нет</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нет</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34">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SELECT...FROM </a:t>
                      </a: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таблица</a:t>
                      </a:r>
                      <a:endParaRPr kumimoji="0" lang="ru-RU" altLang="ru-RU" sz="1400" b="0" i="0" u="none" strike="noStrike" cap="none" normalizeH="0" baseline="0" smtClean="0">
                        <a:ln>
                          <a:noFill/>
                        </a:ln>
                        <a:solidFill>
                          <a:schemeClr val="tx1"/>
                        </a:solidFill>
                        <a:effectLst/>
                        <a:latin typeface="Times New Roman" pitchFamily="18" charset="0"/>
                        <a:ea typeface="Times New Roman" pitchFamily="18"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  FOR UPDATE OF...</a:t>
                      </a:r>
                      <a:endParaRPr kumimoji="0" lang="en-US" altLang="ru-RU" sz="14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RS</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да*</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да*</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да*</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да*</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нет</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34">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LOCK TABLE </a:t>
                      </a: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таблица</a:t>
                      </a:r>
                      <a:r>
                        <a:rPr kumimoji="0" lang="en-US"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 IN</a:t>
                      </a:r>
                      <a:endParaRPr kumimoji="0" lang="ru-RU" altLang="ru-RU" sz="1400" b="0" i="0" u="none" strike="noStrike" cap="none" normalizeH="0" baseline="0" smtClean="0">
                        <a:ln>
                          <a:noFill/>
                        </a:ln>
                        <a:solidFill>
                          <a:schemeClr val="tx1"/>
                        </a:solidFill>
                        <a:effectLst/>
                        <a:latin typeface="Times New Roman" pitchFamily="18" charset="0"/>
                        <a:ea typeface="Times New Roman" pitchFamily="18"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  ROW SHARE MODE</a:t>
                      </a:r>
                      <a:endParaRPr kumimoji="0" lang="en-US" altLang="ru-RU" sz="14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RS</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да</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да</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да</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да</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нет</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34">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LOCK TABLE </a:t>
                      </a: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таблица</a:t>
                      </a:r>
                      <a:r>
                        <a:rPr kumimoji="0" lang="en-US"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 IN</a:t>
                      </a:r>
                      <a:endParaRPr kumimoji="0" lang="ru-RU" altLang="ru-RU" sz="1400" b="0" i="0" u="none" strike="noStrike" cap="none" normalizeH="0" baseline="0" smtClean="0">
                        <a:ln>
                          <a:noFill/>
                        </a:ln>
                        <a:solidFill>
                          <a:schemeClr val="tx1"/>
                        </a:solidFill>
                        <a:effectLst/>
                        <a:latin typeface="Times New Roman" pitchFamily="18" charset="0"/>
                        <a:ea typeface="Times New Roman" pitchFamily="18"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  ROW EXCLUSIVE MODE</a:t>
                      </a:r>
                      <a:endParaRPr kumimoji="0" lang="en-US" altLang="ru-RU" sz="14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RX</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да</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да</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нет</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нет</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нет</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34">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LOCK TABLE </a:t>
                      </a: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таблица</a:t>
                      </a:r>
                      <a:r>
                        <a:rPr kumimoji="0" lang="en-US"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 IN</a:t>
                      </a:r>
                      <a:endParaRPr kumimoji="0" lang="ru-RU" altLang="ru-RU" sz="1400" b="0" i="0" u="none" strike="noStrike" cap="none" normalizeH="0" baseline="0" smtClean="0">
                        <a:ln>
                          <a:noFill/>
                        </a:ln>
                        <a:solidFill>
                          <a:schemeClr val="tx1"/>
                        </a:solidFill>
                        <a:effectLst/>
                        <a:latin typeface="Times New Roman" pitchFamily="18" charset="0"/>
                        <a:ea typeface="Times New Roman" pitchFamily="18"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  SHARE MODE</a:t>
                      </a:r>
                      <a:endParaRPr kumimoji="0" lang="en-US" altLang="ru-RU" sz="14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S</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да</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нет</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да</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нет</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нет</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34">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LOCK TABLE </a:t>
                      </a: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таблица</a:t>
                      </a:r>
                      <a:r>
                        <a:rPr kumimoji="0" lang="en-US"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 IN</a:t>
                      </a:r>
                      <a:endParaRPr kumimoji="0" lang="ru-RU" altLang="ru-RU" sz="1400" b="0" i="0" u="none" strike="noStrike" cap="none" normalizeH="0" baseline="0" smtClean="0">
                        <a:ln>
                          <a:noFill/>
                        </a:ln>
                        <a:solidFill>
                          <a:schemeClr val="tx1"/>
                        </a:solidFill>
                        <a:effectLst/>
                        <a:latin typeface="Times New Roman" pitchFamily="18" charset="0"/>
                        <a:ea typeface="Times New Roman" pitchFamily="18"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  SHARE ROW EXCLUSIVE MODE</a:t>
                      </a:r>
                      <a:endParaRPr kumimoji="0" lang="en-US" altLang="ru-RU" sz="14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SRX</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да</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нет</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нет</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нет</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нет</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34">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LOCK TABLE </a:t>
                      </a: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таблица</a:t>
                      </a:r>
                      <a:r>
                        <a:rPr kumimoji="0" lang="en-US"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 IN</a:t>
                      </a:r>
                      <a:endParaRPr kumimoji="0" lang="ru-RU" altLang="ru-RU" sz="1400" b="0" i="0" u="none" strike="noStrike" cap="none" normalizeH="0" baseline="0" smtClean="0">
                        <a:ln>
                          <a:noFill/>
                        </a:ln>
                        <a:solidFill>
                          <a:schemeClr val="tx1"/>
                        </a:solidFill>
                        <a:effectLst/>
                        <a:latin typeface="Times New Roman" pitchFamily="18" charset="0"/>
                        <a:ea typeface="Times New Roman" pitchFamily="18"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  EXCLUSIVE MODE</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X</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нет</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нет</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нет</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нет</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a:spcBef>
                          <a:spcPct val="20000"/>
                        </a:spcBef>
                        <a:buClr>
                          <a:schemeClr val="accent2"/>
                        </a:buClr>
                        <a:buSzPct val="80000"/>
                        <a:buFont typeface="Wingdings" pitchFamily="2" charset="2"/>
                        <a:defRPr sz="2400">
                          <a:solidFill>
                            <a:schemeClr val="tx1"/>
                          </a:solidFill>
                          <a:latin typeface="Arial" charset="0"/>
                          <a:cs typeface="Arial" charset="0"/>
                        </a:defRPr>
                      </a:lvl2pPr>
                      <a:lvl3pPr>
                        <a:spcBef>
                          <a:spcPct val="20000"/>
                        </a:spcBef>
                        <a:buClr>
                          <a:schemeClr val="bg2"/>
                        </a:buClr>
                        <a:buSzPct val="65000"/>
                        <a:buFont typeface="Wingdings" pitchFamily="2" charset="2"/>
                        <a:defRPr sz="2000">
                          <a:solidFill>
                            <a:schemeClr val="tx1"/>
                          </a:solidFill>
                          <a:latin typeface="Arial" charset="0"/>
                          <a:cs typeface="Arial" charset="0"/>
                        </a:defRPr>
                      </a:lvl3pPr>
                      <a:lvl4pPr>
                        <a:spcBef>
                          <a:spcPct val="20000"/>
                        </a:spcBef>
                        <a:buClr>
                          <a:schemeClr val="accent2"/>
                        </a:buClr>
                        <a:buSzPct val="70000"/>
                        <a:buFont typeface="Wingdings" pitchFamily="2" charset="2"/>
                        <a:defRPr>
                          <a:solidFill>
                            <a:schemeClr val="tx1"/>
                          </a:solidFill>
                          <a:latin typeface="Arial" charset="0"/>
                          <a:cs typeface="Arial" charset="0"/>
                        </a:defRPr>
                      </a:lvl4pPr>
                      <a:lvl5pPr>
                        <a:spcBef>
                          <a:spcPct val="20000"/>
                        </a:spcBef>
                        <a:buClr>
                          <a:schemeClr val="bg2"/>
                        </a:buClr>
                        <a:buFont typeface="Wingdings" pitchFamily="2" charset="2"/>
                        <a:defRPr>
                          <a:solidFill>
                            <a:schemeClr val="tx1"/>
                          </a:solidFill>
                          <a:latin typeface="Arial" charset="0"/>
                          <a:cs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нет</a:t>
                      </a:r>
                      <a:endParaRPr kumimoji="0" lang="ru-RU" altLang="ru-RU" sz="14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2631" name="Text Box 545"/>
          <p:cNvSpPr txBox="1">
            <a:spLocks noChangeArrowheads="1"/>
          </p:cNvSpPr>
          <p:nvPr/>
        </p:nvSpPr>
        <p:spPr bwMode="auto">
          <a:xfrm>
            <a:off x="468313" y="5949950"/>
            <a:ext cx="8207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en-US" altLang="ru-RU" sz="1600">
                <a:latin typeface="Times New Roman" pitchFamily="18" charset="0"/>
              </a:rPr>
              <a:t>RS: row share     SRX: share row exclusive      </a:t>
            </a:r>
            <a:r>
              <a:rPr lang="fr-FR" altLang="ru-RU" sz="1600">
                <a:latin typeface="Times New Roman" pitchFamily="18" charset="0"/>
              </a:rPr>
              <a:t>RX: row exclusive      X: exclusive       </a:t>
            </a:r>
            <a:r>
              <a:rPr lang="en-US" altLang="ru-RU" sz="1600">
                <a:latin typeface="Times New Roman" pitchFamily="18" charset="0"/>
              </a:rPr>
              <a:t>S: share</a:t>
            </a:r>
          </a:p>
          <a:p>
            <a:pPr eaLnBrk="1" hangingPunct="1">
              <a:spcBef>
                <a:spcPct val="0"/>
              </a:spcBef>
              <a:buClrTx/>
              <a:buSzTx/>
              <a:buFontTx/>
              <a:buNone/>
            </a:pPr>
            <a:r>
              <a:rPr lang="en-US" altLang="ru-RU" sz="1200">
                <a:latin typeface="Times New Roman" pitchFamily="18" charset="0"/>
              </a:rPr>
              <a:t>* - </a:t>
            </a:r>
            <a:r>
              <a:rPr lang="ru-RU" altLang="ru-RU" sz="1200">
                <a:latin typeface="Times New Roman" pitchFamily="18" charset="0"/>
              </a:rPr>
              <a:t>если другая транзакция не удерживает конфликтующих</a:t>
            </a:r>
            <a:r>
              <a:rPr lang="en-US" altLang="ru-RU" sz="1200">
                <a:latin typeface="Times New Roman" pitchFamily="18" charset="0"/>
              </a:rPr>
              <a:t> </a:t>
            </a:r>
            <a:r>
              <a:rPr lang="ru-RU" altLang="ru-RU" sz="1200">
                <a:latin typeface="Times New Roman" pitchFamily="18" charset="0"/>
              </a:rPr>
              <a:t>блокировок; в противном случае возникает ожидание</a:t>
            </a:r>
            <a:r>
              <a:rPr lang="en-US" altLang="ru-RU" sz="1200">
                <a:latin typeface="Times New Roman" pitchFamily="18" charset="0"/>
              </a:rPr>
              <a:t>.</a:t>
            </a:r>
            <a:endParaRPr lang="ru-RU" altLang="ru-RU" sz="1200">
              <a:latin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457200"/>
            <a:ext cx="8229600" cy="668338"/>
          </a:xfrm>
        </p:spPr>
        <p:txBody>
          <a:bodyPr/>
          <a:lstStyle/>
          <a:p>
            <a:pPr algn="ctr" eaLnBrk="1" hangingPunct="1"/>
            <a:r>
              <a:rPr lang="ru-RU" altLang="ru-RU" sz="3200" smtClean="0"/>
              <a:t>Умалчиваемые блокировки</a:t>
            </a:r>
            <a:r>
              <a:rPr lang="en-US" altLang="ru-RU" sz="3200" smtClean="0"/>
              <a:t> Oracle</a:t>
            </a:r>
            <a:endParaRPr lang="ru-RU" altLang="ru-RU" sz="3200" smtClean="0"/>
          </a:p>
        </p:txBody>
      </p:sp>
      <p:sp>
        <p:nvSpPr>
          <p:cNvPr id="23555" name="Text Box 4"/>
          <p:cNvSpPr txBox="1">
            <a:spLocks noChangeArrowheads="1"/>
          </p:cNvSpPr>
          <p:nvPr/>
        </p:nvSpPr>
        <p:spPr bwMode="auto">
          <a:xfrm>
            <a:off x="468313" y="1125538"/>
            <a:ext cx="8135937" cy="549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ru-RU" altLang="ru-RU" sz="1800"/>
              <a:t>Команды </a:t>
            </a:r>
            <a:r>
              <a:rPr lang="en-US" altLang="ru-RU" sz="1800"/>
              <a:t>DML</a:t>
            </a:r>
            <a:r>
              <a:rPr lang="ru-RU" altLang="ru-RU" sz="1800"/>
              <a:t> включают следующие виды предложений:</a:t>
            </a:r>
          </a:p>
          <a:p>
            <a:pPr eaLnBrk="1" hangingPunct="1">
              <a:spcBef>
                <a:spcPct val="0"/>
              </a:spcBef>
              <a:buClrTx/>
              <a:buSzTx/>
              <a:buFontTx/>
              <a:buNone/>
            </a:pPr>
            <a:r>
              <a:rPr lang="ru-RU" altLang="ru-RU" sz="1800"/>
              <a:t>        </a:t>
            </a:r>
            <a:r>
              <a:rPr lang="en-US" altLang="ru-RU" sz="1800"/>
              <a:t>SELECT ... </a:t>
            </a:r>
            <a:r>
              <a:rPr lang="ru-RU" altLang="ru-RU" sz="1800"/>
              <a:t>FOR UPDATE OF ...;</a:t>
            </a:r>
            <a:endParaRPr lang="en-US" altLang="ru-RU" sz="1800"/>
          </a:p>
          <a:p>
            <a:pPr eaLnBrk="1" hangingPunct="1">
              <a:spcBef>
                <a:spcPct val="0"/>
              </a:spcBef>
              <a:buClrTx/>
              <a:buSzTx/>
              <a:buFontTx/>
              <a:buNone/>
            </a:pPr>
            <a:r>
              <a:rPr lang="en-US" altLang="ru-RU" sz="1800"/>
              <a:t>        INSERT ... SELECT ...;</a:t>
            </a:r>
          </a:p>
          <a:p>
            <a:pPr eaLnBrk="1" hangingPunct="1">
              <a:spcBef>
                <a:spcPct val="0"/>
              </a:spcBef>
              <a:buClrTx/>
              <a:buSzTx/>
              <a:buFontTx/>
              <a:buNone/>
            </a:pPr>
            <a:r>
              <a:rPr lang="en-US" altLang="ru-RU" sz="1800"/>
              <a:t>        UPDATE ...;</a:t>
            </a:r>
          </a:p>
          <a:p>
            <a:pPr eaLnBrk="1" hangingPunct="1">
              <a:spcBef>
                <a:spcPct val="0"/>
              </a:spcBef>
              <a:buClrTx/>
              <a:buSzTx/>
              <a:buFontTx/>
              <a:buNone/>
            </a:pPr>
            <a:r>
              <a:rPr lang="en-US" altLang="ru-RU" sz="1800"/>
              <a:t>        DELETE ...;</a:t>
            </a:r>
          </a:p>
          <a:p>
            <a:pPr eaLnBrk="1" hangingPunct="1">
              <a:spcBef>
                <a:spcPct val="0"/>
              </a:spcBef>
              <a:buClrTx/>
              <a:buSzTx/>
              <a:buFontTx/>
              <a:buNone/>
            </a:pPr>
            <a:r>
              <a:rPr lang="ru-RU" altLang="ru-RU" sz="1800"/>
              <a:t>Они имеют следующие характеристики в смысле блокировок:</a:t>
            </a:r>
          </a:p>
          <a:p>
            <a:pPr eaLnBrk="1" hangingPunct="1">
              <a:spcBef>
                <a:spcPct val="0"/>
              </a:spcBef>
              <a:buClrTx/>
              <a:buSzTx/>
              <a:buFontTx/>
              <a:buNone/>
            </a:pPr>
            <a:r>
              <a:rPr lang="ru-RU" altLang="ru-RU" sz="1800"/>
              <a:t> * Транзакция, содержащая предложение DML, получает</a:t>
            </a:r>
          </a:p>
          <a:p>
            <a:pPr eaLnBrk="1" hangingPunct="1">
              <a:spcBef>
                <a:spcPct val="0"/>
              </a:spcBef>
              <a:buClrTx/>
              <a:buSzTx/>
              <a:buFontTx/>
              <a:buNone/>
            </a:pPr>
            <a:r>
              <a:rPr lang="ru-RU" altLang="ru-RU" sz="1800"/>
              <a:t> монопольные блокировки строк по строкам, модифицируемым</a:t>
            </a:r>
          </a:p>
          <a:p>
            <a:pPr eaLnBrk="1" hangingPunct="1">
              <a:spcBef>
                <a:spcPct val="0"/>
              </a:spcBef>
              <a:buClrTx/>
              <a:buSzTx/>
              <a:buFontTx/>
              <a:buNone/>
            </a:pPr>
            <a:r>
              <a:rPr lang="ru-RU" altLang="ru-RU" sz="1800"/>
              <a:t> этим предложением. Поэтому другие транзакции, желающие</a:t>
            </a:r>
          </a:p>
          <a:p>
            <a:pPr eaLnBrk="1" hangingPunct="1">
              <a:spcBef>
                <a:spcPct val="0"/>
              </a:spcBef>
              <a:buClrTx/>
              <a:buSzTx/>
              <a:buFontTx/>
              <a:buNone/>
            </a:pPr>
            <a:r>
              <a:rPr lang="ru-RU" altLang="ru-RU" sz="1800"/>
              <a:t> обновить или удалить эти же строки, должны ожидать</a:t>
            </a:r>
          </a:p>
          <a:p>
            <a:pPr eaLnBrk="1" hangingPunct="1">
              <a:spcBef>
                <a:spcPct val="0"/>
              </a:spcBef>
              <a:buClrTx/>
              <a:buSzTx/>
              <a:buFontTx/>
              <a:buNone/>
            </a:pPr>
            <a:r>
              <a:rPr lang="ru-RU" altLang="ru-RU" sz="1800"/>
              <a:t> подтверждения или отката первой транзакции.</a:t>
            </a:r>
          </a:p>
          <a:p>
            <a:pPr eaLnBrk="1" hangingPunct="1">
              <a:spcBef>
                <a:spcPct val="25000"/>
              </a:spcBef>
              <a:buClrTx/>
              <a:buSzTx/>
              <a:buFontTx/>
              <a:buNone/>
            </a:pPr>
            <a:r>
              <a:rPr lang="ru-RU" altLang="ru-RU" sz="1800"/>
              <a:t> </a:t>
            </a:r>
            <a:endParaRPr lang="en-US" altLang="ru-RU" sz="1800"/>
          </a:p>
          <a:p>
            <a:pPr eaLnBrk="1" hangingPunct="1">
              <a:spcBef>
                <a:spcPct val="25000"/>
              </a:spcBef>
              <a:buClrTx/>
              <a:buSzTx/>
              <a:buFontTx/>
              <a:buNone/>
            </a:pPr>
            <a:r>
              <a:rPr lang="ru-RU" altLang="ru-RU" sz="1800"/>
              <a:t>* Транзакция, содержащая предложение DML, не нуждается в</a:t>
            </a:r>
          </a:p>
          <a:p>
            <a:pPr eaLnBrk="1" hangingPunct="1">
              <a:spcBef>
                <a:spcPct val="0"/>
              </a:spcBef>
              <a:buClrTx/>
              <a:buSzTx/>
              <a:buFontTx/>
              <a:buNone/>
            </a:pPr>
            <a:r>
              <a:rPr lang="ru-RU" altLang="ru-RU" sz="1800"/>
              <a:t> получении блокировки по строкам, выбираемым подзапросом</a:t>
            </a:r>
          </a:p>
          <a:p>
            <a:pPr eaLnBrk="1" hangingPunct="1">
              <a:spcBef>
                <a:spcPct val="0"/>
              </a:spcBef>
              <a:buClrTx/>
              <a:buSzTx/>
              <a:buFontTx/>
              <a:buNone/>
            </a:pPr>
            <a:r>
              <a:rPr lang="ru-RU" altLang="ru-RU" sz="1800"/>
              <a:t> или неявным запросом, таким как запрос в фразе WHERE.</a:t>
            </a:r>
          </a:p>
          <a:p>
            <a:pPr eaLnBrk="1" hangingPunct="1">
              <a:spcBef>
                <a:spcPct val="0"/>
              </a:spcBef>
              <a:buClrTx/>
              <a:buSzTx/>
              <a:buFontTx/>
              <a:buNone/>
            </a:pPr>
            <a:r>
              <a:rPr lang="ru-RU" altLang="ru-RU" sz="1800"/>
              <a:t> Подзапросу или неявному запросу в предложении DML</a:t>
            </a:r>
          </a:p>
          <a:p>
            <a:pPr eaLnBrk="1" hangingPunct="1">
              <a:spcBef>
                <a:spcPct val="0"/>
              </a:spcBef>
              <a:buClrTx/>
              <a:buSzTx/>
              <a:buFontTx/>
              <a:buNone/>
            </a:pPr>
            <a:r>
              <a:rPr lang="ru-RU" altLang="ru-RU" sz="1800"/>
              <a:t> гарантируется согласованность данных на момент начала</a:t>
            </a:r>
          </a:p>
          <a:p>
            <a:pPr eaLnBrk="1" hangingPunct="1">
              <a:spcBef>
                <a:spcPct val="0"/>
              </a:spcBef>
              <a:buClrTx/>
              <a:buSzTx/>
              <a:buFontTx/>
              <a:buNone/>
            </a:pPr>
            <a:r>
              <a:rPr lang="ru-RU" altLang="ru-RU" sz="1800"/>
              <a:t> запроса, и этот запрос не видит эффектов от предложения</a:t>
            </a:r>
          </a:p>
          <a:p>
            <a:pPr eaLnBrk="1" hangingPunct="1">
              <a:spcBef>
                <a:spcPct val="0"/>
              </a:spcBef>
              <a:buClrTx/>
              <a:buSzTx/>
              <a:buFontTx/>
              <a:buNone/>
            </a:pPr>
            <a:r>
              <a:rPr lang="ru-RU" altLang="ru-RU" sz="1800"/>
              <a:t> DML, частью которого он является.</a:t>
            </a:r>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865438"/>
            <a:ext cx="730567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457200"/>
            <a:ext cx="8229600" cy="668338"/>
          </a:xfrm>
        </p:spPr>
        <p:txBody>
          <a:bodyPr/>
          <a:lstStyle/>
          <a:p>
            <a:pPr algn="ctr" eaLnBrk="1" hangingPunct="1"/>
            <a:r>
              <a:rPr lang="ru-RU" altLang="ru-RU" sz="3200" smtClean="0"/>
              <a:t>Умалчиваемые блокировки</a:t>
            </a:r>
            <a:r>
              <a:rPr lang="en-US" altLang="ru-RU" sz="3200" smtClean="0"/>
              <a:t> Oracle</a:t>
            </a:r>
            <a:endParaRPr lang="ru-RU" altLang="ru-RU" sz="3200" smtClean="0"/>
          </a:p>
        </p:txBody>
      </p:sp>
      <p:sp>
        <p:nvSpPr>
          <p:cNvPr id="23555" name="Text Box 4"/>
          <p:cNvSpPr txBox="1">
            <a:spLocks noChangeArrowheads="1"/>
          </p:cNvSpPr>
          <p:nvPr/>
        </p:nvSpPr>
        <p:spPr bwMode="auto">
          <a:xfrm>
            <a:off x="1476375" y="4292600"/>
            <a:ext cx="662305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25000"/>
              </a:spcBef>
              <a:buClrTx/>
              <a:buSzTx/>
              <a:buFontTx/>
              <a:buNone/>
            </a:pPr>
            <a:r>
              <a:rPr lang="ru-RU" altLang="ru-RU" sz="1800"/>
              <a:t>Команда:</a:t>
            </a:r>
          </a:p>
          <a:p>
            <a:pPr eaLnBrk="1" hangingPunct="1">
              <a:spcBef>
                <a:spcPct val="25000"/>
              </a:spcBef>
              <a:buClrTx/>
              <a:buSzTx/>
              <a:buFontTx/>
              <a:buNone/>
            </a:pPr>
            <a:r>
              <a:rPr lang="en-US" altLang="ru-RU" sz="1800"/>
              <a:t>UPDATE  Tab22  t1  SET </a:t>
            </a:r>
          </a:p>
          <a:p>
            <a:pPr eaLnBrk="1" hangingPunct="1">
              <a:spcBef>
                <a:spcPct val="25000"/>
              </a:spcBef>
              <a:buClrTx/>
              <a:buSzTx/>
              <a:buFontTx/>
              <a:buNone/>
            </a:pPr>
            <a:r>
              <a:rPr lang="en-US" altLang="ru-RU" sz="1800"/>
              <a:t>num = num + (SELECT  min(id)  FROM  Tab22 t2  </a:t>
            </a:r>
          </a:p>
          <a:p>
            <a:pPr eaLnBrk="1" hangingPunct="1">
              <a:spcBef>
                <a:spcPct val="25000"/>
              </a:spcBef>
              <a:buClrTx/>
              <a:buSzTx/>
              <a:buFontTx/>
              <a:buNone/>
            </a:pPr>
            <a:r>
              <a:rPr lang="en-US" altLang="ru-RU" sz="1800"/>
              <a:t>		WHERE  t2.id &gt; t1.id  AND  t1.num=t2.num)</a:t>
            </a:r>
          </a:p>
          <a:p>
            <a:pPr eaLnBrk="1" hangingPunct="1">
              <a:spcBef>
                <a:spcPct val="25000"/>
              </a:spcBef>
              <a:buClrTx/>
              <a:buSzTx/>
              <a:buFontTx/>
              <a:buNone/>
            </a:pPr>
            <a:r>
              <a:rPr lang="en-US" altLang="ru-RU" sz="1800"/>
              <a:t>WHERE  EXISTS(SELECT * FROM  Tab22 t2 </a:t>
            </a:r>
          </a:p>
          <a:p>
            <a:pPr eaLnBrk="1" hangingPunct="1">
              <a:spcBef>
                <a:spcPct val="25000"/>
              </a:spcBef>
              <a:buClrTx/>
              <a:buSzTx/>
              <a:buFontTx/>
              <a:buNone/>
            </a:pPr>
            <a:r>
              <a:rPr lang="en-US" altLang="ru-RU" sz="1800"/>
              <a:t>		WHERE  t2.id &gt; t1.id  AND  t1.num=t2.num);</a:t>
            </a:r>
            <a:endParaRPr lang="ru-RU" altLang="ru-RU" sz="1800"/>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228725"/>
            <a:ext cx="1381125"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5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9913" y="1233488"/>
            <a:ext cx="1343025"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2" name="TextBox 1"/>
          <p:cNvSpPr txBox="1">
            <a:spLocks noChangeArrowheads="1"/>
          </p:cNvSpPr>
          <p:nvPr/>
        </p:nvSpPr>
        <p:spPr bwMode="auto">
          <a:xfrm>
            <a:off x="407988" y="1225550"/>
            <a:ext cx="22193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a:t>Первоначальное содержимое таблицы:</a:t>
            </a:r>
          </a:p>
        </p:txBody>
      </p:sp>
      <p:sp>
        <p:nvSpPr>
          <p:cNvPr id="3" name="TextBox 2"/>
          <p:cNvSpPr txBox="1">
            <a:spLocks noChangeArrowheads="1"/>
          </p:cNvSpPr>
          <p:nvPr/>
        </p:nvSpPr>
        <p:spPr bwMode="auto">
          <a:xfrm>
            <a:off x="5903913" y="1228725"/>
            <a:ext cx="284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a:t>- содержимое таблицы после изменений.</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4515"/>
                                        </p:tgtEl>
                                        <p:attrNameLst>
                                          <p:attrName>style.visibility</p:attrName>
                                        </p:attrNameLst>
                                      </p:cBhvr>
                                      <p:to>
                                        <p:strVal val="visible"/>
                                      </p:to>
                                    </p:set>
                                    <p:animEffect transition="in" filter="fade">
                                      <p:cBhvr>
                                        <p:cTn id="15" dur="500"/>
                                        <p:tgtEl>
                                          <p:spTgt spid="64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457200"/>
            <a:ext cx="8229600" cy="668338"/>
          </a:xfrm>
        </p:spPr>
        <p:txBody>
          <a:bodyPr/>
          <a:lstStyle/>
          <a:p>
            <a:pPr algn="ctr" eaLnBrk="1" hangingPunct="1"/>
            <a:r>
              <a:rPr lang="ru-RU" altLang="ru-RU" sz="3200" smtClean="0"/>
              <a:t>Умалчиваемые блокировки</a:t>
            </a:r>
            <a:r>
              <a:rPr lang="en-US" altLang="ru-RU" sz="3200" smtClean="0"/>
              <a:t> Oracle</a:t>
            </a:r>
            <a:endParaRPr lang="ru-RU" altLang="ru-RU" sz="3200" smtClean="0"/>
          </a:p>
        </p:txBody>
      </p:sp>
      <p:sp>
        <p:nvSpPr>
          <p:cNvPr id="25603" name="Text Box 3"/>
          <p:cNvSpPr txBox="1">
            <a:spLocks noChangeArrowheads="1"/>
          </p:cNvSpPr>
          <p:nvPr/>
        </p:nvSpPr>
        <p:spPr bwMode="auto">
          <a:xfrm>
            <a:off x="468313" y="1125538"/>
            <a:ext cx="8135937"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spcAft>
                <a:spcPct val="25000"/>
              </a:spcAft>
              <a:buClrTx/>
              <a:buSzTx/>
              <a:buFontTx/>
              <a:buNone/>
            </a:pPr>
            <a:r>
              <a:rPr lang="ru-RU" altLang="ru-RU" sz="1800"/>
              <a:t>Команды </a:t>
            </a:r>
            <a:r>
              <a:rPr lang="en-US" altLang="ru-RU" sz="1800"/>
              <a:t>DML</a:t>
            </a:r>
            <a:r>
              <a:rPr lang="ru-RU" altLang="ru-RU" sz="1800"/>
              <a:t> имеют следующие характеристики в смысле блокировок:</a:t>
            </a:r>
          </a:p>
          <a:p>
            <a:pPr eaLnBrk="1" hangingPunct="1">
              <a:spcBef>
                <a:spcPct val="0"/>
              </a:spcBef>
              <a:spcAft>
                <a:spcPct val="25000"/>
              </a:spcAft>
              <a:buClrTx/>
              <a:buSzTx/>
              <a:buFontTx/>
              <a:buNone/>
            </a:pPr>
            <a:r>
              <a:rPr lang="ru-RU" altLang="ru-RU" sz="1800"/>
              <a:t>* Запрос в транзакции видит изменения, сделанные предыдущими предложениями DML в той же самой транзакции, но не видит никаких неподтвержденных изменений от других активных транзакций.</a:t>
            </a:r>
          </a:p>
          <a:p>
            <a:pPr eaLnBrk="1" hangingPunct="1">
              <a:spcBef>
                <a:spcPct val="0"/>
              </a:spcBef>
              <a:spcAft>
                <a:spcPct val="25000"/>
              </a:spcAft>
              <a:buClrTx/>
              <a:buSzTx/>
              <a:buFontTx/>
              <a:buNone/>
            </a:pPr>
            <a:r>
              <a:rPr lang="ru-RU" altLang="ru-RU" sz="1800"/>
              <a:t>* Помимо необходимых монопольных блокировок строк, транзакция, содержащая предложение DML, получает по меньшей мере монопольную для строк блокировку по таблице, в которой содержатся эти строки. Если эта транзакция уже имеет блокировку S, SRX или X по данной таблице, то монопольная для строк блокировка таблицы не  запрашивается; если же эта транзакция уже имеет разделяемую для строк блокировку по таблице (RS), то ORACLE автоматически конвертирует ее в блокировку RX.</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457200"/>
            <a:ext cx="8229600" cy="1027113"/>
          </a:xfrm>
        </p:spPr>
        <p:txBody>
          <a:bodyPr/>
          <a:lstStyle/>
          <a:p>
            <a:pPr algn="ctr" eaLnBrk="1" hangingPunct="1"/>
            <a:r>
              <a:rPr lang="ru-RU" altLang="ru-RU" sz="3200" smtClean="0"/>
              <a:t>Продолжительность блокировок данных</a:t>
            </a:r>
            <a:r>
              <a:rPr lang="en-US" altLang="ru-RU" sz="3200" smtClean="0"/>
              <a:t> </a:t>
            </a:r>
            <a:r>
              <a:rPr lang="ru-RU" altLang="ru-RU" sz="3200" smtClean="0"/>
              <a:t>в </a:t>
            </a:r>
            <a:r>
              <a:rPr lang="en-US" altLang="ru-RU" sz="3200" smtClean="0"/>
              <a:t>Oracle</a:t>
            </a:r>
            <a:endParaRPr lang="ru-RU" altLang="ru-RU" sz="3200" smtClean="0"/>
          </a:p>
        </p:txBody>
      </p:sp>
      <p:sp>
        <p:nvSpPr>
          <p:cNvPr id="26627" name="Text Box 3"/>
          <p:cNvSpPr txBox="1">
            <a:spLocks noChangeArrowheads="1"/>
          </p:cNvSpPr>
          <p:nvPr/>
        </p:nvSpPr>
        <p:spPr bwMode="auto">
          <a:xfrm>
            <a:off x="468313" y="1681163"/>
            <a:ext cx="8135937" cy="304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spcAft>
                <a:spcPct val="25000"/>
              </a:spcAft>
              <a:buClrTx/>
              <a:buSzTx/>
              <a:buFontTx/>
              <a:buNone/>
            </a:pPr>
            <a:r>
              <a:rPr lang="ru-RU" altLang="ru-RU" sz="1800"/>
              <a:t>Все блокировки данных, получаемые транзакцией, включая все  блокировки строк и таблиц, освобождаются при подтверждении или откате этой транзакции. </a:t>
            </a:r>
          </a:p>
          <a:p>
            <a:pPr eaLnBrk="1" hangingPunct="1">
              <a:spcBef>
                <a:spcPct val="0"/>
              </a:spcBef>
              <a:spcAft>
                <a:spcPct val="25000"/>
              </a:spcAft>
              <a:buClrTx/>
              <a:buSzTx/>
              <a:buFontTx/>
              <a:buNone/>
            </a:pPr>
            <a:r>
              <a:rPr lang="ru-RU" altLang="ru-RU" sz="1800"/>
              <a:t>Блокировки данных, полученные после точки сохранения, освобождаются, если транзакция откатывается к этой точке сохранения.</a:t>
            </a:r>
          </a:p>
          <a:p>
            <a:pPr eaLnBrk="1" hangingPunct="1">
              <a:spcBef>
                <a:spcPct val="0"/>
              </a:spcBef>
              <a:spcAft>
                <a:spcPct val="25000"/>
              </a:spcAft>
              <a:buClrTx/>
              <a:buSzTx/>
              <a:buFontTx/>
              <a:buNone/>
            </a:pPr>
            <a:r>
              <a:rPr lang="ru-RU" altLang="ru-RU" sz="1800"/>
              <a:t>Однако, лишь те транзакции, которые не ожидают ранее заблокированных ресурсов, могут получить блокировки для вновь освободившихся ресурсов. </a:t>
            </a:r>
          </a:p>
          <a:p>
            <a:pPr eaLnBrk="1" hangingPunct="1">
              <a:spcBef>
                <a:spcPct val="0"/>
              </a:spcBef>
              <a:spcAft>
                <a:spcPct val="25000"/>
              </a:spcAft>
              <a:buClrTx/>
              <a:buSzTx/>
              <a:buFontTx/>
              <a:buNone/>
            </a:pPr>
            <a:r>
              <a:rPr lang="ru-RU" altLang="ru-RU" sz="1800"/>
              <a:t>Ждущие транзакции продолжат ожидать, пока вся транзакция полностью не будет подтверждена или отменена.</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457200"/>
            <a:ext cx="8229600" cy="1100138"/>
          </a:xfrm>
        </p:spPr>
        <p:txBody>
          <a:bodyPr/>
          <a:lstStyle/>
          <a:p>
            <a:pPr algn="ctr" eaLnBrk="1" hangingPunct="1"/>
            <a:r>
              <a:rPr lang="ru-RU" altLang="ru-RU" sz="3200" smtClean="0"/>
              <a:t>Блокировки DDL (блокировки словаря) в </a:t>
            </a:r>
            <a:r>
              <a:rPr lang="en-US" altLang="ru-RU" sz="3200" smtClean="0"/>
              <a:t>Oracle</a:t>
            </a:r>
            <a:endParaRPr lang="ru-RU" altLang="ru-RU" sz="3200" smtClean="0"/>
          </a:p>
        </p:txBody>
      </p:sp>
      <p:sp>
        <p:nvSpPr>
          <p:cNvPr id="27651" name="Text Box 3"/>
          <p:cNvSpPr txBox="1">
            <a:spLocks noChangeArrowheads="1"/>
          </p:cNvSpPr>
          <p:nvPr/>
        </p:nvSpPr>
        <p:spPr bwMode="auto">
          <a:xfrm>
            <a:off x="468313" y="1633538"/>
            <a:ext cx="813593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ru-RU" altLang="ru-RU" sz="1800"/>
              <a:t>Блокировка DDL защищает определение объекта схемы (например, таблицы), пока этот объект подвергается воздействию продолжающейся операции DDL в транзакции (вспомните, что предложение DDL неявно подтверждает предыдущую транзакцию). </a:t>
            </a:r>
          </a:p>
          <a:p>
            <a:pPr eaLnBrk="1" hangingPunct="1">
              <a:spcBef>
                <a:spcPct val="0"/>
              </a:spcBef>
              <a:buClrTx/>
              <a:buSzTx/>
              <a:buFontTx/>
              <a:buNone/>
            </a:pPr>
            <a:r>
              <a:rPr lang="ru-RU" altLang="ru-RU" sz="1800"/>
              <a:t>Например, пользователь создает процедуру. От имени транзакции пользователя, состоящей из единственного предложения (CREATE), ORACLE автоматически получает блокировки DDL для всех объектов, упоминаемых в определении процедуры. </a:t>
            </a:r>
          </a:p>
          <a:p>
            <a:pPr eaLnBrk="1" hangingPunct="1">
              <a:spcBef>
                <a:spcPct val="0"/>
              </a:spcBef>
              <a:buClrTx/>
              <a:buSzTx/>
              <a:buFontTx/>
              <a:buNone/>
            </a:pPr>
            <a:r>
              <a:rPr lang="ru-RU" altLang="ru-RU" sz="1800"/>
              <a:t>Блокировки DDL предотвращают изменение (ALTER) или удаление (DROP) объектов, на которые ссылается процедура, до тех пор, пока не завершится компиляция этой процедуры. </a:t>
            </a:r>
          </a:p>
          <a:p>
            <a:pPr eaLnBrk="1" hangingPunct="1">
              <a:spcBef>
                <a:spcPct val="0"/>
              </a:spcBef>
              <a:buClrTx/>
              <a:buSzTx/>
              <a:buFontTx/>
              <a:buNone/>
            </a:pPr>
            <a:r>
              <a:rPr lang="ru-RU" altLang="ru-RU" sz="1800"/>
              <a:t>Блокировка словаря автоматически запрашивается ORACLE от имени любой транзакции DDL, требующей такой блокировки. Пользователи не могут явно запрашивать блокировок DDL. Блокируются лишь индивидуальные объекты схем, к которым имеются обращения; словарь данных в целом никогда не блокируется. </a:t>
            </a:r>
          </a:p>
          <a:p>
            <a:pPr eaLnBrk="1" hangingPunct="1">
              <a:spcBef>
                <a:spcPct val="0"/>
              </a:spcBef>
              <a:buClrTx/>
              <a:buSzTx/>
              <a:buFontTx/>
              <a:buNone/>
            </a:pPr>
            <a:r>
              <a:rPr lang="ru-RU" altLang="ru-RU" sz="1800"/>
              <a:t>Блокировки DDL распадаются на три категории: монопольные блокировки DDL, разделяемые блокировки DDL и прерываемые блокировки разбора.</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457200"/>
            <a:ext cx="8229600" cy="668338"/>
          </a:xfrm>
        </p:spPr>
        <p:txBody>
          <a:bodyPr/>
          <a:lstStyle/>
          <a:p>
            <a:pPr algn="ctr" eaLnBrk="1" hangingPunct="1"/>
            <a:r>
              <a:rPr lang="ru-RU" altLang="ru-RU" sz="3200" smtClean="0"/>
              <a:t>Монопольные блокировки DDL в </a:t>
            </a:r>
            <a:r>
              <a:rPr lang="en-US" altLang="ru-RU" sz="3200" smtClean="0"/>
              <a:t>Oracle</a:t>
            </a:r>
            <a:endParaRPr lang="ru-RU" altLang="ru-RU" sz="3200" smtClean="0"/>
          </a:p>
        </p:txBody>
      </p:sp>
      <p:sp>
        <p:nvSpPr>
          <p:cNvPr id="28675" name="Text Box 3"/>
          <p:cNvSpPr txBox="1">
            <a:spLocks noChangeArrowheads="1"/>
          </p:cNvSpPr>
          <p:nvPr/>
        </p:nvSpPr>
        <p:spPr bwMode="auto">
          <a:xfrm>
            <a:off x="468313" y="1125538"/>
            <a:ext cx="8135937" cy="476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ru-RU" altLang="ru-RU" sz="1800"/>
              <a:t>Некоторые операции DDL требуют монопольных блокировок DDL для ресурса, чтобы предотвратить деструктивное взаимодействие с другими операциями DDL, которые могут обращаться к тому же самому объекту или модифицировать его. Например, операция DROP TABLE, удаляющая таблицу, не может быть разрешена, пока операция ALTER TABLE добавляет столбец в эту таблицу, и наоборот.</a:t>
            </a:r>
          </a:p>
          <a:p>
            <a:pPr eaLnBrk="1" hangingPunct="1">
              <a:spcBef>
                <a:spcPct val="0"/>
              </a:spcBef>
              <a:buClrTx/>
              <a:buSzTx/>
              <a:buFontTx/>
              <a:buNone/>
            </a:pPr>
            <a:endParaRPr lang="ru-RU" altLang="ru-RU" sz="1800"/>
          </a:p>
          <a:p>
            <a:pPr eaLnBrk="1" hangingPunct="1">
              <a:spcBef>
                <a:spcPct val="0"/>
              </a:spcBef>
              <a:buClrTx/>
              <a:buSzTx/>
              <a:buFontTx/>
              <a:buNone/>
            </a:pPr>
            <a:r>
              <a:rPr lang="ru-RU" altLang="ru-RU" sz="1800"/>
              <a:t>Помимо блокировок DDL, операции DDL получают также блокировки DML (блокировки данных) по модифицируемому объекту.</a:t>
            </a:r>
          </a:p>
          <a:p>
            <a:pPr eaLnBrk="1" hangingPunct="1">
              <a:spcBef>
                <a:spcPct val="0"/>
              </a:spcBef>
              <a:buClrTx/>
              <a:buSzTx/>
              <a:buFontTx/>
              <a:buNone/>
            </a:pPr>
            <a:endParaRPr lang="ru-RU" altLang="ru-RU" sz="1800"/>
          </a:p>
          <a:p>
            <a:pPr eaLnBrk="1" hangingPunct="1">
              <a:spcBef>
                <a:spcPct val="0"/>
              </a:spcBef>
              <a:buClrTx/>
              <a:buSzTx/>
              <a:buFontTx/>
              <a:buNone/>
            </a:pPr>
            <a:r>
              <a:rPr lang="ru-RU" altLang="ru-RU" sz="1800"/>
              <a:t>Большинство операций DDL требуют монопольных блокировок DDL по модифицируемому объекту (за исключением тех операций, которые перечислены в разделе «Разделяемые блокировки </a:t>
            </a:r>
            <a:r>
              <a:rPr lang="en-US" altLang="ru-RU" sz="1800"/>
              <a:t>DDL</a:t>
            </a:r>
            <a:r>
              <a:rPr lang="ru-RU" altLang="ru-RU" sz="1800"/>
              <a:t>»).</a:t>
            </a:r>
          </a:p>
          <a:p>
            <a:pPr eaLnBrk="1" hangingPunct="1">
              <a:spcBef>
                <a:spcPct val="0"/>
              </a:spcBef>
              <a:buClrTx/>
              <a:buSzTx/>
              <a:buFontTx/>
              <a:buNone/>
            </a:pPr>
            <a:endParaRPr lang="ru-RU" altLang="ru-RU" sz="1800"/>
          </a:p>
          <a:p>
            <a:pPr eaLnBrk="1" hangingPunct="1">
              <a:spcBef>
                <a:spcPct val="0"/>
              </a:spcBef>
              <a:buClrTx/>
              <a:buSzTx/>
              <a:buFontTx/>
              <a:buNone/>
            </a:pPr>
            <a:r>
              <a:rPr lang="ru-RU" altLang="ru-RU" sz="1800"/>
              <a:t>Во время запроса на монопольную блокировку DDL, если для данного объекта другой операцией уже получена другая блокировка DDL, запрос ожидает, пока более старая блокировка DDL не будет снята.</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457200"/>
            <a:ext cx="8229600" cy="668338"/>
          </a:xfrm>
        </p:spPr>
        <p:txBody>
          <a:bodyPr/>
          <a:lstStyle/>
          <a:p>
            <a:pPr algn="ctr" eaLnBrk="1" hangingPunct="1"/>
            <a:r>
              <a:rPr lang="ru-RU" altLang="ru-RU" sz="3200" smtClean="0"/>
              <a:t>Разделяемые блокировки DDL в </a:t>
            </a:r>
            <a:r>
              <a:rPr lang="en-US" altLang="ru-RU" sz="3200" smtClean="0"/>
              <a:t>Oracle</a:t>
            </a:r>
            <a:endParaRPr lang="ru-RU" altLang="ru-RU" sz="3200" smtClean="0"/>
          </a:p>
        </p:txBody>
      </p:sp>
      <p:sp>
        <p:nvSpPr>
          <p:cNvPr id="29699" name="Text Box 3"/>
          <p:cNvSpPr txBox="1">
            <a:spLocks noChangeArrowheads="1"/>
          </p:cNvSpPr>
          <p:nvPr/>
        </p:nvSpPr>
        <p:spPr bwMode="auto">
          <a:xfrm>
            <a:off x="468313" y="1125538"/>
            <a:ext cx="8135937"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ru-RU" altLang="ru-RU" sz="1800"/>
              <a:t>Некоторые операции DDL требуют разделяемых блокировок DDL для ресурса, чтобы предотвратить деструктивное взаимодействие с конфликтующими операциями DDL, но разрешить одновременный доступ для аналогичных операций DDL.</a:t>
            </a:r>
          </a:p>
          <a:p>
            <a:pPr eaLnBrk="1" hangingPunct="1">
              <a:spcBef>
                <a:spcPct val="0"/>
              </a:spcBef>
              <a:buClrTx/>
              <a:buSzTx/>
              <a:buFontTx/>
              <a:buNone/>
            </a:pPr>
            <a:r>
              <a:rPr lang="ru-RU" altLang="ru-RU" sz="1800"/>
              <a:t>Например, когда выполняется предложение CREATE PROCEDURE, содержащая транзакция получает разделяемые блокировки DDL для всех таблиц, встречающихся в процедуре. Другие транзакции могут одновременно создавать процедуры, обращающиеся к тем же самым таблицам, и поэтому могут получить разделяемые блокировки DDL по этим же таблицам, но ни одна транзакция не сможет получить монопольную блокировку DDL ни по одной из этих таблиц, т.е. никакая транзакция не сможет изменить или удалить эти таблицы. </a:t>
            </a:r>
          </a:p>
          <a:p>
            <a:pPr eaLnBrk="1" hangingPunct="1">
              <a:spcBef>
                <a:spcPct val="0"/>
              </a:spcBef>
              <a:buClrTx/>
              <a:buSzTx/>
              <a:buFontTx/>
              <a:buNone/>
            </a:pPr>
            <a:r>
              <a:rPr lang="ru-RU" altLang="ru-RU" sz="1800"/>
              <a:t>Как следствие, транзакции, удерживающей разделяемую блокировку DDL, гарантируется, что определение объекта, к которому она обращается, останется неизменным на все время транзакции.</a:t>
            </a:r>
          </a:p>
          <a:p>
            <a:pPr eaLnBrk="1" hangingPunct="1">
              <a:spcBef>
                <a:spcPct val="0"/>
              </a:spcBef>
              <a:buClrTx/>
              <a:buSzTx/>
              <a:buFontTx/>
              <a:buNone/>
            </a:pPr>
            <a:r>
              <a:rPr lang="ru-RU" altLang="ru-RU" sz="1800"/>
              <a:t>Разделяемая блокировка DDL запрашивается по соответствующим объектам для следующих команд: AUDIT, NOAUDIT, GRANT, REVOKE, </a:t>
            </a:r>
            <a:r>
              <a:rPr lang="en-US" altLang="ru-RU" sz="1800"/>
              <a:t>COMMENT</a:t>
            </a:r>
            <a:r>
              <a:rPr lang="ru-RU" altLang="ru-RU" sz="1800"/>
              <a:t>, </a:t>
            </a:r>
            <a:r>
              <a:rPr lang="en-US" altLang="ru-RU" sz="1800"/>
              <a:t>CREATE</a:t>
            </a:r>
            <a:r>
              <a:rPr lang="ru-RU" altLang="ru-RU" sz="1800"/>
              <a:t> [</a:t>
            </a:r>
            <a:r>
              <a:rPr lang="en-US" altLang="ru-RU" sz="1800"/>
              <a:t>OR REPLACE</a:t>
            </a:r>
            <a:r>
              <a:rPr lang="ru-RU" altLang="ru-RU" sz="1800"/>
              <a:t>]  </a:t>
            </a:r>
            <a:r>
              <a:rPr lang="en-US" altLang="ru-RU" sz="1800"/>
              <a:t>VIEW</a:t>
            </a:r>
            <a:r>
              <a:rPr lang="ru-RU" altLang="ru-RU" sz="1800"/>
              <a:t> / </a:t>
            </a:r>
            <a:r>
              <a:rPr lang="en-US" altLang="ru-RU" sz="1800"/>
              <a:t>PROCEDURE</a:t>
            </a:r>
            <a:r>
              <a:rPr lang="ru-RU" altLang="ru-RU" sz="1800"/>
              <a:t> / </a:t>
            </a:r>
            <a:r>
              <a:rPr lang="en-US" altLang="ru-RU" sz="1800"/>
              <a:t>PACKAGE</a:t>
            </a:r>
            <a:r>
              <a:rPr lang="ru-RU" altLang="ru-RU" sz="1800"/>
              <a:t> / </a:t>
            </a:r>
            <a:r>
              <a:rPr lang="en-US" altLang="ru-RU" sz="1800"/>
              <a:t>PACKAGE BODY </a:t>
            </a:r>
            <a:r>
              <a:rPr lang="ru-RU" altLang="ru-RU" sz="1800"/>
              <a:t>/ </a:t>
            </a:r>
            <a:r>
              <a:rPr lang="en-US" altLang="ru-RU" sz="1800"/>
              <a:t>FUNCTION</a:t>
            </a:r>
            <a:r>
              <a:rPr lang="ru-RU" altLang="ru-RU" sz="1800"/>
              <a:t> / </a:t>
            </a:r>
            <a:r>
              <a:rPr lang="en-US" altLang="ru-RU" sz="1800"/>
              <a:t>TRIGGER</a:t>
            </a:r>
            <a:r>
              <a:rPr lang="ru-RU" altLang="ru-RU" sz="1800"/>
              <a:t>, </a:t>
            </a:r>
            <a:r>
              <a:rPr lang="en-US" altLang="ru-RU" sz="1800"/>
              <a:t>CREATE SYNONYM</a:t>
            </a:r>
            <a:r>
              <a:rPr lang="ru-RU" altLang="ru-RU" sz="1800"/>
              <a:t>, а также </a:t>
            </a:r>
            <a:r>
              <a:rPr lang="en-US" altLang="ru-RU" sz="1800"/>
              <a:t>CREATE TABLE </a:t>
            </a:r>
            <a:r>
              <a:rPr lang="ru-RU" altLang="ru-RU" sz="1800"/>
              <a:t>(если не включен параметр CLUSTER).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50825" y="457200"/>
            <a:ext cx="8642350" cy="668338"/>
          </a:xfrm>
        </p:spPr>
        <p:txBody>
          <a:bodyPr/>
          <a:lstStyle/>
          <a:p>
            <a:pPr algn="ctr" eaLnBrk="1" hangingPunct="1"/>
            <a:r>
              <a:rPr lang="ru-RU" altLang="ru-RU" sz="3200" smtClean="0"/>
              <a:t>Прерываемые блокировки разбора в </a:t>
            </a:r>
            <a:r>
              <a:rPr lang="en-US" altLang="ru-RU" sz="3200" smtClean="0"/>
              <a:t>Oracle</a:t>
            </a:r>
            <a:endParaRPr lang="ru-RU" altLang="ru-RU" sz="3200" smtClean="0"/>
          </a:p>
        </p:txBody>
      </p:sp>
      <p:sp>
        <p:nvSpPr>
          <p:cNvPr id="30723" name="Text Box 3"/>
          <p:cNvSpPr txBox="1">
            <a:spLocks noChangeArrowheads="1"/>
          </p:cNvSpPr>
          <p:nvPr/>
        </p:nvSpPr>
        <p:spPr bwMode="auto">
          <a:xfrm>
            <a:off x="468313" y="1125538"/>
            <a:ext cx="813593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ru-RU" altLang="ru-RU" sz="1800"/>
              <a:t>Предложение SQL (или программная единица PL/SQL), находящееся в разделяемом пуле, удерживает блокировку разбора для каждого объекта, к которому обращается это предложение SQL. </a:t>
            </a:r>
          </a:p>
          <a:p>
            <a:pPr eaLnBrk="1" hangingPunct="1">
              <a:spcBef>
                <a:spcPct val="0"/>
              </a:spcBef>
              <a:buClrTx/>
              <a:buSzTx/>
              <a:buFontTx/>
              <a:buNone/>
            </a:pPr>
            <a:r>
              <a:rPr lang="ru-RU" altLang="ru-RU" sz="1800"/>
              <a:t>Блокировки разбора запрашиваются с тем, чтобы ассоциированная разделяемая область SQL могла быть помечена как недействительная в случае изменения или удаления соответствующего объекта. </a:t>
            </a:r>
          </a:p>
          <a:p>
            <a:pPr eaLnBrk="1" hangingPunct="1">
              <a:spcBef>
                <a:spcPct val="0"/>
              </a:spcBef>
              <a:buClrTx/>
              <a:buSzTx/>
              <a:buFontTx/>
              <a:buNone/>
            </a:pPr>
            <a:r>
              <a:rPr lang="ru-RU" altLang="ru-RU" sz="1800"/>
              <a:t>Блокировка разбора не запрещает никаких операций DDL, и может быть прервана, чтобы снять конфликт с операциями DDL; отсюда ее название.</a:t>
            </a:r>
          </a:p>
          <a:p>
            <a:pPr eaLnBrk="1" hangingPunct="1">
              <a:spcBef>
                <a:spcPct val="0"/>
              </a:spcBef>
              <a:buClrTx/>
              <a:buSzTx/>
              <a:buFontTx/>
              <a:buNone/>
            </a:pPr>
            <a:r>
              <a:rPr lang="ru-RU" altLang="ru-RU" sz="1800"/>
              <a:t>Блокировка разбора запрашивается на фазе синтаксического разбора предложения SQL, и удерживается столько, сколько разделяемая область SQL остается в разделяемом пуле.</a:t>
            </a:r>
          </a:p>
          <a:p>
            <a:pPr eaLnBrk="1" hangingPunct="1">
              <a:spcBef>
                <a:spcPct val="0"/>
              </a:spcBef>
              <a:buClrTx/>
              <a:buSzTx/>
              <a:buFontTx/>
              <a:buNone/>
            </a:pPr>
            <a:endParaRPr lang="ru-RU" altLang="ru-RU" sz="1800"/>
          </a:p>
          <a:p>
            <a:pPr eaLnBrk="1" hangingPunct="1">
              <a:spcBef>
                <a:spcPct val="0"/>
              </a:spcBef>
              <a:buClrTx/>
              <a:buSzTx/>
              <a:buFontTx/>
              <a:buNone/>
            </a:pPr>
            <a:r>
              <a:rPr lang="ru-RU" altLang="ru-RU" sz="1800" b="1"/>
              <a:t>Продолжительность блокировок DDL</a:t>
            </a:r>
          </a:p>
          <a:p>
            <a:pPr eaLnBrk="1" hangingPunct="1">
              <a:spcBef>
                <a:spcPct val="0"/>
              </a:spcBef>
              <a:buClrTx/>
              <a:buSzTx/>
              <a:buFontTx/>
              <a:buNone/>
            </a:pPr>
            <a:r>
              <a:rPr lang="ru-RU" altLang="ru-RU" sz="1800"/>
              <a:t>Продолжительность блокировки DDL зависит от ее типа. Монопольные и разделяемые блокировки DDL удерживаются на время выполнения предложения DDL и последующего неявного завершения транзакции. Блокировка разбора сохраняется столько, сколько ассоциированное предложение SQL остается в разделяемом пуле.</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50825" y="333375"/>
            <a:ext cx="8642350" cy="668338"/>
          </a:xfrm>
        </p:spPr>
        <p:txBody>
          <a:bodyPr/>
          <a:lstStyle/>
          <a:p>
            <a:pPr algn="ctr" eaLnBrk="1" hangingPunct="1"/>
            <a:r>
              <a:rPr lang="ru-RU" altLang="ru-RU" sz="3200" smtClean="0"/>
              <a:t>Пример 1</a:t>
            </a:r>
          </a:p>
        </p:txBody>
      </p:sp>
      <p:sp>
        <p:nvSpPr>
          <p:cNvPr id="31747" name="TextBox 1"/>
          <p:cNvSpPr txBox="1">
            <a:spLocks noChangeArrowheads="1"/>
          </p:cNvSpPr>
          <p:nvPr/>
        </p:nvSpPr>
        <p:spPr bwMode="auto">
          <a:xfrm>
            <a:off x="395288" y="908050"/>
            <a:ext cx="83534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600"/>
              <a:t>В СУБД с блокировками из разных сессий запущены две транзакции Т1 и Т2, которые обращаются к одной таблице:</a:t>
            </a:r>
          </a:p>
        </p:txBody>
      </p:sp>
      <p:sp>
        <p:nvSpPr>
          <p:cNvPr id="31748" name="TextBox 2"/>
          <p:cNvSpPr txBox="1">
            <a:spLocks noChangeArrowheads="1"/>
          </p:cNvSpPr>
          <p:nvPr/>
        </p:nvSpPr>
        <p:spPr bwMode="auto">
          <a:xfrm>
            <a:off x="395288" y="5346700"/>
            <a:ext cx="84010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600"/>
              <a:t>Объяснить, в каком состоянии находятся транзакции Т1 и Т2 в каждый момент времени, если СУБД работает по стандарту </a:t>
            </a:r>
            <a:r>
              <a:rPr lang="en-US" altLang="ru-RU" sz="1600"/>
              <a:t>ANSI</a:t>
            </a:r>
            <a:r>
              <a:rPr lang="ru-RU" altLang="ru-RU" sz="1600"/>
              <a:t>/</a:t>
            </a:r>
            <a:r>
              <a:rPr lang="en-US" altLang="ru-RU" sz="1600"/>
              <a:t>ISO</a:t>
            </a:r>
            <a:r>
              <a:rPr lang="ru-RU" altLang="ru-RU" sz="1600"/>
              <a:t>. (Транзакция может находиться в следующих состояниях: завершена фиксацией, завершена откатом, не завершена, ожидает разблокировки ресурсов, ожидает разблокировки ресурсов и находится в тупике).</a:t>
            </a:r>
          </a:p>
        </p:txBody>
      </p:sp>
      <p:pic>
        <p:nvPicPr>
          <p:cNvPr id="3174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93838"/>
            <a:ext cx="8383587" cy="3735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457200"/>
            <a:ext cx="8229600" cy="739775"/>
          </a:xfrm>
        </p:spPr>
        <p:txBody>
          <a:bodyPr/>
          <a:lstStyle/>
          <a:p>
            <a:pPr algn="ctr" eaLnBrk="1" hangingPunct="1"/>
            <a:r>
              <a:rPr lang="ru-RU" altLang="ru-RU" sz="3200" smtClean="0"/>
              <a:t>Команды управления транзакциями</a:t>
            </a:r>
          </a:p>
        </p:txBody>
      </p:sp>
      <p:sp>
        <p:nvSpPr>
          <p:cNvPr id="5123" name="Text Box 5"/>
          <p:cNvSpPr txBox="1">
            <a:spLocks noChangeArrowheads="1"/>
          </p:cNvSpPr>
          <p:nvPr/>
        </p:nvSpPr>
        <p:spPr bwMode="auto">
          <a:xfrm>
            <a:off x="539750" y="1125538"/>
            <a:ext cx="8424863" cy="270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ru-RU" altLang="ru-RU" sz="1800"/>
              <a:t>Для управления транзакциями в системах, поддерживающих механизм транзакций и язык </a:t>
            </a:r>
            <a:r>
              <a:rPr lang="en-US" altLang="ru-RU" sz="1800"/>
              <a:t>SQL</a:t>
            </a:r>
            <a:r>
              <a:rPr lang="ru-RU" altLang="ru-RU" sz="1800"/>
              <a:t>, используются следующие операторы:</a:t>
            </a:r>
          </a:p>
          <a:p>
            <a:pPr eaLnBrk="1" hangingPunct="1">
              <a:spcBef>
                <a:spcPct val="30000"/>
              </a:spcBef>
              <a:buClrTx/>
              <a:buSzTx/>
              <a:buFontTx/>
              <a:buNone/>
            </a:pPr>
            <a:r>
              <a:rPr lang="ru-RU" altLang="ru-RU" sz="1800"/>
              <a:t>– </a:t>
            </a:r>
            <a:r>
              <a:rPr lang="ru-RU" altLang="ru-RU" sz="1800" b="1"/>
              <a:t>фиксация</a:t>
            </a:r>
            <a:r>
              <a:rPr lang="ru-RU" altLang="ru-RU" sz="1800"/>
              <a:t> транзакции (запоминание изменений):</a:t>
            </a:r>
          </a:p>
          <a:p>
            <a:pPr eaLnBrk="1" hangingPunct="1">
              <a:spcBef>
                <a:spcPct val="30000"/>
              </a:spcBef>
              <a:buClrTx/>
              <a:buSzTx/>
              <a:buFontTx/>
              <a:buNone/>
            </a:pPr>
            <a:r>
              <a:rPr lang="ru-RU" altLang="ru-RU" sz="1800"/>
              <a:t>	</a:t>
            </a:r>
            <a:r>
              <a:rPr lang="en-US" altLang="ru-RU" sz="1800" b="1"/>
              <a:t>COMMIT</a:t>
            </a:r>
            <a:r>
              <a:rPr lang="ru-RU" altLang="ru-RU" sz="1800"/>
              <a:t> [</a:t>
            </a:r>
            <a:r>
              <a:rPr lang="en-US" altLang="ru-RU" sz="1800"/>
              <a:t>WORK</a:t>
            </a:r>
            <a:r>
              <a:rPr lang="ru-RU" altLang="ru-RU" sz="1800"/>
              <a:t>];</a:t>
            </a:r>
          </a:p>
          <a:p>
            <a:pPr eaLnBrk="1" hangingPunct="1">
              <a:spcBef>
                <a:spcPct val="30000"/>
              </a:spcBef>
              <a:buClrTx/>
              <a:buSzTx/>
              <a:buFontTx/>
              <a:buNone/>
            </a:pPr>
            <a:r>
              <a:rPr lang="ru-RU" altLang="ru-RU" sz="1800"/>
              <a:t>– </a:t>
            </a:r>
            <a:r>
              <a:rPr lang="ru-RU" altLang="ru-RU" sz="1800" b="1"/>
              <a:t>откат</a:t>
            </a:r>
            <a:r>
              <a:rPr lang="ru-RU" altLang="ru-RU" sz="1800"/>
              <a:t> транзакции (отмена изменений):</a:t>
            </a:r>
          </a:p>
          <a:p>
            <a:pPr eaLnBrk="1" hangingPunct="1">
              <a:spcBef>
                <a:spcPct val="30000"/>
              </a:spcBef>
              <a:buClrTx/>
              <a:buSzTx/>
              <a:buFontTx/>
              <a:buNone/>
            </a:pPr>
            <a:r>
              <a:rPr lang="ru-RU" altLang="ru-RU" sz="1800"/>
              <a:t>	 </a:t>
            </a:r>
            <a:r>
              <a:rPr lang="en-US" altLang="ru-RU" sz="1800" b="1"/>
              <a:t>ROLLBACK</a:t>
            </a:r>
            <a:r>
              <a:rPr lang="ru-RU" altLang="ru-RU" sz="1800"/>
              <a:t> [</a:t>
            </a:r>
            <a:r>
              <a:rPr lang="en-US" altLang="ru-RU" sz="1800"/>
              <a:t>WORK</a:t>
            </a:r>
            <a:r>
              <a:rPr lang="ru-RU" altLang="ru-RU" sz="1800"/>
              <a:t>];</a:t>
            </a:r>
          </a:p>
          <a:p>
            <a:pPr eaLnBrk="1" hangingPunct="1">
              <a:spcBef>
                <a:spcPct val="30000"/>
              </a:spcBef>
              <a:buClrTx/>
              <a:buSzTx/>
              <a:buFontTx/>
              <a:buNone/>
            </a:pPr>
            <a:r>
              <a:rPr lang="ru-RU" altLang="ru-RU" sz="1800"/>
              <a:t>– создание точки сохранения:	     </a:t>
            </a:r>
            <a:r>
              <a:rPr lang="en-US" altLang="ru-RU" sz="1800" b="1"/>
              <a:t>SAVEPOINT</a:t>
            </a:r>
            <a:r>
              <a:rPr lang="ru-RU" altLang="ru-RU" sz="1800"/>
              <a:t> &lt;имя_точки_сохранения&gt;;</a:t>
            </a:r>
          </a:p>
          <a:p>
            <a:pPr eaLnBrk="1" hangingPunct="1">
              <a:spcBef>
                <a:spcPct val="0"/>
              </a:spcBef>
              <a:buClrTx/>
              <a:buSzTx/>
              <a:buFontTx/>
              <a:buNone/>
            </a:pPr>
            <a:endParaRPr lang="ru-RU" altLang="ru-RU" sz="1800"/>
          </a:p>
        </p:txBody>
      </p:sp>
      <p:sp>
        <p:nvSpPr>
          <p:cNvPr id="5124" name="Rectangle 7"/>
          <p:cNvSpPr>
            <a:spLocks noChangeArrowheads="1"/>
          </p:cNvSpPr>
          <p:nvPr/>
        </p:nvSpPr>
        <p:spPr bwMode="auto">
          <a:xfrm>
            <a:off x="0" y="2636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pic>
        <p:nvPicPr>
          <p:cNvPr id="513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825" y="4248150"/>
            <a:ext cx="1914525"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4133850"/>
            <a:ext cx="2124075"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3613150"/>
            <a:ext cx="588645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250" y="3679825"/>
            <a:ext cx="571500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825" y="3776663"/>
            <a:ext cx="6267450"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3"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 y="3632200"/>
            <a:ext cx="5943600"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638" y="3670300"/>
            <a:ext cx="5895975"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3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13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50825" y="333375"/>
            <a:ext cx="8642350" cy="668338"/>
          </a:xfrm>
        </p:spPr>
        <p:txBody>
          <a:bodyPr/>
          <a:lstStyle/>
          <a:p>
            <a:pPr algn="ctr" eaLnBrk="1" hangingPunct="1"/>
            <a:r>
              <a:rPr lang="ru-RU" altLang="ru-RU" sz="3200" smtClean="0"/>
              <a:t>Пример 2</a:t>
            </a:r>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8" y="1166813"/>
            <a:ext cx="7477125" cy="528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4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00" y="1173163"/>
            <a:ext cx="784860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624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395288" y="549275"/>
            <a:ext cx="8424862" cy="719138"/>
          </a:xfrm>
        </p:spPr>
        <p:txBody>
          <a:bodyPr anchor="b"/>
          <a:lstStyle/>
          <a:p>
            <a:pPr algn="ctr" eaLnBrk="1" hangingPunct="1"/>
            <a:r>
              <a:rPr lang="ru-RU" altLang="ru-RU" sz="3600" smtClean="0">
                <a:latin typeface="Times New Roman" pitchFamily="18" charset="0"/>
              </a:rPr>
              <a:t>Список литературы</a:t>
            </a:r>
            <a:endParaRPr lang="ru-RU" altLang="ru-RU" sz="2800" i="1" smtClean="0">
              <a:latin typeface="Times New Roman" pitchFamily="18" charset="0"/>
            </a:endParaRPr>
          </a:p>
        </p:txBody>
      </p:sp>
      <p:sp>
        <p:nvSpPr>
          <p:cNvPr id="33795" name="TextBox 1"/>
          <p:cNvSpPr txBox="1">
            <a:spLocks noChangeArrowheads="1"/>
          </p:cNvSpPr>
          <p:nvPr/>
        </p:nvSpPr>
        <p:spPr bwMode="auto">
          <a:xfrm>
            <a:off x="468313" y="1412875"/>
            <a:ext cx="8280400"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 typeface="Arial" charset="0"/>
              <a:buAutoNum type="arabicPeriod"/>
            </a:pPr>
            <a:r>
              <a:rPr lang="ru-RU" altLang="ru-RU" sz="1800"/>
              <a:t>Карпова И.П. Базы данных. Курс лекций и материалы для практических занятий: Учеб. пособие. – СПб., "Питер", 2013. – 240 с. –  глава 6.«Многопользовательский доступ к данным". – </a:t>
            </a:r>
            <a:r>
              <a:rPr lang="en-US" altLang="ru-RU" sz="1800">
                <a:hlinkClick r:id="rId2"/>
              </a:rPr>
              <a:t>https://publications.hse.ru/mirror/pubs/share/direct/259052819</a:t>
            </a:r>
            <a:endParaRPr lang="ru-RU" altLang="ru-RU" sz="1800"/>
          </a:p>
          <a:p>
            <a:pPr eaLnBrk="1" hangingPunct="1">
              <a:spcBef>
                <a:spcPct val="0"/>
              </a:spcBef>
              <a:buClrTx/>
              <a:buSzTx/>
              <a:buFont typeface="Arial" charset="0"/>
              <a:buAutoNum type="arabicPeriod"/>
            </a:pPr>
            <a:r>
              <a:rPr lang="ru-RU" altLang="ru-RU" sz="1800"/>
              <a:t>Коннолли Т., Бегг К. Базы данных. Проектирование, реализация и сопровождение. Теория и практика: учебник / пер. с англ. – М. и др.: Вильямс, 2017. – 1439 с. – Глава 19. Управление транзакциями.</a:t>
            </a:r>
          </a:p>
          <a:p>
            <a:pPr eaLnBrk="1" hangingPunct="1">
              <a:spcBef>
                <a:spcPct val="0"/>
              </a:spcBef>
              <a:buClrTx/>
              <a:buSzTx/>
              <a:buFont typeface="Arial" charset="0"/>
              <a:buAutoNum type="arabicPeriod"/>
            </a:pPr>
            <a:r>
              <a:rPr lang="ru-RU" altLang="ru-RU" sz="1800"/>
              <a:t>Кузнецов С.Д. Основы баз данных. – "Издательство Интернет-университет информационных технологий – ИНТУИТ.ру", 2005. – 488 с. –  Лекция 10. Управление транзакциями, сериализация транзакций. – </a:t>
            </a:r>
            <a:r>
              <a:rPr lang="en-US" altLang="ru-RU" sz="1800">
                <a:hlinkClick r:id="rId3"/>
              </a:rPr>
              <a:t>http://citforum.ru/database/osbd/glava_42.shtml#_4_2</a:t>
            </a:r>
            <a:endParaRPr lang="ru-RU" altLang="ru-RU" sz="1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457200"/>
            <a:ext cx="8229600" cy="884238"/>
          </a:xfrm>
        </p:spPr>
        <p:txBody>
          <a:bodyPr/>
          <a:lstStyle/>
          <a:p>
            <a:pPr algn="ctr" eaLnBrk="1" hangingPunct="1"/>
            <a:r>
              <a:rPr lang="ru-RU" altLang="ru-RU" sz="3200" smtClean="0"/>
              <a:t>Механизмы обеспечения работы транзакций</a:t>
            </a:r>
          </a:p>
        </p:txBody>
      </p:sp>
      <p:sp>
        <p:nvSpPr>
          <p:cNvPr id="6147" name="Text Box 5"/>
          <p:cNvSpPr txBox="1">
            <a:spLocks noChangeArrowheads="1"/>
          </p:cNvSpPr>
          <p:nvPr/>
        </p:nvSpPr>
        <p:spPr bwMode="auto">
          <a:xfrm>
            <a:off x="468313" y="1484313"/>
            <a:ext cx="82804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ru-RU" altLang="ru-RU" sz="1800" b="1"/>
              <a:t>Журнал транзакций </a:t>
            </a:r>
            <a:r>
              <a:rPr lang="ru-RU" altLang="ru-RU" sz="1800"/>
              <a:t>– это часть БД, в которую поступают данные обо </a:t>
            </a:r>
            <a:r>
              <a:rPr lang="ru-RU" altLang="ru-RU" sz="1800" b="1"/>
              <a:t>всех изменениях всех объектов БД</a:t>
            </a:r>
            <a:r>
              <a:rPr lang="ru-RU" altLang="ru-RU" sz="1800"/>
              <a:t>. Журнал недоступен пользователям СУБД и поддерживается особо тщательно (иногда ведутся две копии журнала, хранимые на разных физических носителях). Форма записи в журнал изменений зависит от СУБД. Но обычно там фиксируется следующее:</a:t>
            </a:r>
          </a:p>
          <a:p>
            <a:pPr lvl="1" eaLnBrk="1" hangingPunct="1">
              <a:spcBef>
                <a:spcPct val="0"/>
              </a:spcBef>
              <a:buClrTx/>
              <a:buSzTx/>
              <a:buFont typeface="Wingdings" pitchFamily="2" charset="2"/>
              <a:buChar char="Ø"/>
            </a:pPr>
            <a:r>
              <a:rPr lang="ru-RU" altLang="ru-RU" sz="1800"/>
              <a:t>  </a:t>
            </a:r>
            <a:r>
              <a:rPr lang="en-US" altLang="ru-RU" sz="1800"/>
              <a:t> </a:t>
            </a:r>
            <a:r>
              <a:rPr lang="ru-RU" altLang="ru-RU" sz="1800"/>
              <a:t>номер транзакции (номера присваиваются автоматически по возрастанию);</a:t>
            </a:r>
          </a:p>
          <a:p>
            <a:pPr lvl="1" eaLnBrk="1" hangingPunct="1">
              <a:spcBef>
                <a:spcPct val="0"/>
              </a:spcBef>
              <a:buClrTx/>
              <a:buSzTx/>
              <a:buFont typeface="Wingdings" pitchFamily="2" charset="2"/>
              <a:buChar char="Ø"/>
            </a:pPr>
            <a:r>
              <a:rPr lang="en-US" altLang="ru-RU" sz="1800"/>
              <a:t> </a:t>
            </a:r>
            <a:r>
              <a:rPr lang="ru-RU" altLang="ru-RU" sz="1800"/>
              <a:t>  состояние транзакции (завершена фиксацией или откатом, не завершена, находится в состоянии ожидания);</a:t>
            </a:r>
          </a:p>
          <a:p>
            <a:pPr lvl="1" eaLnBrk="1" hangingPunct="1">
              <a:spcBef>
                <a:spcPct val="0"/>
              </a:spcBef>
              <a:buClrTx/>
              <a:buSzTx/>
              <a:buFont typeface="Wingdings" pitchFamily="2" charset="2"/>
              <a:buChar char="Ø"/>
            </a:pPr>
            <a:r>
              <a:rPr lang="en-US" altLang="ru-RU" sz="1800"/>
              <a:t> </a:t>
            </a:r>
            <a:r>
              <a:rPr lang="ru-RU" altLang="ru-RU" sz="1800"/>
              <a:t>  точки сохранения (явные и неявные);</a:t>
            </a:r>
          </a:p>
          <a:p>
            <a:pPr lvl="1" eaLnBrk="1" hangingPunct="1">
              <a:spcBef>
                <a:spcPct val="0"/>
              </a:spcBef>
              <a:buClrTx/>
              <a:buSzTx/>
              <a:buFont typeface="Wingdings" pitchFamily="2" charset="2"/>
              <a:buChar char="Ø"/>
            </a:pPr>
            <a:r>
              <a:rPr lang="en-US" altLang="ru-RU" sz="1800"/>
              <a:t> </a:t>
            </a:r>
            <a:r>
              <a:rPr lang="ru-RU" altLang="ru-RU" sz="1800"/>
              <a:t>  команды, составляющие транзакцию, и проч.</a:t>
            </a:r>
          </a:p>
        </p:txBody>
      </p:sp>
      <p:pic>
        <p:nvPicPr>
          <p:cNvPr id="61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4648200"/>
            <a:ext cx="623887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457200"/>
            <a:ext cx="8229600" cy="884238"/>
          </a:xfrm>
        </p:spPr>
        <p:txBody>
          <a:bodyPr/>
          <a:lstStyle/>
          <a:p>
            <a:pPr algn="ctr" eaLnBrk="1" hangingPunct="1"/>
            <a:r>
              <a:rPr lang="ru-RU" altLang="ru-RU" sz="3200" smtClean="0"/>
              <a:t>Механизмы обеспечения работы транзакций</a:t>
            </a:r>
          </a:p>
        </p:txBody>
      </p:sp>
      <p:sp>
        <p:nvSpPr>
          <p:cNvPr id="7171" name="Text Box 5"/>
          <p:cNvSpPr txBox="1">
            <a:spLocks noChangeArrowheads="1"/>
          </p:cNvSpPr>
          <p:nvPr/>
        </p:nvSpPr>
        <p:spPr bwMode="auto">
          <a:xfrm>
            <a:off x="468313" y="1484313"/>
            <a:ext cx="8280400" cy="147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ru-RU" altLang="ru-RU" sz="1800" b="1"/>
              <a:t>Сегмент отката</a:t>
            </a:r>
            <a:r>
              <a:rPr lang="ru-RU" altLang="ru-RU" sz="1800"/>
              <a:t> (</a:t>
            </a:r>
            <a:r>
              <a:rPr lang="en-US" altLang="ru-RU" sz="1800"/>
              <a:t>rollback segment</a:t>
            </a:r>
            <a:r>
              <a:rPr lang="ru-RU" altLang="ru-RU" sz="1800"/>
              <a:t>, RBS) – это специальная область памяти на диске, в которую записывается информация обо всех текущих (незавершённых) изменениях. Данные в RBS хранятся до тех пор, пока транзакция, изменяющая эти данные, не будет завершена. Потом они могут быть перезаписаны данными более поздних транзакций.</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2997200"/>
            <a:ext cx="6715125"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3" name="TextBox 1"/>
          <p:cNvSpPr txBox="1">
            <a:spLocks noChangeArrowheads="1"/>
          </p:cNvSpPr>
          <p:nvPr/>
        </p:nvSpPr>
        <p:spPr bwMode="auto">
          <a:xfrm>
            <a:off x="468313" y="5746750"/>
            <a:ext cx="80645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ru-RU" altLang="ru-RU" sz="1800"/>
              <a:t>Свободный блок – неиспользуемый или относящийся к завершенным транзакциям.</a:t>
            </a:r>
          </a:p>
          <a:p>
            <a:pPr eaLnBrk="1" hangingPunct="1">
              <a:spcBef>
                <a:spcPct val="0"/>
              </a:spcBef>
              <a:buClrTx/>
              <a:buSzTx/>
              <a:buFontTx/>
              <a:buNone/>
            </a:pPr>
            <a:r>
              <a:rPr lang="ru-RU" altLang="ru-RU" sz="1800"/>
              <a:t>Занятый блок относится к незавершенным транзакциям.</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04813"/>
            <a:ext cx="8229600" cy="739775"/>
          </a:xfrm>
        </p:spPr>
        <p:txBody>
          <a:bodyPr/>
          <a:lstStyle/>
          <a:p>
            <a:pPr algn="ctr" eaLnBrk="1" hangingPunct="1"/>
            <a:r>
              <a:rPr lang="ru-RU" altLang="ru-RU" sz="3200" smtClean="0"/>
              <a:t>Начало и завершение транзакции</a:t>
            </a:r>
          </a:p>
        </p:txBody>
      </p:sp>
      <p:sp>
        <p:nvSpPr>
          <p:cNvPr id="8195" name="Text Box 4"/>
          <p:cNvSpPr txBox="1">
            <a:spLocks noChangeArrowheads="1"/>
          </p:cNvSpPr>
          <p:nvPr/>
        </p:nvSpPr>
        <p:spPr bwMode="auto">
          <a:xfrm>
            <a:off x="250825" y="1052513"/>
            <a:ext cx="85693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ru-RU" altLang="ru-RU" sz="1800"/>
              <a:t>По стандарту </a:t>
            </a:r>
            <a:r>
              <a:rPr lang="en-US" altLang="ru-RU" sz="1800"/>
              <a:t>ANSI</a:t>
            </a:r>
            <a:r>
              <a:rPr lang="ru-RU" altLang="ru-RU" sz="1800"/>
              <a:t>/</a:t>
            </a:r>
            <a:r>
              <a:rPr lang="en-US" altLang="ru-RU" sz="1800"/>
              <a:t>ISO</a:t>
            </a:r>
            <a:r>
              <a:rPr lang="ru-RU" altLang="ru-RU" sz="1800"/>
              <a:t> </a:t>
            </a:r>
            <a:r>
              <a:rPr lang="ru-RU" altLang="ru-RU" sz="1800" b="1"/>
              <a:t>начало транзакции </a:t>
            </a:r>
            <a:r>
              <a:rPr lang="ru-RU" altLang="ru-RU" sz="1800"/>
              <a:t>соответствует появлению первого исполняемого </a:t>
            </a:r>
            <a:r>
              <a:rPr lang="en-US" altLang="ru-RU" sz="1800"/>
              <a:t>SQL</a:t>
            </a:r>
            <a:r>
              <a:rPr lang="ru-RU" altLang="ru-RU" sz="1800"/>
              <a:t>-оператора.</a:t>
            </a:r>
          </a:p>
          <a:p>
            <a:pPr eaLnBrk="1" hangingPunct="1">
              <a:spcBef>
                <a:spcPct val="0"/>
              </a:spcBef>
              <a:buClrTx/>
              <a:buSzTx/>
              <a:buFontTx/>
              <a:buNone/>
            </a:pPr>
            <a:r>
              <a:rPr lang="ru-RU" altLang="ru-RU" sz="1800"/>
              <a:t>В некоторых системах </a:t>
            </a:r>
            <a:r>
              <a:rPr lang="en-US" altLang="ru-RU" sz="1800"/>
              <a:t>(MS SQL Server, Postres</a:t>
            </a:r>
            <a:r>
              <a:rPr lang="ru-RU" altLang="ru-RU" sz="1800"/>
              <a:t> и др.</a:t>
            </a:r>
            <a:r>
              <a:rPr lang="en-US" altLang="ru-RU" sz="1800"/>
              <a:t>) </a:t>
            </a:r>
            <a:r>
              <a:rPr lang="ru-RU" altLang="ru-RU" sz="1800"/>
              <a:t>начало транзакции - команда </a:t>
            </a:r>
            <a:r>
              <a:rPr lang="en-US" altLang="ru-RU" sz="1800" b="1" i="1"/>
              <a:t>begin transaction</a:t>
            </a:r>
            <a:r>
              <a:rPr lang="ru-RU" altLang="ru-RU" sz="1800"/>
              <a:t>.</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989138"/>
            <a:ext cx="1584325"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23850" y="2252663"/>
            <a:ext cx="5040313" cy="4554537"/>
          </a:xfrm>
          <a:prstGeom prst="rect">
            <a:avLst/>
          </a:prstGeom>
          <a:noFill/>
        </p:spPr>
        <p:txBody>
          <a:bodyPr>
            <a:spAutoFit/>
          </a:bodyPr>
          <a:lstStyle/>
          <a:p>
            <a:pPr>
              <a:defRPr/>
            </a:pPr>
            <a:r>
              <a:rPr lang="ru-RU" altLang="ru-RU" dirty="0"/>
              <a:t>По стандарту </a:t>
            </a:r>
            <a:r>
              <a:rPr lang="en-US" altLang="ru-RU" dirty="0"/>
              <a:t>ANSI</a:t>
            </a:r>
            <a:r>
              <a:rPr lang="ru-RU" altLang="ru-RU" dirty="0"/>
              <a:t>/</a:t>
            </a:r>
            <a:r>
              <a:rPr lang="en-US" altLang="ru-RU" dirty="0"/>
              <a:t>ISO</a:t>
            </a:r>
            <a:r>
              <a:rPr lang="ru-RU" altLang="ru-RU" dirty="0"/>
              <a:t> </a:t>
            </a:r>
            <a:r>
              <a:rPr lang="ru-RU" altLang="ru-RU" b="1" dirty="0"/>
              <a:t>транзакция завершается </a:t>
            </a:r>
            <a:r>
              <a:rPr lang="ru-RU" altLang="ru-RU" dirty="0"/>
              <a:t>при наступлении одного из следующих событий:</a:t>
            </a:r>
          </a:p>
          <a:p>
            <a:pPr marL="285750" indent="-285750">
              <a:spcBef>
                <a:spcPts val="600"/>
              </a:spcBef>
              <a:buFont typeface="Arial" panose="020B0604020202020204" pitchFamily="34" charset="0"/>
              <a:buChar char="•"/>
              <a:defRPr/>
            </a:pPr>
            <a:r>
              <a:rPr lang="ru-RU" altLang="ru-RU" dirty="0"/>
              <a:t>Поступила команда </a:t>
            </a:r>
            <a:r>
              <a:rPr lang="en-US" altLang="ru-RU" dirty="0"/>
              <a:t>commit</a:t>
            </a:r>
            <a:r>
              <a:rPr lang="ru-RU" altLang="ru-RU" dirty="0"/>
              <a:t> (результаты транзакции фиксируются).</a:t>
            </a:r>
          </a:p>
          <a:p>
            <a:pPr marL="285750" indent="-285750">
              <a:spcBef>
                <a:spcPts val="600"/>
              </a:spcBef>
              <a:buFont typeface="Arial" panose="020B0604020202020204" pitchFamily="34" charset="0"/>
              <a:buChar char="•"/>
              <a:defRPr/>
            </a:pPr>
            <a:r>
              <a:rPr lang="ru-RU" altLang="ru-RU" dirty="0"/>
              <a:t>Поступила команда </a:t>
            </a:r>
            <a:r>
              <a:rPr lang="en-US" altLang="ru-RU" dirty="0"/>
              <a:t>rollback</a:t>
            </a:r>
            <a:r>
              <a:rPr lang="ru-RU" altLang="ru-RU" dirty="0"/>
              <a:t> (результаты транзакции откатываются).</a:t>
            </a:r>
          </a:p>
          <a:p>
            <a:pPr marL="285750" indent="-285750">
              <a:spcBef>
                <a:spcPts val="600"/>
              </a:spcBef>
              <a:buFont typeface="Arial" panose="020B0604020202020204" pitchFamily="34" charset="0"/>
              <a:buChar char="•"/>
              <a:defRPr/>
            </a:pPr>
            <a:r>
              <a:rPr lang="ru-RU" altLang="ru-RU" dirty="0"/>
              <a:t>Успешно завершена программа (</a:t>
            </a:r>
            <a:r>
              <a:rPr lang="en-US" altLang="ru-RU" dirty="0"/>
              <a:t>exit</a:t>
            </a:r>
            <a:r>
              <a:rPr lang="ru-RU" altLang="ru-RU" dirty="0"/>
              <a:t>, </a:t>
            </a:r>
            <a:r>
              <a:rPr lang="en-US" altLang="ru-RU" dirty="0"/>
              <a:t>quit</a:t>
            </a:r>
            <a:r>
              <a:rPr lang="ru-RU" altLang="ru-RU" dirty="0"/>
              <a:t>), в рамках которой выполнялась транзакция. В этом случае транзакция фиксируется автоматически.</a:t>
            </a:r>
          </a:p>
          <a:p>
            <a:pPr marL="285750" indent="-285750">
              <a:spcBef>
                <a:spcPts val="600"/>
              </a:spcBef>
              <a:buFont typeface="Arial" panose="020B0604020202020204" pitchFamily="34" charset="0"/>
              <a:buChar char="•"/>
              <a:defRPr/>
            </a:pPr>
            <a:r>
              <a:rPr lang="ru-RU" altLang="ru-RU" dirty="0"/>
              <a:t>Программа, выполняющая транзакцию, завершена </a:t>
            </a:r>
            <a:r>
              <a:rPr lang="ru-RU" altLang="ru-RU" dirty="0" err="1"/>
              <a:t>аварийно</a:t>
            </a:r>
            <a:r>
              <a:rPr lang="ru-RU" altLang="ru-RU" dirty="0"/>
              <a:t> (</a:t>
            </a:r>
            <a:r>
              <a:rPr lang="en-US" altLang="ru-RU" dirty="0"/>
              <a:t>abort</a:t>
            </a:r>
            <a:r>
              <a:rPr lang="ru-RU" altLang="ru-RU" dirty="0"/>
              <a:t>). При этом транзакция автоматически откатывается.</a:t>
            </a:r>
            <a:endParaRPr lang="en-US" altLang="ru-RU" dirty="0"/>
          </a:p>
          <a:p>
            <a:pPr>
              <a:defRPr/>
            </a:pPr>
            <a:endParaRPr lang="ru-RU" dirty="0"/>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4100" y="2133600"/>
            <a:ext cx="1560513"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716338"/>
            <a:ext cx="25923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3716338"/>
            <a:ext cx="2641600"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404813"/>
            <a:ext cx="8229600" cy="739775"/>
          </a:xfrm>
        </p:spPr>
        <p:txBody>
          <a:bodyPr/>
          <a:lstStyle/>
          <a:p>
            <a:pPr algn="ctr" eaLnBrk="1" hangingPunct="1"/>
            <a:r>
              <a:rPr lang="ru-RU" altLang="ru-RU" sz="3200" smtClean="0"/>
              <a:t>Начало и завершение транзакции</a:t>
            </a:r>
          </a:p>
        </p:txBody>
      </p:sp>
      <p:sp>
        <p:nvSpPr>
          <p:cNvPr id="8195" name="Text Box 4"/>
          <p:cNvSpPr txBox="1">
            <a:spLocks noChangeArrowheads="1"/>
          </p:cNvSpPr>
          <p:nvPr/>
        </p:nvSpPr>
        <p:spPr bwMode="auto">
          <a:xfrm>
            <a:off x="468313" y="1073150"/>
            <a:ext cx="5040312" cy="514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ru-RU" altLang="ru-RU" sz="2000" b="1" dirty="0" smtClean="0"/>
              <a:t>Дополнения:</a:t>
            </a:r>
            <a:endParaRPr lang="ru-RU" altLang="ru-RU" sz="2000" dirty="0" smtClean="0"/>
          </a:p>
          <a:p>
            <a:pPr marL="0" indent="0" eaLnBrk="1" hangingPunct="1">
              <a:spcBef>
                <a:spcPts val="600"/>
              </a:spcBef>
              <a:defRPr/>
            </a:pPr>
            <a:r>
              <a:rPr lang="ru-RU" altLang="ru-RU" dirty="0" smtClean="0"/>
              <a:t>Возможна работа в режиме </a:t>
            </a:r>
            <a:r>
              <a:rPr lang="en-US" altLang="ru-RU" dirty="0" smtClean="0"/>
              <a:t>AUTOCOMMIT</a:t>
            </a:r>
            <a:r>
              <a:rPr lang="ru-RU" altLang="ru-RU" dirty="0" smtClean="0"/>
              <a:t>, когда каждая команда воспринимается системой как транзакция. </a:t>
            </a:r>
            <a:endParaRPr lang="en-US" altLang="ru-RU" dirty="0" smtClean="0"/>
          </a:p>
          <a:p>
            <a:pPr marL="0" indent="0" eaLnBrk="1" hangingPunct="1">
              <a:spcBef>
                <a:spcPts val="600"/>
              </a:spcBef>
              <a:defRPr/>
            </a:pPr>
            <a:r>
              <a:rPr lang="en-US" altLang="ru-RU" dirty="0" smtClean="0"/>
              <a:t>SQL&gt; SET  AUTOCOMMIT  ON / OFF</a:t>
            </a:r>
          </a:p>
          <a:p>
            <a:pPr marL="0" indent="0" eaLnBrk="1" hangingPunct="1">
              <a:spcBef>
                <a:spcPts val="600"/>
              </a:spcBef>
              <a:defRPr/>
            </a:pPr>
            <a:r>
              <a:rPr lang="ru-RU" altLang="ru-RU" dirty="0" smtClean="0"/>
              <a:t>В этом режиме пользователи меньше задерживают друг друга, требуется меньше памяти для сегмента отката, зато результаты ошибочно выполненной операции нельзя отменить командой  </a:t>
            </a:r>
            <a:r>
              <a:rPr lang="en-US" altLang="ru-RU" dirty="0" smtClean="0"/>
              <a:t>rollback</a:t>
            </a:r>
            <a:r>
              <a:rPr lang="ru-RU" altLang="ru-RU" dirty="0" smtClean="0"/>
              <a:t>.</a:t>
            </a:r>
          </a:p>
          <a:p>
            <a:pPr marL="0" indent="0" eaLnBrk="1" hangingPunct="1">
              <a:spcBef>
                <a:spcPts val="600"/>
              </a:spcBef>
              <a:defRPr/>
            </a:pPr>
            <a:r>
              <a:rPr lang="ru-RU" altLang="ru-RU" dirty="0" smtClean="0"/>
              <a:t>В некоторых СУБД реализованы расширенные модели транзакций, в которых существуют дополнительные ситуации фиксации транзакций. Например, в СУБД </a:t>
            </a:r>
            <a:r>
              <a:rPr lang="ru-RU" altLang="ru-RU" dirty="0" err="1" smtClean="0"/>
              <a:t>Oracle</a:t>
            </a:r>
            <a:r>
              <a:rPr lang="ru-RU" altLang="ru-RU" dirty="0" smtClean="0"/>
              <a:t> </a:t>
            </a:r>
            <a:r>
              <a:rPr lang="en-US" altLang="ru-RU" dirty="0" smtClean="0"/>
              <a:t>MS SQL Server, </a:t>
            </a:r>
            <a:r>
              <a:rPr lang="en-US" altLang="ru-RU" dirty="0" err="1" smtClean="0"/>
              <a:t>Posgtres</a:t>
            </a:r>
            <a:r>
              <a:rPr lang="ru-RU" altLang="ru-RU" dirty="0" smtClean="0"/>
              <a:t> и других команды DDL выполняются в режиме </a:t>
            </a:r>
            <a:r>
              <a:rPr lang="en-US" altLang="ru-RU" dirty="0" smtClean="0"/>
              <a:t>AUTOCOMMIT</a:t>
            </a:r>
            <a:r>
              <a:rPr lang="ru-RU" altLang="ru-RU" dirty="0" smtClean="0"/>
              <a:t>, т.е. их нельзя откатить.</a:t>
            </a:r>
          </a:p>
        </p:txBody>
      </p:sp>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813" y="1052513"/>
            <a:ext cx="3624262" cy="3643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a:spLocks noChangeArrowheads="1"/>
          </p:cNvSpPr>
          <p:nvPr/>
        </p:nvSpPr>
        <p:spPr bwMode="auto">
          <a:xfrm>
            <a:off x="5651500" y="4724400"/>
            <a:ext cx="33131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ru-RU" altLang="ru-RU" sz="1800"/>
              <a:t>Вот так выглядит человек, только что удаливший полмиллиона нужных записей без возможности их восстановления.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457200"/>
            <a:ext cx="8229600" cy="739775"/>
          </a:xfrm>
        </p:spPr>
        <p:txBody>
          <a:bodyPr/>
          <a:lstStyle/>
          <a:p>
            <a:pPr algn="ctr" eaLnBrk="1" hangingPunct="1"/>
            <a:r>
              <a:rPr lang="ru-RU" altLang="ru-RU" sz="3200" smtClean="0"/>
              <a:t>Запись изменений на диск</a:t>
            </a:r>
          </a:p>
        </p:txBody>
      </p:sp>
      <p:sp>
        <p:nvSpPr>
          <p:cNvPr id="10243" name="Text Box 4"/>
          <p:cNvSpPr txBox="1">
            <a:spLocks noChangeArrowheads="1"/>
          </p:cNvSpPr>
          <p:nvPr/>
        </p:nvSpPr>
        <p:spPr bwMode="auto">
          <a:xfrm>
            <a:off x="323850" y="1052513"/>
            <a:ext cx="8569325"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ru-RU" altLang="ru-RU" sz="1800"/>
              <a:t>Все изменения данных выполняются в оперативной памяти в буфере данных, затем фиксируются в журнале транзакций и в сегменте отката и периодически (при выполнении контрольной точки) переписываются на диск. </a:t>
            </a:r>
          </a:p>
          <a:p>
            <a:pPr eaLnBrk="1" hangingPunct="1">
              <a:spcBef>
                <a:spcPct val="0"/>
              </a:spcBef>
              <a:buClrTx/>
              <a:buSzTx/>
              <a:buFontTx/>
              <a:buNone/>
            </a:pPr>
            <a:r>
              <a:rPr lang="ru-RU" altLang="ru-RU" sz="1800"/>
              <a:t>Процесс формирования </a:t>
            </a:r>
            <a:r>
              <a:rPr lang="ru-RU" altLang="ru-RU" sz="1800" b="1"/>
              <a:t>контрольной точки</a:t>
            </a:r>
            <a:r>
              <a:rPr lang="ru-RU" altLang="ru-RU" sz="1800"/>
              <a:t> (КТ) заключается в синхронизации данных, находящихся на диске (т.е. во вторичной памяти) с теми данными, которые находятся в ОП: все модифицированные данные из ОП переписываются во вторичную память. В разных системах процесс формирования контрольной точки запускается по-разному. </a:t>
            </a:r>
          </a:p>
          <a:p>
            <a:pPr eaLnBrk="1" hangingPunct="1">
              <a:spcBef>
                <a:spcPct val="0"/>
              </a:spcBef>
              <a:buClrTx/>
              <a:buSzTx/>
              <a:buFontTx/>
              <a:buNone/>
            </a:pPr>
            <a:r>
              <a:rPr lang="ru-RU" altLang="ru-RU" sz="1800"/>
              <a:t>Например, в СУБД </a:t>
            </a:r>
            <a:r>
              <a:rPr lang="en-US" altLang="ru-RU" sz="1800"/>
              <a:t>Oracle</a:t>
            </a:r>
            <a:r>
              <a:rPr lang="ru-RU" altLang="ru-RU" sz="1800"/>
              <a:t> КТ формируется:</a:t>
            </a:r>
          </a:p>
          <a:p>
            <a:pPr eaLnBrk="1" hangingPunct="1">
              <a:spcBef>
                <a:spcPct val="0"/>
              </a:spcBef>
              <a:buClrTx/>
              <a:buSzTx/>
              <a:buFontTx/>
              <a:buChar char="•"/>
            </a:pPr>
            <a:r>
              <a:rPr lang="ru-RU" altLang="ru-RU" sz="1800"/>
              <a:t>при поступлении команды </a:t>
            </a:r>
            <a:r>
              <a:rPr lang="en-US" altLang="ru-RU" sz="1800"/>
              <a:t>commit</a:t>
            </a:r>
            <a:r>
              <a:rPr lang="ru-RU" altLang="ru-RU" sz="1800"/>
              <a:t>,</a:t>
            </a:r>
          </a:p>
          <a:p>
            <a:pPr eaLnBrk="1" hangingPunct="1">
              <a:spcBef>
                <a:spcPct val="0"/>
              </a:spcBef>
              <a:buClrTx/>
              <a:buSzTx/>
              <a:buFontTx/>
              <a:buChar char="•"/>
            </a:pPr>
            <a:r>
              <a:rPr lang="ru-RU" altLang="ru-RU" sz="1800"/>
              <a:t>при переполнении буфера данных,</a:t>
            </a:r>
          </a:p>
          <a:p>
            <a:pPr eaLnBrk="1" hangingPunct="1">
              <a:spcBef>
                <a:spcPct val="0"/>
              </a:spcBef>
              <a:buClrTx/>
              <a:buSzTx/>
              <a:buFontTx/>
              <a:buChar char="•"/>
            </a:pPr>
            <a:r>
              <a:rPr lang="ru-RU" altLang="ru-RU" sz="1800"/>
              <a:t>в момент заполнения очередного файла журнала транзакций,</a:t>
            </a:r>
          </a:p>
          <a:p>
            <a:pPr eaLnBrk="1" hangingPunct="1">
              <a:spcBef>
                <a:spcPct val="0"/>
              </a:spcBef>
              <a:buClrTx/>
              <a:buSzTx/>
              <a:buFontTx/>
              <a:buChar char="•"/>
            </a:pPr>
            <a:r>
              <a:rPr lang="ru-RU" altLang="ru-RU" sz="1800"/>
              <a:t>через три секунды со времени последней записи на диск.</a:t>
            </a:r>
          </a:p>
          <a:p>
            <a:pPr eaLnBrk="1" hangingPunct="1">
              <a:spcBef>
                <a:spcPct val="0"/>
              </a:spcBef>
              <a:buClrTx/>
              <a:buSzTx/>
              <a:buFontTx/>
              <a:buNone/>
            </a:pPr>
            <a:r>
              <a:rPr lang="ru-RU" altLang="ru-RU" sz="1800"/>
              <a:t>Внесение изменений в журнал транзакций всегда носит опережающий характер по отношению к записи изменений в основную часть БД (протокол WAL – </a:t>
            </a:r>
            <a:r>
              <a:rPr lang="en-GB" altLang="ru-RU" sz="1800"/>
              <a:t>Write Ahead Log</a:t>
            </a:r>
            <a:r>
              <a:rPr lang="ru-RU" altLang="ru-RU" sz="1800"/>
              <a:t>). Эта стратегия заключается в том, что запись об изменении любого объекта БД должна попасть во внешнюю память журнала транзакций раньше, чем изменённый объект попадёт во внешнюю память основной части БД.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457200"/>
            <a:ext cx="8229600" cy="739775"/>
          </a:xfrm>
        </p:spPr>
        <p:txBody>
          <a:bodyPr/>
          <a:lstStyle/>
          <a:p>
            <a:pPr algn="ctr" eaLnBrk="1" hangingPunct="1"/>
            <a:r>
              <a:rPr lang="ru-RU" altLang="ru-RU" sz="3200" smtClean="0"/>
              <a:t>Действия при завершении транзакции</a:t>
            </a:r>
          </a:p>
        </p:txBody>
      </p:sp>
      <p:sp>
        <p:nvSpPr>
          <p:cNvPr id="11267" name="Text Box 3"/>
          <p:cNvSpPr txBox="1">
            <a:spLocks noChangeArrowheads="1"/>
          </p:cNvSpPr>
          <p:nvPr/>
        </p:nvSpPr>
        <p:spPr bwMode="auto">
          <a:xfrm>
            <a:off x="611188" y="1252538"/>
            <a:ext cx="8064500" cy="462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ru-RU" altLang="ru-RU" sz="1800"/>
              <a:t>При использовании протокола </a:t>
            </a:r>
            <a:r>
              <a:rPr lang="en-US" altLang="ru-RU" sz="1800"/>
              <a:t>WAL</a:t>
            </a:r>
            <a:r>
              <a:rPr lang="ru-RU" altLang="ru-RU" sz="1800"/>
              <a:t> изменённые данные почти сразу попадают в базу данных, ещё по поступления команды </a:t>
            </a:r>
            <a:r>
              <a:rPr lang="en-US" altLang="ru-RU" sz="1800"/>
              <a:t>commit</a:t>
            </a:r>
            <a:r>
              <a:rPr lang="ru-RU" altLang="ru-RU" sz="1800"/>
              <a:t>. </a:t>
            </a:r>
          </a:p>
          <a:p>
            <a:pPr eaLnBrk="1" hangingPunct="1">
              <a:spcBef>
                <a:spcPct val="0"/>
              </a:spcBef>
              <a:buClrTx/>
              <a:buSzTx/>
              <a:buFontTx/>
              <a:buNone/>
            </a:pPr>
            <a:r>
              <a:rPr lang="ru-RU" altLang="ru-RU" sz="1800"/>
              <a:t>Поэтому фиксация транзакции чаще всего заключается в следующем:</a:t>
            </a:r>
          </a:p>
          <a:p>
            <a:pPr eaLnBrk="1" hangingPunct="1">
              <a:spcBef>
                <a:spcPct val="30000"/>
              </a:spcBef>
              <a:buClrTx/>
              <a:buSzTx/>
              <a:buFontTx/>
              <a:buAutoNum type="arabicPeriod"/>
            </a:pPr>
            <a:r>
              <a:rPr lang="ru-RU" altLang="ru-RU" sz="1800"/>
              <a:t>Изменения, внесённые транзакцией, помечаются как постоянные.</a:t>
            </a:r>
          </a:p>
          <a:p>
            <a:pPr eaLnBrk="1" hangingPunct="1">
              <a:spcBef>
                <a:spcPct val="30000"/>
              </a:spcBef>
              <a:buClrTx/>
              <a:buSzTx/>
              <a:buFontTx/>
              <a:buAutoNum type="arabicPeriod"/>
            </a:pPr>
            <a:r>
              <a:rPr lang="ru-RU" altLang="ru-RU" sz="1800"/>
              <a:t>Уничтожаются все точки сохранения для данной транзакции.</a:t>
            </a:r>
          </a:p>
          <a:p>
            <a:pPr eaLnBrk="1" hangingPunct="1">
              <a:spcBef>
                <a:spcPct val="30000"/>
              </a:spcBef>
              <a:buClrTx/>
              <a:buSzTx/>
              <a:buFontTx/>
              <a:buAutoNum type="arabicPeriod"/>
            </a:pPr>
            <a:r>
              <a:rPr lang="ru-RU" altLang="ru-RU" sz="1800"/>
              <a:t>Если выполнение транзакций осуществляется с помощью блокировок, то освобождаются объекты, заблокированные транзакцией.</a:t>
            </a:r>
          </a:p>
          <a:p>
            <a:pPr eaLnBrk="1" hangingPunct="1">
              <a:spcBef>
                <a:spcPct val="30000"/>
              </a:spcBef>
              <a:buClrTx/>
              <a:buSzTx/>
              <a:buFontTx/>
              <a:buAutoNum type="arabicPeriod"/>
            </a:pPr>
            <a:r>
              <a:rPr lang="ru-RU" altLang="ru-RU" sz="1800"/>
              <a:t>В журнале транзакций транзакция помечается как завершённая, уничтожаются системные записи о транзакции в оперативной памяти.</a:t>
            </a:r>
          </a:p>
          <a:p>
            <a:pPr eaLnBrk="1" hangingPunct="1">
              <a:spcBef>
                <a:spcPct val="30000"/>
              </a:spcBef>
              <a:buClrTx/>
              <a:buSzTx/>
              <a:buFontTx/>
              <a:buNone/>
            </a:pPr>
            <a:endParaRPr lang="ru-RU" altLang="ru-RU" sz="1800"/>
          </a:p>
          <a:p>
            <a:pPr eaLnBrk="1" hangingPunct="1">
              <a:spcBef>
                <a:spcPct val="0"/>
              </a:spcBef>
              <a:buClrTx/>
              <a:buSzTx/>
              <a:buFontTx/>
              <a:buNone/>
            </a:pPr>
            <a:r>
              <a:rPr lang="ru-RU" altLang="ru-RU" sz="1800"/>
              <a:t>А при откате транзакции вместо п.1 обычно выполняется считывание из сегмента отката прежних значений данных и переписывание их обратно в БД (остальные пункты сохранятся без изменений). Поэтому откат транзакции практически всегда занимает больше времени, чем фиксация.</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1947</TotalTime>
  <Words>2988</Words>
  <Application>Microsoft Office PowerPoint</Application>
  <PresentationFormat>Экран (4:3)</PresentationFormat>
  <Paragraphs>315</Paragraphs>
  <Slides>31</Slides>
  <Notes>18</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31</vt:i4>
      </vt:variant>
    </vt:vector>
  </HeadingPairs>
  <TitlesOfParts>
    <vt:vector size="33" baseType="lpstr">
      <vt:lpstr>Пиксел</vt:lpstr>
      <vt:lpstr>Рисунок</vt:lpstr>
      <vt:lpstr>Базы данных</vt:lpstr>
      <vt:lpstr>        Механизм транзакций</vt:lpstr>
      <vt:lpstr>Команды управления транзакциями</vt:lpstr>
      <vt:lpstr>Механизмы обеспечения работы транзакций</vt:lpstr>
      <vt:lpstr>Механизмы обеспечения работы транзакций</vt:lpstr>
      <vt:lpstr>Начало и завершение транзакции</vt:lpstr>
      <vt:lpstr>Начало и завершение транзакции</vt:lpstr>
      <vt:lpstr>Запись изменений на диск</vt:lpstr>
      <vt:lpstr>Действия при завершении транзакции</vt:lpstr>
      <vt:lpstr>Взаимовлияние транзакций</vt:lpstr>
      <vt:lpstr>Потеря изменений</vt:lpstr>
      <vt:lpstr>Черновое чтение</vt:lpstr>
      <vt:lpstr>Неповторяемое чтение</vt:lpstr>
      <vt:lpstr>Фантомы</vt:lpstr>
      <vt:lpstr>Уровни изоляции транзакций по стандарту ANSI/ISO</vt:lpstr>
      <vt:lpstr>Блокировки</vt:lpstr>
      <vt:lpstr>Тупиковые ситуации (deadlocks)</vt:lpstr>
      <vt:lpstr>Временные отметки</vt:lpstr>
      <vt:lpstr>Многовариантность в Oracle</vt:lpstr>
      <vt:lpstr>Сводка блокировок таблиц для Oracle</vt:lpstr>
      <vt:lpstr>Умалчиваемые блокировки Oracle</vt:lpstr>
      <vt:lpstr>Умалчиваемые блокировки Oracle</vt:lpstr>
      <vt:lpstr>Умалчиваемые блокировки Oracle</vt:lpstr>
      <vt:lpstr>Продолжительность блокировок данных в Oracle</vt:lpstr>
      <vt:lpstr>Блокировки DDL (блокировки словаря) в Oracle</vt:lpstr>
      <vt:lpstr>Монопольные блокировки DDL в Oracle</vt:lpstr>
      <vt:lpstr>Разделяемые блокировки DDL в Oracle</vt:lpstr>
      <vt:lpstr>Прерываемые блокировки разбора в Oracle</vt:lpstr>
      <vt:lpstr>Пример 1</vt:lpstr>
      <vt:lpstr>Пример 2</vt:lpstr>
      <vt:lpstr>Список литературы</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Динамический SQL</dc:title>
  <dc:creator>_</dc:creator>
  <cp:lastModifiedBy>Карпова Ирина Петровна</cp:lastModifiedBy>
  <cp:revision>207</cp:revision>
  <dcterms:created xsi:type="dcterms:W3CDTF">2011-03-06T14:09:24Z</dcterms:created>
  <dcterms:modified xsi:type="dcterms:W3CDTF">2023-11-20T06:43:21Z</dcterms:modified>
</cp:coreProperties>
</file>