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5" r:id="rId1"/>
  </p:sldMasterIdLst>
  <p:notesMasterIdLst>
    <p:notesMasterId r:id="rId42"/>
  </p:notesMasterIdLst>
  <p:sldIdLst>
    <p:sldId id="331" r:id="rId2"/>
    <p:sldId id="289" r:id="rId3"/>
    <p:sldId id="337" r:id="rId4"/>
    <p:sldId id="309" r:id="rId5"/>
    <p:sldId id="291" r:id="rId6"/>
    <p:sldId id="265" r:id="rId7"/>
    <p:sldId id="330" r:id="rId8"/>
    <p:sldId id="311" r:id="rId9"/>
    <p:sldId id="312" r:id="rId10"/>
    <p:sldId id="335" r:id="rId11"/>
    <p:sldId id="336" r:id="rId12"/>
    <p:sldId id="313" r:id="rId13"/>
    <p:sldId id="338" r:id="rId14"/>
    <p:sldId id="340" r:id="rId15"/>
    <p:sldId id="341" r:id="rId16"/>
    <p:sldId id="342" r:id="rId17"/>
    <p:sldId id="343" r:id="rId18"/>
    <p:sldId id="344" r:id="rId19"/>
    <p:sldId id="345" r:id="rId20"/>
    <p:sldId id="346" r:id="rId21"/>
    <p:sldId id="347" r:id="rId22"/>
    <p:sldId id="348" r:id="rId23"/>
    <p:sldId id="349" r:id="rId24"/>
    <p:sldId id="350" r:id="rId25"/>
    <p:sldId id="339" r:id="rId26"/>
    <p:sldId id="351" r:id="rId27"/>
    <p:sldId id="352" r:id="rId28"/>
    <p:sldId id="353" r:id="rId29"/>
    <p:sldId id="354" r:id="rId30"/>
    <p:sldId id="355" r:id="rId31"/>
    <p:sldId id="356" r:id="rId32"/>
    <p:sldId id="357" r:id="rId33"/>
    <p:sldId id="358" r:id="rId34"/>
    <p:sldId id="359" r:id="rId35"/>
    <p:sldId id="360" r:id="rId36"/>
    <p:sldId id="361" r:id="rId37"/>
    <p:sldId id="362" r:id="rId38"/>
    <p:sldId id="363" r:id="rId39"/>
    <p:sldId id="364" r:id="rId40"/>
    <p:sldId id="365" r:id="rId4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D0D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4" autoAdjust="0"/>
    <p:restoredTop sz="94650" autoAdjust="0"/>
  </p:normalViewPr>
  <p:slideViewPr>
    <p:cSldViewPr>
      <p:cViewPr>
        <p:scale>
          <a:sx n="60" d="100"/>
          <a:sy n="60" d="100"/>
        </p:scale>
        <p:origin x="-1384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8D4505-742D-49F9-BA7F-39BBE421CD73}" type="datetimeFigureOut">
              <a:rPr lang="ru-RU" smtClean="0"/>
              <a:t>12.01.2023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DEF5C1-07FD-4E57-AFF8-2504944029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30717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endParaRPr lang="ru-RU" altLang="ru-RU" sz="2400" smtClean="0">
                <a:latin typeface="Times New Roman" pitchFamily="18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2400" smtClean="0">
                <a:latin typeface="Times New Roman" pitchFamily="18" charset="0"/>
              </a:endParaRPr>
            </a:p>
          </p:txBody>
        </p:sp>
        <p:grpSp>
          <p:nvGrpSpPr>
            <p:cNvPr id="7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8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z="2400" smtClean="0">
                  <a:latin typeface="Times New Roman" pitchFamily="18" charset="0"/>
                </a:endParaRPr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z="2400" smtClean="0">
                  <a:latin typeface="Times New Roman" pitchFamily="18" charset="0"/>
                </a:endParaRPr>
              </a:p>
            </p:txBody>
          </p:sp>
          <p:sp>
            <p:nvSpPr>
              <p:cNvPr id="10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z="2400" smtClean="0">
                  <a:latin typeface="Times New Roman" pitchFamily="18" charset="0"/>
                </a:endParaRPr>
              </a:p>
            </p:txBody>
          </p:sp>
          <p:sp>
            <p:nvSpPr>
              <p:cNvPr id="11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z="2400" smtClean="0">
                  <a:latin typeface="Times New Roman" pitchFamily="18" charset="0"/>
                </a:endParaRPr>
              </a:p>
            </p:txBody>
          </p:sp>
          <p:sp>
            <p:nvSpPr>
              <p:cNvPr id="12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z="2400" smtClean="0">
                  <a:latin typeface="Times New Roman" pitchFamily="18" charset="0"/>
                </a:endParaRPr>
              </a:p>
            </p:txBody>
          </p:sp>
          <p:sp>
            <p:nvSpPr>
              <p:cNvPr id="13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z="2400" smtClean="0">
                  <a:latin typeface="Times New Roman" pitchFamily="18" charset="0"/>
                </a:endParaRPr>
              </a:p>
            </p:txBody>
          </p:sp>
          <p:sp>
            <p:nvSpPr>
              <p:cNvPr id="14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z="2400" smtClean="0">
                  <a:latin typeface="Times New Roman" pitchFamily="18" charset="0"/>
                </a:endParaRPr>
              </a:p>
            </p:txBody>
          </p:sp>
          <p:sp>
            <p:nvSpPr>
              <p:cNvPr id="15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z="2400" smtClean="0">
                  <a:latin typeface="Times New Roman" pitchFamily="18" charset="0"/>
                </a:endParaRPr>
              </a:p>
            </p:txBody>
          </p:sp>
          <p:sp>
            <p:nvSpPr>
              <p:cNvPr id="16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z="2400" smtClean="0">
                  <a:latin typeface="Times New Roman" pitchFamily="18" charset="0"/>
                </a:endParaRPr>
              </a:p>
            </p:txBody>
          </p:sp>
          <p:sp>
            <p:nvSpPr>
              <p:cNvPr id="17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z="2400" smtClean="0">
                  <a:latin typeface="Times New Roman" pitchFamily="18" charset="0"/>
                </a:endParaRPr>
              </a:p>
            </p:txBody>
          </p:sp>
        </p:grpSp>
      </p:grpSp>
      <p:sp>
        <p:nvSpPr>
          <p:cNvPr id="80915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80916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400"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18" name="Rectangle 16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" name="Rectangle 1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" name="Rectangle 1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DF90BA-7AA7-4711-91E4-1D3051C892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17127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954528-E9C9-46E0-9B3E-488A689F77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97235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6602DE-151A-4056-BBB7-8E18399CC6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5459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981200"/>
            <a:ext cx="8229600" cy="388620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63D3C5-E3D0-4F04-AB2C-DB7E13D819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03707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Заголовок и два объекта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981200"/>
            <a:ext cx="4038600" cy="18669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4038600" cy="18669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57200" y="4000500"/>
            <a:ext cx="8229600" cy="18669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4B7C59-9AA8-490B-8AE2-CF14F96AF4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3955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5F9A67-3F0F-4DBC-98B1-9DD322A3CF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4589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11C813-28FA-4060-AB87-B7F66B2DA8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03254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79CA65-4338-4270-99F6-CF23B7273E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61467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C3EA80-F8BC-4E85-B3DF-982EFA21C1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59349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5E0A5C-D14D-4860-AE37-BA41713D58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1775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0AB43D-627F-40B6-999E-9988279867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83291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9DB9FD-13FC-4D3F-8430-B77CA57164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77551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1986DF-509F-4C40-8B13-2ED0D6A1EA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0814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 Black" pitchFamily="34" charset="0"/>
              </a:defRPr>
            </a:lvl1pPr>
          </a:lstStyle>
          <a:p>
            <a:pPr>
              <a:defRPr/>
            </a:pPr>
            <a:fld id="{4A9357B6-FEB8-4924-9522-1AA7660BA7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1032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endParaRPr lang="ru-RU" altLang="ru-RU" sz="2400" smtClean="0">
                <a:latin typeface="Times New Roman" pitchFamily="18" charset="0"/>
              </a:endParaRPr>
            </a:p>
          </p:txBody>
        </p:sp>
        <p:sp>
          <p:nvSpPr>
            <p:cNvPr id="1033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2400" smtClean="0">
                <a:latin typeface="Times New Roman" pitchFamily="18" charset="0"/>
              </a:endParaRPr>
            </a:p>
          </p:txBody>
        </p:sp>
        <p:sp>
          <p:nvSpPr>
            <p:cNvPr id="1034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>
                <a:solidFill>
                  <a:schemeClr val="hlink"/>
                </a:solidFill>
              </a:endParaRPr>
            </a:p>
          </p:txBody>
        </p:sp>
        <p:sp>
          <p:nvSpPr>
            <p:cNvPr id="1035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>
                <a:solidFill>
                  <a:schemeClr val="hlink"/>
                </a:solidFill>
              </a:endParaRPr>
            </a:p>
          </p:txBody>
        </p:sp>
        <p:sp>
          <p:nvSpPr>
            <p:cNvPr id="1036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>
                <a:solidFill>
                  <a:schemeClr val="accent2"/>
                </a:solidFill>
              </a:endParaRPr>
            </a:p>
          </p:txBody>
        </p:sp>
        <p:sp>
          <p:nvSpPr>
            <p:cNvPr id="1037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>
                <a:solidFill>
                  <a:schemeClr val="hlink"/>
                </a:solidFill>
              </a:endParaRPr>
            </a:p>
          </p:txBody>
        </p:sp>
        <p:sp>
          <p:nvSpPr>
            <p:cNvPr id="1038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2400" smtClean="0">
                <a:latin typeface="Times New Roman" pitchFamily="18" charset="0"/>
              </a:endParaRPr>
            </a:p>
          </p:txBody>
        </p:sp>
        <p:sp>
          <p:nvSpPr>
            <p:cNvPr id="1039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>
                <a:solidFill>
                  <a:schemeClr val="accent2"/>
                </a:solidFill>
              </a:endParaRPr>
            </a:p>
          </p:txBody>
        </p:sp>
        <p:sp>
          <p:nvSpPr>
            <p:cNvPr id="1040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>
                <a:solidFill>
                  <a:schemeClr val="accent2"/>
                </a:solidFill>
              </a:endParaRPr>
            </a:p>
          </p:txBody>
        </p:sp>
      </p:grpSp>
      <p:sp>
        <p:nvSpPr>
          <p:cNvPr id="1029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30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79888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  <p:sldLayoutId id="2147483774" r:id="rId12"/>
    <p:sldLayoutId id="2147483775" r:id="rId13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4.w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http://rema.44.ru/resurs/study/optimize/optimize.files/image006.gif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http://rema.44.ru/resurs/study/optimize/optimize.files/image008.gif" TargetMode="Externa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http://rema.44.ru/resurs/study/optimize/optimize.files/image008.gif" TargetMode="Externa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s://oracle-patches.com/oracle/tuning/3106-%D0%BE%D0%BF%D1%82%D0%B8%D0%BC%D0%B8%D0%B7%D0%B0%D1%86%D0%B8%D1%8F-%D0%BE%D0%B1%D1%80%D0%B0%D0%B1%D0%BE%D1%82%D0%BA%D0%B8-%D0%B7%D0%B0%D0%BF%D1%80%D0%BE%D1%81%D0%BE%D0%B2-%D0%B2-oracle" TargetMode="External"/><Relationship Id="rId2" Type="http://schemas.openxmlformats.org/officeDocument/2006/relationships/hyperlink" Target="http://www.fors.ru/upload/magazine/07/http_text/russia_mihjeichev_plan_recomendations.html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citforum.ru/database/articles/query_optimization/" TargetMode="External"/><Relationship Id="rId4" Type="http://schemas.openxmlformats.org/officeDocument/2006/relationships/hyperlink" Target="http://langtoday.com/?p=229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w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47813" y="2103438"/>
            <a:ext cx="7200900" cy="1470025"/>
          </a:xfrm>
        </p:spPr>
        <p:txBody>
          <a:bodyPr/>
          <a:lstStyle/>
          <a:p>
            <a:pPr algn="ctr" eaLnBrk="1" hangingPunct="1"/>
            <a:r>
              <a:rPr lang="ru-RU" altLang="ru-RU" sz="5400" dirty="0" smtClean="0"/>
              <a:t>Базы данных</a:t>
            </a:r>
          </a:p>
        </p:txBody>
      </p:sp>
      <p:sp>
        <p:nvSpPr>
          <p:cNvPr id="3076" name="TextBox 1"/>
          <p:cNvSpPr txBox="1">
            <a:spLocks noChangeArrowheads="1"/>
          </p:cNvSpPr>
          <p:nvPr/>
        </p:nvSpPr>
        <p:spPr bwMode="auto">
          <a:xfrm>
            <a:off x="971550" y="4292600"/>
            <a:ext cx="7993063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3600" dirty="0"/>
              <a:t>Лекция </a:t>
            </a:r>
            <a:r>
              <a:rPr lang="ru-RU" altLang="ru-RU" sz="3600" dirty="0"/>
              <a:t>9</a:t>
            </a:r>
            <a:r>
              <a:rPr lang="en-US" altLang="ru-RU" sz="3600" dirty="0" smtClean="0"/>
              <a:t>.</a:t>
            </a:r>
            <a:endParaRPr lang="ru-RU" altLang="ru-RU" sz="3600" dirty="0"/>
          </a:p>
          <a:p>
            <a:pPr algn="r" eaLnBrk="1" hangingPunct="1">
              <a:spcBef>
                <a:spcPct val="0"/>
              </a:spcBef>
              <a:buClrTx/>
              <a:buSzTx/>
              <a:buNone/>
            </a:pPr>
            <a:r>
              <a:rPr lang="ru-RU" altLang="ru-RU" dirty="0"/>
              <a:t>Оптимизация реляционных </a:t>
            </a:r>
            <a:r>
              <a:rPr lang="ru-RU" altLang="ru-RU" dirty="0" smtClean="0"/>
              <a:t>запросов: общие положения. Логическая и семантическая оптимизация</a:t>
            </a:r>
            <a:endParaRPr lang="ru-RU" altLang="ru-RU" dirty="0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2195958" y="188640"/>
            <a:ext cx="6840538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None/>
              <a:defRPr sz="3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algn="r">
              <a:lnSpc>
                <a:spcPct val="80000"/>
              </a:lnSpc>
            </a:pPr>
            <a:r>
              <a:rPr lang="ru-RU" sz="2000" i="1" dirty="0"/>
              <a:t>"Плох тот план, который не допускает изменений".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err="1"/>
              <a:t>Публиус</a:t>
            </a:r>
            <a:r>
              <a:rPr lang="ru-RU" sz="2000" dirty="0"/>
              <a:t> </a:t>
            </a:r>
            <a:r>
              <a:rPr lang="ru-RU" sz="2000" dirty="0" err="1"/>
              <a:t>Сирус</a:t>
            </a:r>
            <a:r>
              <a:rPr lang="ru-RU" sz="2000" dirty="0"/>
              <a:t>, древнеримский мыслитель</a:t>
            </a:r>
            <a:endParaRPr lang="ru-RU" altLang="ru-RU" sz="2000" kern="0" dirty="0"/>
          </a:p>
        </p:txBody>
      </p:sp>
    </p:spTree>
    <p:extLst>
      <p:ext uri="{BB962C8B-B14F-4D97-AF65-F5344CB8AC3E}">
        <p14:creationId xmlns:p14="http://schemas.microsoft.com/office/powerpoint/2010/main" val="3881351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457200"/>
            <a:ext cx="8507413" cy="723900"/>
          </a:xfrm>
        </p:spPr>
        <p:txBody>
          <a:bodyPr/>
          <a:lstStyle/>
          <a:p>
            <a:pPr eaLnBrk="1" hangingPunct="1"/>
            <a:r>
              <a:rPr lang="ru-RU" altLang="ru-RU" sz="2800" dirty="0" smtClean="0"/>
              <a:t>Преобразования операций реляционной алгебры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67544" y="2708920"/>
            <a:ext cx="3276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create view  emp5   as</a:t>
            </a:r>
          </a:p>
          <a:p>
            <a:r>
              <a:rPr lang="en-US" dirty="0" smtClean="0"/>
              <a:t>select   *  from    Staff</a:t>
            </a:r>
          </a:p>
          <a:p>
            <a:r>
              <a:rPr lang="en-US" dirty="0"/>
              <a:t> </a:t>
            </a:r>
            <a:r>
              <a:rPr lang="en-US" dirty="0" smtClean="0"/>
              <a:t>    where  </a:t>
            </a:r>
            <a:r>
              <a:rPr lang="en-US" dirty="0" err="1" smtClean="0"/>
              <a:t>depno</a:t>
            </a:r>
            <a:r>
              <a:rPr lang="en-US" dirty="0" smtClean="0"/>
              <a:t> = 5;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3995936" y="2708920"/>
            <a:ext cx="47525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select   *  </a:t>
            </a:r>
          </a:p>
          <a:p>
            <a:r>
              <a:rPr lang="en-US" dirty="0"/>
              <a:t> </a:t>
            </a:r>
            <a:r>
              <a:rPr lang="en-US" dirty="0" smtClean="0"/>
              <a:t>    </a:t>
            </a:r>
            <a:r>
              <a:rPr lang="en-US" dirty="0"/>
              <a:t> </a:t>
            </a:r>
            <a:r>
              <a:rPr lang="en-US" dirty="0" smtClean="0"/>
              <a:t>from   emp5 </a:t>
            </a:r>
            <a:endParaRPr lang="en-US" dirty="0"/>
          </a:p>
          <a:p>
            <a:r>
              <a:rPr lang="en-US" dirty="0"/>
              <a:t>    </a:t>
            </a:r>
            <a:r>
              <a:rPr lang="en-US" dirty="0" smtClean="0"/>
              <a:t>  </a:t>
            </a:r>
            <a:r>
              <a:rPr lang="en-US" dirty="0"/>
              <a:t>where   </a:t>
            </a:r>
            <a:r>
              <a:rPr lang="en-US" dirty="0" smtClean="0"/>
              <a:t>post   like  </a:t>
            </a:r>
            <a:r>
              <a:rPr lang="en-US" dirty="0"/>
              <a:t>'</a:t>
            </a:r>
            <a:r>
              <a:rPr lang="en-US" dirty="0" err="1"/>
              <a:t>engeneer</a:t>
            </a:r>
            <a:r>
              <a:rPr lang="en-US" dirty="0" smtClean="0"/>
              <a:t>%'; 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>
          <a:xfrm>
            <a:off x="6830888" y="6248400"/>
            <a:ext cx="2133600" cy="457200"/>
          </a:xfrm>
        </p:spPr>
        <p:txBody>
          <a:bodyPr/>
          <a:lstStyle/>
          <a:p>
            <a:pPr>
              <a:defRPr/>
            </a:pPr>
            <a:fld id="{590AB43D-627F-40B6-999E-998827986719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  <p:pic>
        <p:nvPicPr>
          <p:cNvPr id="4403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15591"/>
            <a:ext cx="5095875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467072" y="1772816"/>
            <a:ext cx="74893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select   *  </a:t>
            </a:r>
          </a:p>
          <a:p>
            <a:r>
              <a:rPr lang="en-US" dirty="0"/>
              <a:t> </a:t>
            </a:r>
            <a:r>
              <a:rPr lang="en-US" dirty="0" smtClean="0"/>
              <a:t>    from   Staff</a:t>
            </a:r>
          </a:p>
          <a:p>
            <a:r>
              <a:rPr lang="en-US" dirty="0"/>
              <a:t> </a:t>
            </a:r>
            <a:r>
              <a:rPr lang="en-US" dirty="0" smtClean="0"/>
              <a:t>    where  post  like  '</a:t>
            </a:r>
            <a:r>
              <a:rPr lang="en-US" dirty="0" err="1" smtClean="0"/>
              <a:t>engeneer</a:t>
            </a:r>
            <a:r>
              <a:rPr lang="en-US" dirty="0" smtClean="0"/>
              <a:t>%'  and  </a:t>
            </a:r>
            <a:r>
              <a:rPr lang="en-US" dirty="0" err="1" smtClean="0"/>
              <a:t>depno</a:t>
            </a:r>
            <a:r>
              <a:rPr lang="en-US" dirty="0" smtClean="0"/>
              <a:t> = 5;</a:t>
            </a:r>
            <a:endParaRPr lang="ru-RU" dirty="0"/>
          </a:p>
        </p:txBody>
      </p:sp>
      <p:pic>
        <p:nvPicPr>
          <p:cNvPr id="4403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717032"/>
            <a:ext cx="5114925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467544" y="4725144"/>
            <a:ext cx="76328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create view  </a:t>
            </a:r>
            <a:r>
              <a:rPr lang="en-US" dirty="0" err="1" smtClean="0"/>
              <a:t>Emp</a:t>
            </a:r>
            <a:r>
              <a:rPr lang="en-US" dirty="0" smtClean="0"/>
              <a:t>   as</a:t>
            </a:r>
          </a:p>
          <a:p>
            <a:r>
              <a:rPr lang="en-US" dirty="0" smtClean="0"/>
              <a:t>select   </a:t>
            </a:r>
            <a:r>
              <a:rPr lang="en-US" dirty="0" err="1" smtClean="0"/>
              <a:t>depno</a:t>
            </a:r>
            <a:r>
              <a:rPr lang="en-US" dirty="0" smtClean="0"/>
              <a:t>, name, </a:t>
            </a:r>
            <a:r>
              <a:rPr lang="en-US" dirty="0"/>
              <a:t>birth, sex, </a:t>
            </a:r>
            <a:r>
              <a:rPr lang="en-US" dirty="0" smtClean="0"/>
              <a:t>post</a:t>
            </a:r>
            <a:r>
              <a:rPr lang="en-US" dirty="0"/>
              <a:t>,</a:t>
            </a:r>
            <a:r>
              <a:rPr lang="en-US" dirty="0" smtClean="0"/>
              <a:t> salary, </a:t>
            </a:r>
            <a:r>
              <a:rPr lang="en-US" dirty="0" err="1" smtClean="0"/>
              <a:t>addr</a:t>
            </a:r>
            <a:r>
              <a:rPr lang="en-US" dirty="0" smtClean="0"/>
              <a:t>,  phone  </a:t>
            </a:r>
          </a:p>
          <a:p>
            <a:r>
              <a:rPr lang="en-US" dirty="0"/>
              <a:t> </a:t>
            </a:r>
            <a:r>
              <a:rPr lang="en-US" dirty="0" smtClean="0"/>
              <a:t>    from    Staff;</a:t>
            </a:r>
            <a:endParaRPr lang="ru-RU" dirty="0"/>
          </a:p>
        </p:txBody>
      </p:sp>
      <p:sp>
        <p:nvSpPr>
          <p:cNvPr id="20" name="TextBox 19"/>
          <p:cNvSpPr txBox="1"/>
          <p:nvPr/>
        </p:nvSpPr>
        <p:spPr>
          <a:xfrm>
            <a:off x="467544" y="5661248"/>
            <a:ext cx="39604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select   name,  post </a:t>
            </a:r>
          </a:p>
          <a:p>
            <a:r>
              <a:rPr lang="en-US" dirty="0"/>
              <a:t> </a:t>
            </a:r>
            <a:r>
              <a:rPr lang="en-US" dirty="0" smtClean="0"/>
              <a:t>    </a:t>
            </a:r>
            <a:r>
              <a:rPr lang="en-US" dirty="0"/>
              <a:t> </a:t>
            </a:r>
            <a:r>
              <a:rPr lang="en-US" dirty="0" smtClean="0"/>
              <a:t>from   </a:t>
            </a:r>
            <a:r>
              <a:rPr lang="en-US" dirty="0" err="1" smtClean="0"/>
              <a:t>Emp</a:t>
            </a:r>
            <a:r>
              <a:rPr lang="en-US" dirty="0" smtClean="0"/>
              <a:t> </a:t>
            </a:r>
            <a:endParaRPr lang="en-US" dirty="0"/>
          </a:p>
          <a:p>
            <a:r>
              <a:rPr lang="en-US" dirty="0"/>
              <a:t>    </a:t>
            </a:r>
            <a:r>
              <a:rPr lang="en-US" dirty="0" smtClean="0"/>
              <a:t>  </a:t>
            </a:r>
            <a:r>
              <a:rPr lang="en-US" dirty="0"/>
              <a:t>where   </a:t>
            </a:r>
            <a:r>
              <a:rPr lang="en-US" dirty="0" smtClean="0"/>
              <a:t>post   like  </a:t>
            </a:r>
            <a:r>
              <a:rPr lang="en-US" dirty="0"/>
              <a:t>'</a:t>
            </a:r>
            <a:r>
              <a:rPr lang="en-US" dirty="0" err="1"/>
              <a:t>engeneer</a:t>
            </a:r>
            <a:r>
              <a:rPr lang="en-US" dirty="0" smtClean="0"/>
              <a:t>%';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74191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5" grpId="0"/>
      <p:bldP spid="19" grpId="0"/>
      <p:bldP spid="2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457200"/>
            <a:ext cx="8507413" cy="723900"/>
          </a:xfrm>
        </p:spPr>
        <p:txBody>
          <a:bodyPr/>
          <a:lstStyle/>
          <a:p>
            <a:pPr eaLnBrk="1" hangingPunct="1"/>
            <a:r>
              <a:rPr lang="ru-RU" altLang="ru-RU" sz="2800" dirty="0" smtClean="0"/>
              <a:t>Преобразования операций реляционной алгебры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>
          <a:xfrm>
            <a:off x="6830888" y="6248400"/>
            <a:ext cx="2133600" cy="457200"/>
          </a:xfrm>
        </p:spPr>
        <p:txBody>
          <a:bodyPr/>
          <a:lstStyle/>
          <a:p>
            <a:pPr>
              <a:defRPr/>
            </a:pPr>
            <a:fld id="{590AB43D-627F-40B6-999E-998827986719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  <p:sp>
        <p:nvSpPr>
          <p:cNvPr id="19" name="TextBox 18"/>
          <p:cNvSpPr txBox="1"/>
          <p:nvPr/>
        </p:nvSpPr>
        <p:spPr>
          <a:xfrm>
            <a:off x="467544" y="1844824"/>
            <a:ext cx="76328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create view  </a:t>
            </a:r>
            <a:r>
              <a:rPr lang="en-US" dirty="0" err="1" smtClean="0"/>
              <a:t>Emp</a:t>
            </a:r>
            <a:r>
              <a:rPr lang="en-US" dirty="0" smtClean="0"/>
              <a:t>   as</a:t>
            </a:r>
          </a:p>
          <a:p>
            <a:r>
              <a:rPr lang="en-US" dirty="0" smtClean="0"/>
              <a:t>select   </a:t>
            </a:r>
            <a:r>
              <a:rPr lang="en-US" dirty="0" err="1" smtClean="0"/>
              <a:t>depno</a:t>
            </a:r>
            <a:r>
              <a:rPr lang="en-US" dirty="0" smtClean="0"/>
              <a:t>, name, </a:t>
            </a:r>
            <a:r>
              <a:rPr lang="en-US" dirty="0"/>
              <a:t>birth, sex, </a:t>
            </a:r>
            <a:r>
              <a:rPr lang="en-US" dirty="0" smtClean="0"/>
              <a:t>post</a:t>
            </a:r>
            <a:r>
              <a:rPr lang="en-US" dirty="0"/>
              <a:t>,</a:t>
            </a:r>
            <a:r>
              <a:rPr lang="en-US" dirty="0" smtClean="0"/>
              <a:t> salary, </a:t>
            </a:r>
            <a:r>
              <a:rPr lang="en-US" dirty="0" err="1" smtClean="0"/>
              <a:t>addr</a:t>
            </a:r>
            <a:r>
              <a:rPr lang="en-US" dirty="0" smtClean="0"/>
              <a:t>,  phone  </a:t>
            </a:r>
          </a:p>
          <a:p>
            <a:r>
              <a:rPr lang="en-US" dirty="0"/>
              <a:t> </a:t>
            </a:r>
            <a:r>
              <a:rPr lang="en-US" dirty="0" smtClean="0"/>
              <a:t>    from    Staff;</a:t>
            </a:r>
            <a:endParaRPr lang="ru-RU" dirty="0"/>
          </a:p>
        </p:txBody>
      </p:sp>
      <p:sp>
        <p:nvSpPr>
          <p:cNvPr id="20" name="TextBox 19"/>
          <p:cNvSpPr txBox="1"/>
          <p:nvPr/>
        </p:nvSpPr>
        <p:spPr>
          <a:xfrm>
            <a:off x="467544" y="2780928"/>
            <a:ext cx="39604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select   *</a:t>
            </a:r>
          </a:p>
          <a:p>
            <a:r>
              <a:rPr lang="en-US" dirty="0"/>
              <a:t> </a:t>
            </a:r>
            <a:r>
              <a:rPr lang="en-US" dirty="0" smtClean="0"/>
              <a:t>    </a:t>
            </a:r>
            <a:r>
              <a:rPr lang="en-US" dirty="0"/>
              <a:t> </a:t>
            </a:r>
            <a:r>
              <a:rPr lang="en-US" dirty="0" smtClean="0"/>
              <a:t>from   </a:t>
            </a:r>
            <a:r>
              <a:rPr lang="en-US" dirty="0" err="1" smtClean="0"/>
              <a:t>Emp</a:t>
            </a:r>
            <a:r>
              <a:rPr lang="en-US" dirty="0" smtClean="0"/>
              <a:t> </a:t>
            </a:r>
            <a:endParaRPr lang="en-US" dirty="0"/>
          </a:p>
          <a:p>
            <a:r>
              <a:rPr lang="en-US" dirty="0"/>
              <a:t>    </a:t>
            </a:r>
            <a:r>
              <a:rPr lang="en-US" dirty="0" smtClean="0"/>
              <a:t>  </a:t>
            </a:r>
            <a:r>
              <a:rPr lang="en-US" dirty="0"/>
              <a:t>where   </a:t>
            </a:r>
            <a:r>
              <a:rPr lang="en-US" dirty="0" smtClean="0"/>
              <a:t>post   like  </a:t>
            </a:r>
            <a:r>
              <a:rPr lang="en-US" dirty="0"/>
              <a:t>'</a:t>
            </a:r>
            <a:r>
              <a:rPr lang="en-US" dirty="0" err="1"/>
              <a:t>engeneer</a:t>
            </a:r>
            <a:r>
              <a:rPr lang="en-US" dirty="0" smtClean="0"/>
              <a:t>%'; </a:t>
            </a:r>
            <a:endParaRPr lang="ru-RU" dirty="0"/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201316"/>
            <a:ext cx="45720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5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803129"/>
            <a:ext cx="4714875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467544" y="4365104"/>
            <a:ext cx="396044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select   *</a:t>
            </a:r>
          </a:p>
          <a:p>
            <a:r>
              <a:rPr lang="en-US" dirty="0"/>
              <a:t> </a:t>
            </a:r>
            <a:r>
              <a:rPr lang="en-US" dirty="0" smtClean="0"/>
              <a:t>    </a:t>
            </a:r>
            <a:r>
              <a:rPr lang="en-US" dirty="0"/>
              <a:t> </a:t>
            </a:r>
            <a:r>
              <a:rPr lang="en-US" dirty="0" smtClean="0"/>
              <a:t>from   (select  *  from  Staff</a:t>
            </a:r>
          </a:p>
          <a:p>
            <a:r>
              <a:rPr lang="en-US" dirty="0"/>
              <a:t>	</a:t>
            </a:r>
            <a:r>
              <a:rPr lang="en-US" dirty="0" smtClean="0"/>
              <a:t>     union </a:t>
            </a:r>
          </a:p>
          <a:p>
            <a:r>
              <a:rPr lang="en-US" dirty="0"/>
              <a:t>	 </a:t>
            </a:r>
            <a:r>
              <a:rPr lang="en-US" dirty="0" smtClean="0"/>
              <a:t>  select  *  from  </a:t>
            </a:r>
            <a:r>
              <a:rPr lang="en-US" dirty="0" err="1" smtClean="0"/>
              <a:t>NewStaff</a:t>
            </a:r>
            <a:r>
              <a:rPr lang="en-US" dirty="0" smtClean="0"/>
              <a:t>)</a:t>
            </a:r>
            <a:endParaRPr lang="en-US" dirty="0"/>
          </a:p>
          <a:p>
            <a:r>
              <a:rPr lang="en-US" dirty="0"/>
              <a:t>    </a:t>
            </a:r>
            <a:r>
              <a:rPr lang="en-US" dirty="0" smtClean="0"/>
              <a:t>  </a:t>
            </a:r>
            <a:r>
              <a:rPr lang="en-US" dirty="0"/>
              <a:t>where   </a:t>
            </a:r>
            <a:r>
              <a:rPr lang="en-US" dirty="0" smtClean="0"/>
              <a:t>post   like  </a:t>
            </a:r>
            <a:r>
              <a:rPr lang="en-US" dirty="0"/>
              <a:t>'</a:t>
            </a:r>
            <a:r>
              <a:rPr lang="en-US" dirty="0" err="1"/>
              <a:t>engeneer</a:t>
            </a:r>
            <a:r>
              <a:rPr lang="en-US" dirty="0" smtClean="0"/>
              <a:t>%'; 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4860032" y="4365104"/>
            <a:ext cx="396044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select   *  </a:t>
            </a:r>
          </a:p>
          <a:p>
            <a:r>
              <a:rPr lang="en-US" dirty="0"/>
              <a:t> </a:t>
            </a:r>
            <a:r>
              <a:rPr lang="en-US" dirty="0" smtClean="0"/>
              <a:t>   from  Staff</a:t>
            </a:r>
          </a:p>
          <a:p>
            <a:r>
              <a:rPr lang="en-US" dirty="0" smtClean="0"/>
              <a:t>    </a:t>
            </a:r>
            <a:r>
              <a:rPr lang="en-US" dirty="0"/>
              <a:t>where   post   like  '</a:t>
            </a:r>
            <a:r>
              <a:rPr lang="en-US" dirty="0" err="1"/>
              <a:t>engeneer</a:t>
            </a:r>
            <a:r>
              <a:rPr lang="en-US" dirty="0" smtClean="0"/>
              <a:t>%'</a:t>
            </a:r>
            <a:r>
              <a:rPr lang="en-US" dirty="0"/>
              <a:t>	</a:t>
            </a:r>
            <a:r>
              <a:rPr lang="en-US" dirty="0" smtClean="0"/>
              <a:t>     union </a:t>
            </a:r>
          </a:p>
          <a:p>
            <a:r>
              <a:rPr lang="en-US" dirty="0" smtClean="0"/>
              <a:t>select  *  </a:t>
            </a:r>
          </a:p>
          <a:p>
            <a:r>
              <a:rPr lang="en-US" dirty="0"/>
              <a:t> </a:t>
            </a:r>
            <a:r>
              <a:rPr lang="en-US" dirty="0" smtClean="0"/>
              <a:t>    from  </a:t>
            </a:r>
            <a:r>
              <a:rPr lang="en-US" dirty="0" err="1" smtClean="0"/>
              <a:t>NewStaff</a:t>
            </a:r>
            <a:endParaRPr lang="en-US" dirty="0"/>
          </a:p>
          <a:p>
            <a:r>
              <a:rPr lang="en-US" dirty="0" smtClean="0"/>
              <a:t>     </a:t>
            </a:r>
            <a:r>
              <a:rPr lang="en-US" dirty="0"/>
              <a:t>where   </a:t>
            </a:r>
            <a:r>
              <a:rPr lang="en-US" dirty="0" smtClean="0"/>
              <a:t>post   like  </a:t>
            </a:r>
            <a:r>
              <a:rPr lang="en-US" dirty="0"/>
              <a:t>'</a:t>
            </a:r>
            <a:r>
              <a:rPr lang="en-US" dirty="0" err="1"/>
              <a:t>engeneer</a:t>
            </a:r>
            <a:r>
              <a:rPr lang="en-US" dirty="0" smtClean="0"/>
              <a:t>%';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17418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13" grpId="0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457200"/>
            <a:ext cx="8507413" cy="723900"/>
          </a:xfrm>
        </p:spPr>
        <p:txBody>
          <a:bodyPr/>
          <a:lstStyle/>
          <a:p>
            <a:pPr eaLnBrk="1" hangingPunct="1"/>
            <a:r>
              <a:rPr lang="ru-RU" altLang="ru-RU" sz="2800" smtClean="0"/>
              <a:t>Преобразования операций реляционной алгебры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90AB43D-627F-40B6-999E-998827986719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431304" y="5457998"/>
            <a:ext cx="75250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select   *  </a:t>
            </a:r>
          </a:p>
          <a:p>
            <a:r>
              <a:rPr lang="en-US" dirty="0"/>
              <a:t> </a:t>
            </a:r>
            <a:r>
              <a:rPr lang="en-US" dirty="0" smtClean="0"/>
              <a:t>    from   </a:t>
            </a:r>
            <a:r>
              <a:rPr lang="en-US" dirty="0" err="1" smtClean="0"/>
              <a:t>Seances</a:t>
            </a:r>
            <a:r>
              <a:rPr lang="en-US" dirty="0" smtClean="0"/>
              <a:t>  a,  Seats  b</a:t>
            </a:r>
          </a:p>
          <a:p>
            <a:r>
              <a:rPr lang="en-US" dirty="0"/>
              <a:t> </a:t>
            </a:r>
            <a:r>
              <a:rPr lang="en-US" dirty="0" smtClean="0"/>
              <a:t>    where  </a:t>
            </a:r>
            <a:r>
              <a:rPr lang="en-US" dirty="0" err="1" smtClean="0"/>
              <a:t>a.sdate</a:t>
            </a:r>
            <a:r>
              <a:rPr lang="en-US" dirty="0" smtClean="0"/>
              <a:t> = current_date+1  and  </a:t>
            </a:r>
            <a:r>
              <a:rPr lang="en-US" dirty="0" err="1" smtClean="0"/>
              <a:t>b.line</a:t>
            </a:r>
            <a:r>
              <a:rPr lang="en-US" dirty="0" smtClean="0"/>
              <a:t>  between  4 and 12;</a:t>
            </a:r>
            <a:endParaRPr lang="ru-RU" dirty="0"/>
          </a:p>
        </p:txBody>
      </p:sp>
      <p:pic>
        <p:nvPicPr>
          <p:cNvPr id="4608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24744"/>
            <a:ext cx="4943475" cy="112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348880"/>
            <a:ext cx="7972425" cy="301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457200"/>
            <a:ext cx="8507413" cy="723900"/>
          </a:xfrm>
        </p:spPr>
        <p:txBody>
          <a:bodyPr/>
          <a:lstStyle/>
          <a:p>
            <a:pPr algn="ctr" eaLnBrk="1" hangingPunct="1"/>
            <a:r>
              <a:rPr lang="ru-RU" sz="2800" b="1" dirty="0" smtClean="0"/>
              <a:t>Семантическая оптимизация</a:t>
            </a:r>
            <a:endParaRPr lang="ru-RU" altLang="ru-RU" sz="2800" b="1" dirty="0" smtClean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90AB43D-627F-40B6-999E-998827986719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431304" y="1124744"/>
            <a:ext cx="8533184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Основана на использовании знаний о предметной области для оптимизации запросов. Знания представлены в БД в виде ограничений целостности. Например:</a:t>
            </a:r>
          </a:p>
          <a:p>
            <a:pPr>
              <a:spcBef>
                <a:spcPts val="600"/>
              </a:spcBef>
            </a:pPr>
            <a:r>
              <a:rPr lang="en-US" sz="2000" dirty="0"/>
              <a:t>select   </a:t>
            </a:r>
            <a:r>
              <a:rPr lang="en-US" sz="2000" dirty="0" err="1"/>
              <a:t>depno</a:t>
            </a:r>
            <a:r>
              <a:rPr lang="en-US" sz="2000" dirty="0"/>
              <a:t>, name, </a:t>
            </a:r>
            <a:r>
              <a:rPr lang="en-US" sz="2000" dirty="0" smtClean="0"/>
              <a:t>post</a:t>
            </a:r>
            <a:r>
              <a:rPr lang="en-US" sz="2000" dirty="0"/>
              <a:t>, </a:t>
            </a:r>
            <a:r>
              <a:rPr lang="en-US" sz="2000" dirty="0" smtClean="0"/>
              <a:t>salary  </a:t>
            </a:r>
            <a:endParaRPr lang="en-US" sz="2000" dirty="0"/>
          </a:p>
          <a:p>
            <a:r>
              <a:rPr lang="en-US" sz="2000" dirty="0"/>
              <a:t>     from    </a:t>
            </a:r>
            <a:r>
              <a:rPr lang="en-US" sz="2000" dirty="0" smtClean="0"/>
              <a:t>Staff</a:t>
            </a:r>
          </a:p>
          <a:p>
            <a:r>
              <a:rPr lang="en-US" sz="2000" dirty="0"/>
              <a:t> </a:t>
            </a:r>
            <a:r>
              <a:rPr lang="en-US" sz="2000" dirty="0" smtClean="0"/>
              <a:t>    where </a:t>
            </a:r>
            <a:r>
              <a:rPr lang="en-US" sz="2000" dirty="0" err="1"/>
              <a:t>depno</a:t>
            </a:r>
            <a:r>
              <a:rPr lang="en-US" sz="2000" dirty="0"/>
              <a:t> in (2,3,5)  and </a:t>
            </a:r>
            <a:r>
              <a:rPr lang="en-US" sz="2000" dirty="0" smtClean="0"/>
              <a:t> salary &lt; 12000;</a:t>
            </a:r>
            <a:endParaRPr lang="ru-RU" sz="2000" dirty="0"/>
          </a:p>
          <a:p>
            <a:pPr>
              <a:spcBef>
                <a:spcPts val="600"/>
              </a:spcBef>
            </a:pPr>
            <a:r>
              <a:rPr lang="ru-RU" sz="2000" dirty="0" smtClean="0"/>
              <a:t>И есть ограничение целостности: </a:t>
            </a:r>
            <a:r>
              <a:rPr lang="en-US" sz="2000" dirty="0" smtClean="0"/>
              <a:t> check(salary &gt; 12300)  </a:t>
            </a:r>
            <a:endParaRPr lang="en-US" sz="2000" dirty="0"/>
          </a:p>
          <a:p>
            <a:r>
              <a:rPr lang="ru-RU" sz="2000" dirty="0" smtClean="0"/>
              <a:t>Тогда оптимизатор может добавить это ОЦ к запросу:</a:t>
            </a:r>
            <a:endParaRPr lang="ru-RU" sz="2000" dirty="0"/>
          </a:p>
          <a:p>
            <a:pPr>
              <a:spcBef>
                <a:spcPts val="600"/>
              </a:spcBef>
            </a:pPr>
            <a:r>
              <a:rPr lang="en-US" sz="2000" dirty="0"/>
              <a:t>select   </a:t>
            </a:r>
            <a:r>
              <a:rPr lang="en-US" sz="2000" dirty="0" err="1"/>
              <a:t>depno</a:t>
            </a:r>
            <a:r>
              <a:rPr lang="en-US" sz="2000" dirty="0"/>
              <a:t>, name, post, salary  </a:t>
            </a:r>
          </a:p>
          <a:p>
            <a:r>
              <a:rPr lang="en-US" sz="2000" dirty="0"/>
              <a:t>     from    Staff</a:t>
            </a:r>
          </a:p>
          <a:p>
            <a:r>
              <a:rPr lang="en-US" sz="2000" dirty="0"/>
              <a:t>     where  </a:t>
            </a:r>
            <a:r>
              <a:rPr lang="ru-RU" sz="2000" dirty="0" smtClean="0"/>
              <a:t>(</a:t>
            </a:r>
            <a:r>
              <a:rPr lang="en-US" sz="2000" dirty="0" err="1" smtClean="0"/>
              <a:t>depno</a:t>
            </a:r>
            <a:r>
              <a:rPr lang="en-US" sz="2000" dirty="0" smtClean="0"/>
              <a:t> in (2,3,5)  and  salary </a:t>
            </a:r>
            <a:r>
              <a:rPr lang="en-US" sz="2000" dirty="0"/>
              <a:t>&lt; </a:t>
            </a:r>
            <a:r>
              <a:rPr lang="en-US" sz="2000" dirty="0" smtClean="0"/>
              <a:t>12000</a:t>
            </a:r>
            <a:r>
              <a:rPr lang="ru-RU" sz="2000" dirty="0" smtClean="0"/>
              <a:t>)</a:t>
            </a:r>
            <a:r>
              <a:rPr lang="en-US" sz="2000" dirty="0" smtClean="0"/>
              <a:t> and (salary &gt; 12300);</a:t>
            </a:r>
          </a:p>
          <a:p>
            <a:pPr>
              <a:spcBef>
                <a:spcPts val="600"/>
              </a:spcBef>
            </a:pPr>
            <a:r>
              <a:rPr lang="ru-RU" sz="2000" dirty="0" smtClean="0"/>
              <a:t>После преобразования получится:</a:t>
            </a:r>
            <a:endParaRPr lang="ru-RU" sz="2000" dirty="0"/>
          </a:p>
          <a:p>
            <a:pPr>
              <a:spcBef>
                <a:spcPts val="600"/>
              </a:spcBef>
            </a:pPr>
            <a:r>
              <a:rPr lang="en-US" sz="2000" dirty="0" smtClean="0"/>
              <a:t>(salary </a:t>
            </a:r>
            <a:r>
              <a:rPr lang="en-US" sz="2000" dirty="0"/>
              <a:t>&lt; </a:t>
            </a:r>
            <a:r>
              <a:rPr lang="en-US" sz="2000" dirty="0" smtClean="0"/>
              <a:t>12000 </a:t>
            </a:r>
            <a:r>
              <a:rPr lang="en-US" sz="2000" dirty="0"/>
              <a:t>and </a:t>
            </a:r>
            <a:r>
              <a:rPr lang="en-US" sz="2000" dirty="0" smtClean="0"/>
              <a:t>salary </a:t>
            </a:r>
            <a:r>
              <a:rPr lang="en-US" sz="2000" dirty="0"/>
              <a:t>&gt;</a:t>
            </a:r>
            <a:r>
              <a:rPr lang="en-US" sz="2000" dirty="0" smtClean="0"/>
              <a:t> 12300)  -&gt; false</a:t>
            </a:r>
          </a:p>
          <a:p>
            <a:pPr>
              <a:spcBef>
                <a:spcPts val="600"/>
              </a:spcBef>
            </a:pPr>
            <a:r>
              <a:rPr lang="ru-RU" sz="2000" dirty="0" smtClean="0"/>
              <a:t>Поэтому запрос вычисляться не будет, а система сразу выдаст сообщение "Строки не найдены".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220610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595313"/>
          </a:xfrm>
        </p:spPr>
        <p:txBody>
          <a:bodyPr/>
          <a:lstStyle/>
          <a:p>
            <a:pPr eaLnBrk="1" hangingPunct="1"/>
            <a:r>
              <a:rPr lang="ru-RU" altLang="ru-RU" sz="2800" smtClean="0"/>
              <a:t>Метод оптимизации, основанный на синтаксисе </a:t>
            </a:r>
          </a:p>
        </p:txBody>
      </p:sp>
      <p:graphicFrame>
        <p:nvGraphicFramePr>
          <p:cNvPr id="11501" name="Group 23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3555974"/>
              </p:ext>
            </p:extLst>
          </p:nvPr>
        </p:nvGraphicFramePr>
        <p:xfrm>
          <a:off x="1835696" y="1817688"/>
          <a:ext cx="6480175" cy="4876800"/>
        </p:xfrm>
        <a:graphic>
          <a:graphicData uri="http://schemas.openxmlformats.org/drawingml/2006/table">
            <a:tbl>
              <a:tblPr/>
              <a:tblGrid>
                <a:gridCol w="576262"/>
                <a:gridCol w="5903913"/>
              </a:tblGrid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Ранг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Пути доступа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Одна строка по </a:t>
                      </a: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ROWID</a:t>
                      </a: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*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Одна строка по кластерному соединению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Одна строка по хеш-кластеру с уникальным или первичным ключом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Одна строка по уникальному или первичному ключу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Кластерное соединение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Ключ хеш-кластера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Ключ индексного кластера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Составной индекс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Индекс по одиночному столбцу (по условию равенства)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Индексный поиск по закрытому интервалу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Индексный поиск по открытому интервалу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Сортировка-объединение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MAX</a:t>
                      </a: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и </a:t>
                      </a: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MIN</a:t>
                      </a: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по индексированному столбцу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ORDER BY</a:t>
                      </a: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по индексированному столбцу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Полный просмотр таблицы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2344" name="Text Box 235"/>
          <p:cNvSpPr txBox="1">
            <a:spLocks noChangeArrowheads="1"/>
          </p:cNvSpPr>
          <p:nvPr/>
        </p:nvSpPr>
        <p:spPr bwMode="auto">
          <a:xfrm>
            <a:off x="323850" y="981075"/>
            <a:ext cx="8280400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kumimoji="1" lang="ru-RU" altLang="ru-RU" sz="1600"/>
              <a:t>План составляется на основании существующих путей доступа и их рангов. Все пути доступа ранжируются на основании знаний о правилах и последовательности осуществления этих путей. </a:t>
            </a:r>
          </a:p>
        </p:txBody>
      </p:sp>
      <p:sp>
        <p:nvSpPr>
          <p:cNvPr id="12345" name="Text Box 238"/>
          <p:cNvSpPr txBox="1">
            <a:spLocks noChangeArrowheads="1"/>
          </p:cNvSpPr>
          <p:nvPr/>
        </p:nvSpPr>
        <p:spPr bwMode="auto">
          <a:xfrm>
            <a:off x="323850" y="1916113"/>
            <a:ext cx="15113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kumimoji="1" lang="ru-RU" altLang="ru-RU" sz="1800"/>
              <a:t>Для </a:t>
            </a:r>
            <a:r>
              <a:rPr kumimoji="1" lang="en-US" altLang="ru-RU" sz="1800"/>
              <a:t>Oracle </a:t>
            </a:r>
            <a:r>
              <a:rPr kumimoji="1" lang="ru-RU" altLang="ru-RU" sz="1800"/>
              <a:t>ранги такие:</a:t>
            </a:r>
          </a:p>
        </p:txBody>
      </p:sp>
      <p:sp>
        <p:nvSpPr>
          <p:cNvPr id="12346" name="Text Box 239"/>
          <p:cNvSpPr txBox="1">
            <a:spLocks noChangeArrowheads="1"/>
          </p:cNvSpPr>
          <p:nvPr/>
        </p:nvSpPr>
        <p:spPr bwMode="auto">
          <a:xfrm>
            <a:off x="323850" y="5157788"/>
            <a:ext cx="1655763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 sz="1800"/>
              <a:t>* </a:t>
            </a:r>
            <a:r>
              <a:rPr lang="en-US" altLang="ru-RU" sz="1800"/>
              <a:t>RowID</a:t>
            </a:r>
            <a:r>
              <a:rPr lang="ru-RU" altLang="ru-RU" sz="1800"/>
              <a:t> – ключ базы данных в </a:t>
            </a:r>
            <a:r>
              <a:rPr lang="en-US" altLang="ru-RU" sz="1800"/>
              <a:t>Oracle</a:t>
            </a:r>
            <a:endParaRPr lang="ru-RU" altLang="ru-RU" sz="180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1"/>
          </p:nvPr>
        </p:nvSpPr>
        <p:spPr>
          <a:xfrm>
            <a:off x="6974904" y="6248400"/>
            <a:ext cx="2133600" cy="457200"/>
          </a:xfrm>
        </p:spPr>
        <p:txBody>
          <a:bodyPr/>
          <a:lstStyle/>
          <a:p>
            <a:pPr>
              <a:defRPr/>
            </a:pPr>
            <a:fld id="{3263D3C5-E3D0-4F04-AB2C-DB7E13D81977}" type="slidenum">
              <a:rPr lang="ru-RU" smtClean="0"/>
              <a:pPr>
                <a:defRPr/>
              </a:pPr>
              <a:t>14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46287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187450" y="549275"/>
            <a:ext cx="6985000" cy="573088"/>
          </a:xfrm>
        </p:spPr>
        <p:txBody>
          <a:bodyPr/>
          <a:lstStyle/>
          <a:p>
            <a:pPr algn="ctr" eaLnBrk="1" hangingPunct="1"/>
            <a:r>
              <a:rPr lang="ru-RU" altLang="ru-RU" sz="3200" smtClean="0">
                <a:latin typeface="Times New Roman" pitchFamily="18" charset="0"/>
              </a:rPr>
              <a:t>Структура хранимых данных </a:t>
            </a:r>
          </a:p>
        </p:txBody>
      </p:sp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175" y="1978149"/>
            <a:ext cx="7105650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95536" y="1196752"/>
            <a:ext cx="79208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Единицей хранения является хранимая запись (которая обычно совпадает с логической записью - строкой - таблицы).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395536" y="3717032"/>
            <a:ext cx="8496944" cy="25391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ru-RU" dirty="0"/>
              <a:t>Каждой хранимой записи </a:t>
            </a:r>
            <a:r>
              <a:rPr lang="ru-RU" dirty="0" smtClean="0"/>
              <a:t> </a:t>
            </a:r>
            <a:r>
              <a:rPr lang="ru-RU" dirty="0"/>
              <a:t>система присваивает внутренний идентификатор, называемый (по стандарту CODASYL) ключом базы данных (КБД). </a:t>
            </a:r>
          </a:p>
          <a:p>
            <a:pPr>
              <a:spcAft>
                <a:spcPts val="600"/>
              </a:spcAft>
            </a:pPr>
            <a:r>
              <a:rPr lang="ru-RU" dirty="0"/>
              <a:t>В </a:t>
            </a:r>
            <a:r>
              <a:rPr lang="ru-RU" dirty="0" err="1"/>
              <a:t>Oracle</a:t>
            </a:r>
            <a:r>
              <a:rPr lang="ru-RU" dirty="0"/>
              <a:t> используется термин идентификатор строки, </a:t>
            </a:r>
            <a:r>
              <a:rPr lang="ru-RU" dirty="0" err="1" smtClean="0"/>
              <a:t>RowID</a:t>
            </a:r>
            <a:r>
              <a:rPr lang="ru-RU" dirty="0" smtClean="0"/>
              <a:t>.</a:t>
            </a:r>
          </a:p>
          <a:p>
            <a:pPr>
              <a:spcAft>
                <a:spcPts val="600"/>
              </a:spcAft>
            </a:pPr>
            <a:r>
              <a:rPr lang="ru-RU" dirty="0" smtClean="0"/>
              <a:t>В </a:t>
            </a:r>
            <a:r>
              <a:rPr lang="en-US" altLang="ru-RU" dirty="0" smtClean="0">
                <a:solidFill>
                  <a:srgbClr val="0D0D11"/>
                </a:solidFill>
              </a:rPr>
              <a:t>Postgres</a:t>
            </a:r>
            <a:r>
              <a:rPr lang="ru-RU" altLang="ru-RU" dirty="0" smtClean="0">
                <a:solidFill>
                  <a:srgbClr val="0D0D11"/>
                </a:solidFill>
              </a:rPr>
              <a:t> -</a:t>
            </a:r>
            <a:r>
              <a:rPr lang="en-US" altLang="ru-RU" dirty="0" smtClean="0">
                <a:solidFill>
                  <a:srgbClr val="0D0D11"/>
                </a:solidFill>
              </a:rPr>
              <a:t> </a:t>
            </a:r>
            <a:r>
              <a:rPr lang="ru-RU" altLang="ru-RU" dirty="0">
                <a:solidFill>
                  <a:srgbClr val="0D0D11"/>
                </a:solidFill>
              </a:rPr>
              <a:t>идентификатор кортежа (</a:t>
            </a:r>
            <a:r>
              <a:rPr lang="en-US" altLang="ru-RU" dirty="0" smtClean="0">
                <a:solidFill>
                  <a:srgbClr val="0D0D11"/>
                </a:solidFill>
              </a:rPr>
              <a:t>TID, tuple identifier)</a:t>
            </a:r>
            <a:r>
              <a:rPr lang="ru-RU" altLang="ru-RU" dirty="0" smtClean="0">
                <a:solidFill>
                  <a:srgbClr val="0D0D11"/>
                </a:solidFill>
              </a:rPr>
              <a:t>,</a:t>
            </a:r>
            <a:r>
              <a:rPr lang="en-US" altLang="ru-RU" dirty="0" smtClean="0">
                <a:solidFill>
                  <a:srgbClr val="0D0D11"/>
                </a:solidFill>
              </a:rPr>
              <a:t> </a:t>
            </a:r>
            <a:r>
              <a:rPr lang="ru-RU" altLang="ru-RU" dirty="0" smtClean="0">
                <a:solidFill>
                  <a:srgbClr val="0D0D11"/>
                </a:solidFill>
              </a:rPr>
              <a:t>он представляет </a:t>
            </a:r>
            <a:r>
              <a:rPr lang="ru-RU" altLang="ru-RU" dirty="0">
                <a:solidFill>
                  <a:srgbClr val="0D0D11"/>
                </a:solidFill>
              </a:rPr>
              <a:t>собой пару </a:t>
            </a:r>
            <a:r>
              <a:rPr lang="ru-RU" altLang="ru-RU" dirty="0" smtClean="0">
                <a:solidFill>
                  <a:srgbClr val="0D0D11"/>
                </a:solidFill>
              </a:rPr>
              <a:t>значений (номер </a:t>
            </a:r>
            <a:r>
              <a:rPr lang="ru-RU" altLang="ru-RU" dirty="0">
                <a:solidFill>
                  <a:srgbClr val="0D0D11"/>
                </a:solidFill>
              </a:rPr>
              <a:t>блока и </a:t>
            </a:r>
            <a:r>
              <a:rPr lang="ru-RU" altLang="ru-RU" dirty="0" smtClean="0">
                <a:solidFill>
                  <a:srgbClr val="0D0D11"/>
                </a:solidFill>
              </a:rPr>
              <a:t>номер </a:t>
            </a:r>
            <a:r>
              <a:rPr lang="ru-RU" altLang="ru-RU" dirty="0">
                <a:solidFill>
                  <a:srgbClr val="0D0D11"/>
                </a:solidFill>
              </a:rPr>
              <a:t>кортежа в блоке</a:t>
            </a:r>
            <a:r>
              <a:rPr lang="ru-RU" altLang="ru-RU" dirty="0" smtClean="0">
                <a:solidFill>
                  <a:srgbClr val="0D0D11"/>
                </a:solidFill>
              </a:rPr>
              <a:t>)</a:t>
            </a:r>
            <a:r>
              <a:rPr lang="ru-RU" altLang="ru-RU" dirty="0">
                <a:solidFill>
                  <a:srgbClr val="0D0D11"/>
                </a:solidFill>
              </a:rPr>
              <a:t>.</a:t>
            </a:r>
            <a:endParaRPr lang="ru-RU" dirty="0"/>
          </a:p>
          <a:p>
            <a:pPr>
              <a:spcAft>
                <a:spcPts val="600"/>
              </a:spcAft>
            </a:pPr>
            <a:r>
              <a:rPr lang="ru-RU" dirty="0"/>
              <a:t>Значение КБД формируется системой при размещении записи и содержит информацию, позволяющую однозначно определить место размещения записи (</a:t>
            </a:r>
            <a:r>
              <a:rPr lang="ru-RU" b="1" dirty="0"/>
              <a:t>преобразовать значение КБД в адрес записи</a:t>
            </a:r>
            <a:r>
              <a:rPr lang="ru-RU" dirty="0" smtClean="0"/>
              <a:t>).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F5F9A67-3F0F-4DBC-98B1-9DD322A3CFBC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216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55650" y="476672"/>
            <a:ext cx="8064500" cy="573088"/>
          </a:xfrm>
        </p:spPr>
        <p:txBody>
          <a:bodyPr anchor="b"/>
          <a:lstStyle/>
          <a:p>
            <a:pPr eaLnBrk="1" hangingPunct="1"/>
            <a:r>
              <a:rPr lang="ru-RU" altLang="ru-RU" sz="3600" dirty="0" smtClean="0">
                <a:latin typeface="Times New Roman" pitchFamily="18" charset="0"/>
              </a:rPr>
              <a:t>Многоуровневые индексы: </a:t>
            </a:r>
            <a:r>
              <a:rPr lang="en-US" altLang="ru-RU" sz="3600" dirty="0" smtClean="0">
                <a:latin typeface="Times New Roman" pitchFamily="18" charset="0"/>
              </a:rPr>
              <a:t>Oracle</a:t>
            </a:r>
            <a:endParaRPr lang="ru-RU" altLang="ru-RU" sz="3600" dirty="0" smtClean="0">
              <a:latin typeface="Times New Roman" pitchFamily="18" charset="0"/>
            </a:endParaRPr>
          </a:p>
        </p:txBody>
      </p:sp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0" y="2438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>
              <a:latin typeface="Times New Roman" pitchFamily="18" charset="0"/>
            </a:endParaRPr>
          </a:p>
        </p:txBody>
      </p:sp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0" y="4419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kumimoji="0" lang="ru-RU" altLang="ru-RU" sz="2400">
              <a:latin typeface="Times New Roman" pitchFamily="18" charset="0"/>
            </a:endParaRPr>
          </a:p>
        </p:txBody>
      </p:sp>
      <p:sp>
        <p:nvSpPr>
          <p:cNvPr id="13317" name="Rectangle 5"/>
          <p:cNvSpPr>
            <a:spLocks noChangeArrowheads="1"/>
          </p:cNvSpPr>
          <p:nvPr/>
        </p:nvSpPr>
        <p:spPr bwMode="auto">
          <a:xfrm>
            <a:off x="0" y="22098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>
              <a:latin typeface="Times New Roman" pitchFamily="18" charset="0"/>
            </a:endParaRPr>
          </a:p>
        </p:txBody>
      </p:sp>
      <p:sp>
        <p:nvSpPr>
          <p:cNvPr id="13318" name="Rectangle 6"/>
          <p:cNvSpPr>
            <a:spLocks noChangeArrowheads="1"/>
          </p:cNvSpPr>
          <p:nvPr/>
        </p:nvSpPr>
        <p:spPr bwMode="auto">
          <a:xfrm>
            <a:off x="0" y="4648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kumimoji="0" lang="ru-RU" altLang="ru-RU" sz="2400">
              <a:latin typeface="Times New Roman" pitchFamily="18" charset="0"/>
            </a:endParaRPr>
          </a:p>
        </p:txBody>
      </p:sp>
      <p:sp>
        <p:nvSpPr>
          <p:cNvPr id="13319" name="Rectangle 7"/>
          <p:cNvSpPr>
            <a:spLocks noChangeArrowheads="1"/>
          </p:cNvSpPr>
          <p:nvPr/>
        </p:nvSpPr>
        <p:spPr bwMode="auto">
          <a:xfrm>
            <a:off x="0" y="11430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>
              <a:latin typeface="Times New Roman" pitchFamily="18" charset="0"/>
            </a:endParaRPr>
          </a:p>
        </p:txBody>
      </p:sp>
      <p:sp>
        <p:nvSpPr>
          <p:cNvPr id="13320" name="Rectangle 9"/>
          <p:cNvSpPr>
            <a:spLocks noChangeArrowheads="1"/>
          </p:cNvSpPr>
          <p:nvPr/>
        </p:nvSpPr>
        <p:spPr bwMode="auto">
          <a:xfrm>
            <a:off x="0" y="57150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kumimoji="0" lang="ru-RU" altLang="ru-RU" sz="2400">
              <a:latin typeface="Times New Roman" pitchFamily="18" charset="0"/>
            </a:endParaRPr>
          </a:p>
        </p:txBody>
      </p:sp>
      <p:sp>
        <p:nvSpPr>
          <p:cNvPr id="13321" name="Rectangle 11"/>
          <p:cNvSpPr>
            <a:spLocks noChangeArrowheads="1"/>
          </p:cNvSpPr>
          <p:nvPr/>
        </p:nvSpPr>
        <p:spPr bwMode="auto">
          <a:xfrm>
            <a:off x="0" y="19478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>
              <a:latin typeface="Times New Roman" pitchFamily="18" charset="0"/>
            </a:endParaRPr>
          </a:p>
        </p:txBody>
      </p:sp>
      <p:graphicFrame>
        <p:nvGraphicFramePr>
          <p:cNvPr id="13322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5904078"/>
              </p:ext>
            </p:extLst>
          </p:nvPr>
        </p:nvGraphicFramePr>
        <p:xfrm>
          <a:off x="468313" y="1124744"/>
          <a:ext cx="8424862" cy="416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8" name="Рисунок" r:id="rId3" imgW="5954233" imgH="2881423" progId="Word.Picture.8">
                  <p:embed/>
                </p:oleObj>
              </mc:Choice>
              <mc:Fallback>
                <p:oleObj name="Рисунок" r:id="rId3" imgW="5954233" imgH="2881423" progId="Word.Pictur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1124744"/>
                        <a:ext cx="8424862" cy="416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539552" y="5517232"/>
            <a:ext cx="36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select   *  from  staff</a:t>
            </a:r>
          </a:p>
          <a:p>
            <a:r>
              <a:rPr lang="en-US" dirty="0"/>
              <a:t> </a:t>
            </a:r>
            <a:r>
              <a:rPr lang="en-US" dirty="0" smtClean="0"/>
              <a:t>    where  name = '</a:t>
            </a:r>
            <a:r>
              <a:rPr lang="ru-RU" dirty="0" smtClean="0"/>
              <a:t>Попов</a:t>
            </a:r>
            <a:r>
              <a:rPr lang="en-US" dirty="0" smtClean="0"/>
              <a:t>';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5652120" y="5517232"/>
            <a:ext cx="30963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select   *  from  staff</a:t>
            </a:r>
          </a:p>
          <a:p>
            <a:r>
              <a:rPr lang="en-US" dirty="0"/>
              <a:t> </a:t>
            </a:r>
            <a:r>
              <a:rPr lang="en-US" dirty="0" smtClean="0"/>
              <a:t>    where  name = '</a:t>
            </a:r>
            <a:r>
              <a:rPr lang="ru-RU" dirty="0" smtClean="0"/>
              <a:t>Волков</a:t>
            </a:r>
            <a:r>
              <a:rPr lang="en-US" dirty="0" smtClean="0"/>
              <a:t>';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90AB43D-627F-40B6-999E-998827986719}" type="slidenum">
              <a:rPr lang="ru-RU" smtClean="0"/>
              <a:pPr>
                <a:defRPr/>
              </a:pPr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0515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55650" y="479648"/>
            <a:ext cx="8064500" cy="573088"/>
          </a:xfrm>
        </p:spPr>
        <p:txBody>
          <a:bodyPr anchor="b"/>
          <a:lstStyle/>
          <a:p>
            <a:pPr eaLnBrk="1" hangingPunct="1"/>
            <a:r>
              <a:rPr lang="ru-RU" altLang="ru-RU" sz="3600" dirty="0" smtClean="0">
                <a:latin typeface="Times New Roman" pitchFamily="18" charset="0"/>
              </a:rPr>
              <a:t>Многоуровневые индексы: </a:t>
            </a:r>
            <a:r>
              <a:rPr lang="en-US" altLang="ru-RU" sz="3600" dirty="0" smtClean="0">
                <a:latin typeface="Times New Roman" pitchFamily="18" charset="0"/>
              </a:rPr>
              <a:t>Oracle</a:t>
            </a:r>
            <a:endParaRPr lang="ru-RU" altLang="ru-RU" sz="3600" dirty="0" smtClean="0">
              <a:latin typeface="Times New Roman" pitchFamily="18" charset="0"/>
            </a:endParaRPr>
          </a:p>
        </p:txBody>
      </p:sp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0" y="2438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>
              <a:latin typeface="Times New Roman" pitchFamily="18" charset="0"/>
            </a:endParaRPr>
          </a:p>
        </p:txBody>
      </p:sp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0" y="4419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kumimoji="0" lang="ru-RU" altLang="ru-RU" sz="2400">
              <a:latin typeface="Times New Roman" pitchFamily="18" charset="0"/>
            </a:endParaRPr>
          </a:p>
        </p:txBody>
      </p:sp>
      <p:sp>
        <p:nvSpPr>
          <p:cNvPr id="13317" name="Rectangle 5"/>
          <p:cNvSpPr>
            <a:spLocks noChangeArrowheads="1"/>
          </p:cNvSpPr>
          <p:nvPr/>
        </p:nvSpPr>
        <p:spPr bwMode="auto">
          <a:xfrm>
            <a:off x="0" y="22098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>
              <a:latin typeface="Times New Roman" pitchFamily="18" charset="0"/>
            </a:endParaRPr>
          </a:p>
        </p:txBody>
      </p:sp>
      <p:sp>
        <p:nvSpPr>
          <p:cNvPr id="13318" name="Rectangle 6"/>
          <p:cNvSpPr>
            <a:spLocks noChangeArrowheads="1"/>
          </p:cNvSpPr>
          <p:nvPr/>
        </p:nvSpPr>
        <p:spPr bwMode="auto">
          <a:xfrm>
            <a:off x="0" y="4648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kumimoji="0" lang="ru-RU" altLang="ru-RU" sz="2400">
              <a:latin typeface="Times New Roman" pitchFamily="18" charset="0"/>
            </a:endParaRPr>
          </a:p>
        </p:txBody>
      </p:sp>
      <p:sp>
        <p:nvSpPr>
          <p:cNvPr id="13319" name="Rectangle 7"/>
          <p:cNvSpPr>
            <a:spLocks noChangeArrowheads="1"/>
          </p:cNvSpPr>
          <p:nvPr/>
        </p:nvSpPr>
        <p:spPr bwMode="auto">
          <a:xfrm>
            <a:off x="0" y="11430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>
              <a:latin typeface="Times New Roman" pitchFamily="18" charset="0"/>
            </a:endParaRPr>
          </a:p>
        </p:txBody>
      </p:sp>
      <p:sp>
        <p:nvSpPr>
          <p:cNvPr id="13320" name="Rectangle 9"/>
          <p:cNvSpPr>
            <a:spLocks noChangeArrowheads="1"/>
          </p:cNvSpPr>
          <p:nvPr/>
        </p:nvSpPr>
        <p:spPr bwMode="auto">
          <a:xfrm>
            <a:off x="0" y="57150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kumimoji="0" lang="ru-RU" altLang="ru-RU" sz="2400">
              <a:latin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158670" y="1052736"/>
            <a:ext cx="187782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1) select *</a:t>
            </a:r>
          </a:p>
          <a:p>
            <a:r>
              <a:rPr lang="en-US" sz="1600" dirty="0"/>
              <a:t> </a:t>
            </a:r>
            <a:r>
              <a:rPr lang="en-US" sz="1600" dirty="0" smtClean="0"/>
              <a:t> from staff</a:t>
            </a:r>
          </a:p>
          <a:p>
            <a:r>
              <a:rPr lang="en-US" sz="1600" dirty="0"/>
              <a:t> </a:t>
            </a:r>
            <a:r>
              <a:rPr lang="en-US" sz="1600" dirty="0" smtClean="0"/>
              <a:t> where salary =         </a:t>
            </a:r>
          </a:p>
          <a:p>
            <a:r>
              <a:rPr lang="en-US" sz="1600" dirty="0"/>
              <a:t> </a:t>
            </a:r>
            <a:r>
              <a:rPr lang="en-US" sz="1600" dirty="0" smtClean="0"/>
              <a:t>       35000;</a:t>
            </a:r>
            <a:endParaRPr lang="ru-RU" sz="1600" dirty="0"/>
          </a:p>
        </p:txBody>
      </p:sp>
      <p:sp>
        <p:nvSpPr>
          <p:cNvPr id="15" name="TextBox 14"/>
          <p:cNvSpPr txBox="1"/>
          <p:nvPr/>
        </p:nvSpPr>
        <p:spPr>
          <a:xfrm>
            <a:off x="7230678" y="2276872"/>
            <a:ext cx="187782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2) select *</a:t>
            </a:r>
          </a:p>
          <a:p>
            <a:r>
              <a:rPr lang="en-US" sz="1600" dirty="0"/>
              <a:t> </a:t>
            </a:r>
            <a:r>
              <a:rPr lang="en-US" sz="1600" dirty="0" smtClean="0"/>
              <a:t> from staff</a:t>
            </a:r>
          </a:p>
          <a:p>
            <a:r>
              <a:rPr lang="en-US" sz="1600" dirty="0"/>
              <a:t> </a:t>
            </a:r>
            <a:r>
              <a:rPr lang="en-US" sz="1600" dirty="0" smtClean="0"/>
              <a:t> where salary &gt;         </a:t>
            </a:r>
          </a:p>
          <a:p>
            <a:r>
              <a:rPr lang="en-US" sz="1600" dirty="0"/>
              <a:t> </a:t>
            </a:r>
            <a:r>
              <a:rPr lang="en-US" sz="1600" dirty="0" smtClean="0"/>
              <a:t>       65000;</a:t>
            </a:r>
            <a:endParaRPr lang="ru-RU" sz="1600" dirty="0"/>
          </a:p>
        </p:txBody>
      </p:sp>
      <p:sp>
        <p:nvSpPr>
          <p:cNvPr id="16" name="TextBox 15"/>
          <p:cNvSpPr txBox="1"/>
          <p:nvPr/>
        </p:nvSpPr>
        <p:spPr>
          <a:xfrm>
            <a:off x="7236296" y="3573016"/>
            <a:ext cx="187782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3) select *</a:t>
            </a:r>
          </a:p>
          <a:p>
            <a:r>
              <a:rPr lang="en-US" sz="1600" dirty="0"/>
              <a:t> </a:t>
            </a:r>
            <a:r>
              <a:rPr lang="en-US" sz="1600" dirty="0" smtClean="0"/>
              <a:t> from staff</a:t>
            </a:r>
          </a:p>
          <a:p>
            <a:r>
              <a:rPr lang="en-US" sz="1600" dirty="0"/>
              <a:t> </a:t>
            </a:r>
            <a:r>
              <a:rPr lang="en-US" sz="1600" dirty="0" smtClean="0"/>
              <a:t> where salary </a:t>
            </a:r>
          </a:p>
          <a:p>
            <a:r>
              <a:rPr lang="en-US" sz="1600" dirty="0"/>
              <a:t> </a:t>
            </a:r>
            <a:r>
              <a:rPr lang="en-US" sz="1600" dirty="0" smtClean="0"/>
              <a:t>    between 35900    </a:t>
            </a:r>
          </a:p>
          <a:p>
            <a:r>
              <a:rPr lang="en-US" sz="1600" dirty="0"/>
              <a:t> </a:t>
            </a:r>
            <a:r>
              <a:rPr lang="en-US" sz="1600" dirty="0" smtClean="0"/>
              <a:t>          and 50000;</a:t>
            </a:r>
            <a:endParaRPr lang="ru-RU" sz="1600" dirty="0"/>
          </a:p>
        </p:txBody>
      </p:sp>
      <p:sp>
        <p:nvSpPr>
          <p:cNvPr id="17" name="TextBox 16"/>
          <p:cNvSpPr txBox="1"/>
          <p:nvPr/>
        </p:nvSpPr>
        <p:spPr>
          <a:xfrm>
            <a:off x="7236296" y="5085184"/>
            <a:ext cx="187782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4</a:t>
            </a:r>
            <a:r>
              <a:rPr lang="en-US" sz="1600" dirty="0" smtClean="0"/>
              <a:t>) select *</a:t>
            </a:r>
          </a:p>
          <a:p>
            <a:r>
              <a:rPr lang="en-US" sz="1600" dirty="0"/>
              <a:t> </a:t>
            </a:r>
            <a:r>
              <a:rPr lang="en-US" sz="1600" dirty="0" smtClean="0"/>
              <a:t> from staff</a:t>
            </a:r>
          </a:p>
          <a:p>
            <a:r>
              <a:rPr lang="en-US" sz="1600" dirty="0"/>
              <a:t> </a:t>
            </a:r>
            <a:r>
              <a:rPr lang="en-US" sz="1600" dirty="0" smtClean="0"/>
              <a:t> where salary </a:t>
            </a:r>
          </a:p>
          <a:p>
            <a:r>
              <a:rPr lang="en-US" sz="1600" dirty="0"/>
              <a:t> </a:t>
            </a:r>
            <a:r>
              <a:rPr lang="en-US" sz="1600" dirty="0" smtClean="0"/>
              <a:t>    in (35000, 45000, 60000);</a:t>
            </a:r>
            <a:endParaRPr lang="ru-RU" sz="1600" dirty="0"/>
          </a:p>
        </p:txBody>
      </p:sp>
      <p:pic>
        <p:nvPicPr>
          <p:cNvPr id="4301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097396"/>
            <a:ext cx="6984776" cy="5499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90AB43D-627F-40B6-999E-998827986719}" type="slidenum">
              <a:rPr lang="ru-RU" smtClean="0"/>
              <a:pPr>
                <a:defRPr/>
              </a:pPr>
              <a:t>17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04087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5" grpId="0"/>
      <p:bldP spid="16" grpId="0"/>
      <p:bldP spid="1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457200"/>
            <a:ext cx="8229600" cy="523528"/>
          </a:xfrm>
        </p:spPr>
        <p:txBody>
          <a:bodyPr/>
          <a:lstStyle/>
          <a:p>
            <a:pPr algn="ctr" eaLnBrk="1" hangingPunct="1"/>
            <a:r>
              <a:rPr lang="ru-RU" altLang="ru-RU" sz="2800" dirty="0" smtClean="0"/>
              <a:t>Метод оптимизации, основанный на синтаксисе </a:t>
            </a:r>
          </a:p>
        </p:txBody>
      </p:sp>
      <p:sp>
        <p:nvSpPr>
          <p:cNvPr id="13315" name="Rectangle 58"/>
          <p:cNvSpPr>
            <a:spLocks noChangeArrowheads="1"/>
          </p:cNvSpPr>
          <p:nvPr/>
        </p:nvSpPr>
        <p:spPr bwMode="auto">
          <a:xfrm>
            <a:off x="0" y="24860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sp>
        <p:nvSpPr>
          <p:cNvPr id="13316" name="Text Box 60"/>
          <p:cNvSpPr txBox="1">
            <a:spLocks noChangeArrowheads="1"/>
          </p:cNvSpPr>
          <p:nvPr/>
        </p:nvSpPr>
        <p:spPr bwMode="auto">
          <a:xfrm>
            <a:off x="395288" y="980728"/>
            <a:ext cx="8497887" cy="32932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1" lang="ru-RU" altLang="ru-RU" sz="1600" b="1" dirty="0"/>
              <a:t>Ранг</a:t>
            </a:r>
            <a:r>
              <a:rPr kumimoji="1" lang="ru-RU" altLang="ru-RU" sz="1600" dirty="0"/>
              <a:t> пути доступа определяется </a:t>
            </a:r>
            <a:r>
              <a:rPr kumimoji="1" lang="ru-RU" altLang="ru-RU" sz="1600" b="1" i="1" dirty="0"/>
              <a:t>на основании знаний о последовательности реализации этого пути</a:t>
            </a:r>
            <a:r>
              <a:rPr kumimoji="1" lang="ru-RU" altLang="ru-RU" sz="1600" i="1" dirty="0"/>
              <a:t>.</a:t>
            </a:r>
            <a:r>
              <a:rPr kumimoji="1" lang="ru-RU" altLang="ru-RU" sz="1600" dirty="0"/>
              <a:t> Например, самый быстрый способ доступа – это чтение по </a:t>
            </a:r>
            <a:r>
              <a:rPr kumimoji="1" lang="ru-RU" altLang="ru-RU" sz="1600" dirty="0" smtClean="0"/>
              <a:t>ключу базы данных (КБД): </a:t>
            </a:r>
            <a:r>
              <a:rPr kumimoji="1" lang="ru-RU" altLang="ru-RU" sz="1600" dirty="0"/>
              <a:t>если он известен, то это одно физическое чтение. А поиск конкретного значения через индекс (ранг 9) обычно занимает меньше времени, чем поиск в закрытом интервале значений (ранг 10).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1" lang="ru-RU" altLang="ru-RU" sz="1600" dirty="0"/>
              <a:t>Метод оптимизации по синтаксису учитывает </a:t>
            </a:r>
            <a:r>
              <a:rPr kumimoji="1" lang="ru-RU" altLang="ru-RU" sz="1600" dirty="0" smtClean="0"/>
              <a:t>только ранги </a:t>
            </a:r>
            <a:r>
              <a:rPr kumimoji="1" lang="ru-RU" altLang="ru-RU" sz="1600" dirty="0"/>
              <a:t>путей доступа. Вырабатывается несколько возможных планов, и выбирается тот план, чей ранг выше (т.е. сумма рангов путей доступа меньше), т.к. в общем случае он выполняется быстрее, чем план с более низким рангом</a:t>
            </a:r>
            <a:r>
              <a:rPr kumimoji="1" lang="en-US" altLang="ru-RU" sz="1600" dirty="0" smtClean="0"/>
              <a:t>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ru-RU" sz="1600" dirty="0">
                <a:solidFill>
                  <a:srgbClr val="FF0000"/>
                </a:solidFill>
              </a:rPr>
              <a:t>SELECT  *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600" dirty="0">
                <a:solidFill>
                  <a:srgbClr val="FF0000"/>
                </a:solidFill>
              </a:rPr>
              <a:t>	</a:t>
            </a:r>
            <a:r>
              <a:rPr lang="en-US" altLang="ru-RU" sz="1600" dirty="0">
                <a:solidFill>
                  <a:srgbClr val="FF0000"/>
                </a:solidFill>
              </a:rPr>
              <a:t>FROM     Staff  as  e,  Depart  as  d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600" dirty="0">
                <a:solidFill>
                  <a:srgbClr val="FF0000"/>
                </a:solidFill>
              </a:rPr>
              <a:t>	</a:t>
            </a:r>
            <a:r>
              <a:rPr lang="en-US" altLang="ru-RU" sz="1600" dirty="0">
                <a:solidFill>
                  <a:srgbClr val="FF0000"/>
                </a:solidFill>
              </a:rPr>
              <a:t>WHERE  </a:t>
            </a:r>
            <a:r>
              <a:rPr lang="en-US" altLang="ru-RU" sz="1600" dirty="0" err="1">
                <a:solidFill>
                  <a:srgbClr val="FF0000"/>
                </a:solidFill>
              </a:rPr>
              <a:t>d.did</a:t>
            </a:r>
            <a:r>
              <a:rPr lang="en-US" altLang="ru-RU" sz="1600" dirty="0">
                <a:solidFill>
                  <a:srgbClr val="FF0000"/>
                </a:solidFill>
              </a:rPr>
              <a:t> = </a:t>
            </a:r>
            <a:r>
              <a:rPr lang="en-US" altLang="ru-RU" sz="1600" dirty="0" err="1">
                <a:solidFill>
                  <a:srgbClr val="FF0000"/>
                </a:solidFill>
              </a:rPr>
              <a:t>e.depno</a:t>
            </a:r>
            <a:r>
              <a:rPr lang="en-US" altLang="ru-RU" sz="1600" dirty="0">
                <a:solidFill>
                  <a:srgbClr val="FF0000"/>
                </a:solidFill>
              </a:rPr>
              <a:t>  AND  d.name  LIKE  'Project%'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ru-RU" sz="1600" dirty="0">
                <a:solidFill>
                  <a:srgbClr val="FF0000"/>
                </a:solidFill>
              </a:rPr>
              <a:t>	AND        salary &gt; 4</a:t>
            </a:r>
            <a:r>
              <a:rPr lang="ru-RU" altLang="ru-RU" sz="1600" dirty="0">
                <a:solidFill>
                  <a:srgbClr val="FF0000"/>
                </a:solidFill>
              </a:rPr>
              <a:t>5</a:t>
            </a:r>
            <a:r>
              <a:rPr lang="en-US" altLang="ru-RU" sz="1600" dirty="0">
                <a:solidFill>
                  <a:srgbClr val="FF0000"/>
                </a:solidFill>
              </a:rPr>
              <a:t>000</a:t>
            </a:r>
            <a:r>
              <a:rPr lang="en-US" altLang="ru-RU" sz="1600" dirty="0" smtClean="0">
                <a:solidFill>
                  <a:srgbClr val="FF0000"/>
                </a:solidFill>
              </a:rPr>
              <a:t>;</a:t>
            </a:r>
            <a:endParaRPr lang="ru-RU" altLang="ru-RU" sz="1600" dirty="0">
              <a:solidFill>
                <a:srgbClr val="FF0000"/>
              </a:solidFill>
            </a:endParaRPr>
          </a:p>
        </p:txBody>
      </p:sp>
      <p:pic>
        <p:nvPicPr>
          <p:cNvPr id="13317" name="Picture 61" descr="ru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4268043"/>
            <a:ext cx="6624637" cy="247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90AB43D-627F-40B6-999E-998827986719}" type="slidenum">
              <a:rPr lang="ru-RU" smtClean="0"/>
              <a:pPr>
                <a:defRPr/>
              </a:pPr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7096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457200"/>
            <a:ext cx="8229600" cy="595313"/>
          </a:xfrm>
        </p:spPr>
        <p:txBody>
          <a:bodyPr/>
          <a:lstStyle/>
          <a:p>
            <a:pPr algn="ctr" eaLnBrk="1" hangingPunct="1"/>
            <a:r>
              <a:rPr lang="ru-RU" altLang="ru-RU" sz="2800" dirty="0" smtClean="0"/>
              <a:t>Подсказки оптимизатору</a:t>
            </a:r>
          </a:p>
        </p:txBody>
      </p:sp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0" y="24860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sp>
        <p:nvSpPr>
          <p:cNvPr id="19461" name="Text Box 5"/>
          <p:cNvSpPr txBox="1">
            <a:spLocks noChangeArrowheads="1"/>
          </p:cNvSpPr>
          <p:nvPr/>
        </p:nvSpPr>
        <p:spPr bwMode="auto">
          <a:xfrm>
            <a:off x="466725" y="1052513"/>
            <a:ext cx="8426450" cy="550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dirty="0"/>
              <a:t>В некоторых СУБД (например, </a:t>
            </a:r>
            <a:r>
              <a:rPr lang="ru-RU" altLang="ru-RU" sz="1800" dirty="0" err="1"/>
              <a:t>Oracle</a:t>
            </a:r>
            <a:r>
              <a:rPr lang="ru-RU" altLang="ru-RU" sz="1800" dirty="0"/>
              <a:t>, </a:t>
            </a:r>
            <a:r>
              <a:rPr lang="en-US" altLang="ru-RU" sz="1800" dirty="0"/>
              <a:t>SQL Server</a:t>
            </a:r>
            <a:r>
              <a:rPr lang="ru-RU" altLang="ru-RU" sz="1800" dirty="0"/>
              <a:t> и др.) существуют возможности задания подсказок оптимизатору (</a:t>
            </a:r>
            <a:r>
              <a:rPr lang="en-US" altLang="ru-RU" sz="1800" i="1" dirty="0"/>
              <a:t>hints</a:t>
            </a:r>
            <a:r>
              <a:rPr lang="ru-RU" altLang="ru-RU" sz="1800" dirty="0"/>
              <a:t>). Подсказки являются указаниями оптимизатору, какие пути доступа к данным следует использовать. Подсказки касаются использования индексов (</a:t>
            </a:r>
            <a:r>
              <a:rPr lang="en-US" altLang="ru-RU" sz="1800" i="1" dirty="0"/>
              <a:t>INDEX</a:t>
            </a:r>
            <a:r>
              <a:rPr lang="ru-RU" altLang="ru-RU" sz="1800" dirty="0"/>
              <a:t>), последовательного чтения (</a:t>
            </a:r>
            <a:r>
              <a:rPr lang="en-US" altLang="ru-RU" sz="1800" i="1" dirty="0"/>
              <a:t>FULL</a:t>
            </a:r>
            <a:r>
              <a:rPr lang="ru-RU" altLang="ru-RU" sz="1800" dirty="0"/>
              <a:t>), порядка соединения таблиц и проч.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dirty="0"/>
              <a:t>Подсказки в СУБД </a:t>
            </a:r>
            <a:r>
              <a:rPr lang="ru-RU" altLang="ru-RU" sz="1800" dirty="0" err="1"/>
              <a:t>Oracle</a:t>
            </a:r>
            <a:r>
              <a:rPr lang="ru-RU" altLang="ru-RU" sz="1800" dirty="0"/>
              <a:t>:</a:t>
            </a:r>
            <a:endParaRPr lang="en-US" altLang="ru-RU" sz="1800" dirty="0"/>
          </a:p>
          <a:p>
            <a:pPr eaLnBrk="1" hangingPunct="1">
              <a:spcBef>
                <a:spcPts val="600"/>
              </a:spcBef>
              <a:buClrTx/>
              <a:buSzTx/>
              <a:buFontTx/>
              <a:buNone/>
            </a:pPr>
            <a:r>
              <a:rPr lang="en-US" altLang="ru-RU" sz="1800" dirty="0"/>
              <a:t>select </a:t>
            </a:r>
            <a:r>
              <a:rPr lang="en-US" altLang="ru-RU" sz="1800" b="1" dirty="0"/>
              <a:t>--+ INDEX (</a:t>
            </a:r>
            <a:r>
              <a:rPr lang="en-US" altLang="ru-RU" sz="1800" b="1" dirty="0" err="1"/>
              <a:t>emp</a:t>
            </a:r>
            <a:r>
              <a:rPr lang="en-US" altLang="ru-RU" sz="1800" b="1" dirty="0"/>
              <a:t>  </a:t>
            </a:r>
            <a:r>
              <a:rPr lang="en-US" altLang="ru-RU" sz="1800" b="1" dirty="0" err="1"/>
              <a:t>ind_salary</a:t>
            </a:r>
            <a:r>
              <a:rPr lang="en-US" altLang="ru-RU" sz="1800" b="1" dirty="0"/>
              <a:t>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dirty="0"/>
              <a:t>	</a:t>
            </a:r>
            <a:r>
              <a:rPr lang="en-US" altLang="ru-RU" sz="1800" dirty="0"/>
              <a:t>*  from  </a:t>
            </a:r>
            <a:r>
              <a:rPr lang="en-US" altLang="ru-RU" sz="1800" dirty="0" err="1"/>
              <a:t>emp</a:t>
            </a:r>
            <a:endParaRPr lang="en-US" altLang="ru-RU" sz="1800" dirty="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dirty="0"/>
              <a:t>	</a:t>
            </a:r>
            <a:r>
              <a:rPr lang="en-US" altLang="ru-RU" sz="1800" dirty="0"/>
              <a:t>where   </a:t>
            </a:r>
            <a:r>
              <a:rPr lang="en-US" altLang="ru-RU" sz="1800" dirty="0" err="1"/>
              <a:t>depno</a:t>
            </a:r>
            <a:r>
              <a:rPr lang="en-US" altLang="ru-RU" sz="1800" dirty="0"/>
              <a:t>  IN  (2, 3, 6)  AND  salary &gt; 75000;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ru-RU" sz="1800" dirty="0"/>
              <a:t>select  </a:t>
            </a:r>
            <a:r>
              <a:rPr lang="en-US" altLang="ru-RU" sz="1800" b="1" dirty="0"/>
              <a:t>/*+FULL */  </a:t>
            </a:r>
            <a:r>
              <a:rPr lang="en-US" altLang="ru-RU" sz="1800" dirty="0" err="1"/>
              <a:t>depno</a:t>
            </a:r>
            <a:r>
              <a:rPr lang="en-US" altLang="ru-RU" sz="1800" dirty="0"/>
              <a:t>, </a:t>
            </a:r>
            <a:r>
              <a:rPr lang="en-US" altLang="ru-RU" sz="1800" dirty="0" err="1"/>
              <a:t>ename</a:t>
            </a:r>
            <a:r>
              <a:rPr lang="en-US" altLang="ru-RU" sz="1800" dirty="0"/>
              <a:t>, salary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dirty="0"/>
              <a:t>	</a:t>
            </a:r>
            <a:r>
              <a:rPr lang="en-US" altLang="ru-RU" sz="1800" dirty="0"/>
              <a:t>from  </a:t>
            </a:r>
            <a:r>
              <a:rPr lang="en-US" altLang="ru-RU" sz="1800" dirty="0" err="1"/>
              <a:t>emp</a:t>
            </a:r>
            <a:endParaRPr lang="en-US" altLang="ru-RU" sz="1800" dirty="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dirty="0"/>
              <a:t>	</a:t>
            </a:r>
            <a:r>
              <a:rPr lang="en-US" altLang="ru-RU" sz="1800" dirty="0"/>
              <a:t>order by</a:t>
            </a:r>
            <a:r>
              <a:rPr lang="ru-RU" altLang="ru-RU" sz="1800" dirty="0"/>
              <a:t>  </a:t>
            </a:r>
            <a:r>
              <a:rPr lang="en-US" altLang="ru-RU" sz="1800" dirty="0" err="1"/>
              <a:t>depno</a:t>
            </a:r>
            <a:r>
              <a:rPr lang="ru-RU" altLang="ru-RU" sz="1800" dirty="0"/>
              <a:t>;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 dirty="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dirty="0"/>
              <a:t>Для </a:t>
            </a:r>
            <a:r>
              <a:rPr lang="en-US" altLang="ru-RU" sz="1800" dirty="0" smtClean="0"/>
              <a:t>MS SQL </a:t>
            </a:r>
            <a:r>
              <a:rPr lang="en-US" altLang="ru-RU" sz="1800" dirty="0"/>
              <a:t>Server</a:t>
            </a:r>
            <a:r>
              <a:rPr lang="ru-RU" altLang="ru-RU" sz="1800" dirty="0"/>
              <a:t> порядок указания подсказок иной:</a:t>
            </a:r>
            <a:endParaRPr lang="en-US" altLang="ru-RU" sz="1800" dirty="0"/>
          </a:p>
          <a:p>
            <a:pPr eaLnBrk="1" hangingPunct="1">
              <a:spcBef>
                <a:spcPts val="600"/>
              </a:spcBef>
              <a:buClrTx/>
              <a:buSzTx/>
              <a:buFontTx/>
              <a:buNone/>
            </a:pPr>
            <a:r>
              <a:rPr lang="en-US" altLang="ru-RU" sz="1800" dirty="0"/>
              <a:t>select  *</a:t>
            </a:r>
            <a:r>
              <a:rPr lang="ru-RU" altLang="ru-RU" sz="1800" dirty="0"/>
              <a:t>  </a:t>
            </a:r>
            <a:r>
              <a:rPr lang="en-US" altLang="ru-RU" sz="1800" dirty="0"/>
              <a:t>from  authors  </a:t>
            </a:r>
            <a:endParaRPr lang="ru-RU" altLang="ru-RU" sz="1800" dirty="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dirty="0"/>
              <a:t>	</a:t>
            </a:r>
            <a:r>
              <a:rPr lang="en-US" altLang="ru-RU" sz="1800" b="1" dirty="0"/>
              <a:t>with  (INDEX(</a:t>
            </a:r>
            <a:r>
              <a:rPr lang="en-US" altLang="ru-RU" sz="1800" b="1" dirty="0" err="1"/>
              <a:t>aunmind</a:t>
            </a:r>
            <a:r>
              <a:rPr lang="en-US" altLang="ru-RU" sz="1800" b="1" dirty="0"/>
              <a:t>))</a:t>
            </a:r>
            <a:r>
              <a:rPr lang="en-US" altLang="ru-RU" sz="1800" dirty="0"/>
              <a:t>;</a:t>
            </a:r>
            <a:endParaRPr lang="ru-RU" altLang="ru-RU" sz="1800" dirty="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ru-RU" sz="1800" dirty="0"/>
              <a:t>select  *</a:t>
            </a:r>
            <a:r>
              <a:rPr lang="ru-RU" altLang="ru-RU" sz="1800" dirty="0"/>
              <a:t>  </a:t>
            </a:r>
            <a:r>
              <a:rPr lang="en-US" altLang="ru-RU" sz="1800" dirty="0"/>
              <a:t>from  depart  d,  </a:t>
            </a:r>
            <a:r>
              <a:rPr lang="en-US" altLang="ru-RU" sz="1800" dirty="0" err="1"/>
              <a:t>emp</a:t>
            </a:r>
            <a:r>
              <a:rPr lang="en-US" altLang="ru-RU" sz="1800" dirty="0"/>
              <a:t>  e,  children  c</a:t>
            </a:r>
            <a:r>
              <a:rPr lang="ru-RU" altLang="ru-RU" sz="1800" dirty="0"/>
              <a:t> 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dirty="0"/>
              <a:t>	</a:t>
            </a:r>
            <a:r>
              <a:rPr lang="en-US" altLang="ru-RU" sz="1800" dirty="0"/>
              <a:t>where  </a:t>
            </a:r>
            <a:r>
              <a:rPr lang="en-US" altLang="ru-RU" sz="1800" dirty="0" err="1"/>
              <a:t>d.depno</a:t>
            </a:r>
            <a:r>
              <a:rPr lang="en-US" altLang="ru-RU" sz="1800" dirty="0"/>
              <a:t> = </a:t>
            </a:r>
            <a:r>
              <a:rPr lang="en-US" altLang="ru-RU" sz="1800" dirty="0" err="1"/>
              <a:t>e.depno</a:t>
            </a:r>
            <a:r>
              <a:rPr lang="en-US" altLang="ru-RU" sz="1800" dirty="0"/>
              <a:t>  AND  </a:t>
            </a:r>
            <a:r>
              <a:rPr lang="en-US" altLang="ru-RU" sz="1800" dirty="0" err="1"/>
              <a:t>e.tabno</a:t>
            </a:r>
            <a:r>
              <a:rPr lang="en-US" altLang="ru-RU" sz="1800" dirty="0"/>
              <a:t> = </a:t>
            </a:r>
            <a:r>
              <a:rPr lang="en-US" altLang="ru-RU" sz="1800" dirty="0" err="1"/>
              <a:t>c.tabno</a:t>
            </a:r>
            <a:endParaRPr lang="ru-RU" altLang="ru-RU" sz="1800" dirty="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b="1" dirty="0"/>
              <a:t>	OPTION  (FORCE  ORDER)</a:t>
            </a:r>
            <a:r>
              <a:rPr lang="ru-RU" altLang="ru-RU" sz="1800" dirty="0"/>
              <a:t>; 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90AB43D-627F-40B6-999E-998827986719}" type="slidenum">
              <a:rPr lang="ru-RU" smtClean="0"/>
              <a:pPr>
                <a:defRPr/>
              </a:pPr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5379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739552"/>
          </a:xfrm>
        </p:spPr>
        <p:txBody>
          <a:bodyPr/>
          <a:lstStyle/>
          <a:p>
            <a:pPr algn="ctr" eaLnBrk="1" hangingPunct="1"/>
            <a:r>
              <a:rPr lang="ru-RU" altLang="ru-RU" sz="3600" dirty="0" smtClean="0"/>
              <a:t>Оптимизация запросов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1124744"/>
            <a:ext cx="8640960" cy="5256931"/>
          </a:xfrm>
        </p:spPr>
        <p:txBody>
          <a:bodyPr/>
          <a:lstStyle/>
          <a:p>
            <a:pPr eaLnBrk="1" hangingPunct="1">
              <a:lnSpc>
                <a:spcPct val="150000"/>
              </a:lnSpc>
              <a:spcBef>
                <a:spcPct val="30000"/>
              </a:spcBef>
            </a:pPr>
            <a:r>
              <a:rPr lang="ru-RU" altLang="ru-RU" sz="1800" dirty="0" smtClean="0">
                <a:solidFill>
                  <a:srgbClr val="0D0D11"/>
                </a:solidFill>
              </a:rPr>
              <a:t>Оптимизация как  написание "оптимальных" запросов. </a:t>
            </a:r>
            <a:r>
              <a:rPr lang="ru-RU" altLang="ru-RU" sz="1800" dirty="0" smtClean="0"/>
              <a:t>Это задача программиста (или квалифицированного пользователя): она заключается в написании таких реляционных запросов, для которых СУБД могла бы использовать более эффективные способы нахождения данных. </a:t>
            </a:r>
            <a:endParaRPr lang="ru-RU" altLang="ru-RU" sz="1800" dirty="0" smtClean="0">
              <a:solidFill>
                <a:srgbClr val="0D0D11"/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000" dirty="0">
                <a:solidFill>
                  <a:srgbClr val="0D0D11"/>
                </a:solidFill>
                <a:latin typeface="Times New Roman" pitchFamily="18" charset="0"/>
              </a:rPr>
              <a:t>Выдать список </a:t>
            </a:r>
            <a:r>
              <a:rPr lang="ru-RU" altLang="ru-RU" sz="2000" dirty="0" smtClean="0">
                <a:solidFill>
                  <a:srgbClr val="0D0D11"/>
                </a:solidFill>
                <a:latin typeface="Times New Roman" pitchFamily="18" charset="0"/>
              </a:rPr>
              <a:t>бездетных сотрудников:</a:t>
            </a:r>
            <a:endParaRPr lang="ru-RU" altLang="ru-RU" sz="2000" dirty="0">
              <a:solidFill>
                <a:srgbClr val="0D0D11"/>
              </a:solidFill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000" dirty="0">
                <a:solidFill>
                  <a:srgbClr val="0D0D11"/>
                </a:solidFill>
                <a:latin typeface="Times New Roman" pitchFamily="18" charset="0"/>
              </a:rPr>
              <a:t>а) </a:t>
            </a:r>
            <a:r>
              <a:rPr lang="en-US" altLang="ru-RU" sz="2000" dirty="0" smtClean="0">
                <a:solidFill>
                  <a:srgbClr val="0D0D11"/>
                </a:solidFill>
                <a:latin typeface="Times New Roman" pitchFamily="18" charset="0"/>
              </a:rPr>
              <a:t> SELECT  e</a:t>
            </a:r>
            <a:r>
              <a:rPr lang="en-US" altLang="ru-RU" sz="2000" dirty="0">
                <a:solidFill>
                  <a:srgbClr val="0D0D11"/>
                </a:solidFill>
                <a:latin typeface="Times New Roman" pitchFamily="18" charset="0"/>
              </a:rPr>
              <a:t>.</a:t>
            </a:r>
            <a:r>
              <a:rPr lang="ru-RU" altLang="ru-RU" sz="2000" dirty="0">
                <a:solidFill>
                  <a:srgbClr val="0D0D11"/>
                </a:solidFill>
                <a:latin typeface="Times New Roman" pitchFamily="18" charset="0"/>
              </a:rPr>
              <a:t>*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000" dirty="0">
                <a:solidFill>
                  <a:srgbClr val="0D0D11"/>
                </a:solidFill>
                <a:latin typeface="Times New Roman" pitchFamily="18" charset="0"/>
              </a:rPr>
              <a:t>	</a:t>
            </a:r>
            <a:r>
              <a:rPr lang="en-US" altLang="ru-RU" sz="2000" dirty="0" smtClean="0">
                <a:solidFill>
                  <a:srgbClr val="0D0D11"/>
                </a:solidFill>
                <a:latin typeface="Times New Roman" pitchFamily="18" charset="0"/>
              </a:rPr>
              <a:t>  FROM  </a:t>
            </a:r>
            <a:r>
              <a:rPr lang="en-US" altLang="ru-RU" sz="2000" dirty="0" err="1" smtClean="0">
                <a:solidFill>
                  <a:srgbClr val="0D0D11"/>
                </a:solidFill>
                <a:latin typeface="Times New Roman" pitchFamily="18" charset="0"/>
              </a:rPr>
              <a:t>emp</a:t>
            </a:r>
            <a:r>
              <a:rPr lang="en-US" altLang="ru-RU" sz="2000" dirty="0" smtClean="0">
                <a:solidFill>
                  <a:srgbClr val="0D0D11"/>
                </a:solidFill>
                <a:latin typeface="Times New Roman" pitchFamily="18" charset="0"/>
              </a:rPr>
              <a:t> e</a:t>
            </a:r>
            <a:r>
              <a:rPr lang="ru-RU" altLang="ru-RU" sz="2000" dirty="0" smtClean="0">
                <a:solidFill>
                  <a:srgbClr val="0D0D11"/>
                </a:solidFill>
                <a:latin typeface="Times New Roman" pitchFamily="18" charset="0"/>
              </a:rPr>
              <a:t>  </a:t>
            </a:r>
            <a:r>
              <a:rPr lang="en-US" altLang="ru-RU" sz="2000" dirty="0" smtClean="0">
                <a:solidFill>
                  <a:srgbClr val="0D0D11"/>
                </a:solidFill>
                <a:latin typeface="Times New Roman" pitchFamily="18" charset="0"/>
              </a:rPr>
              <a:t>LEFT  JOIN  </a:t>
            </a:r>
            <a:r>
              <a:rPr lang="en-US" altLang="ru-RU" sz="2000" dirty="0">
                <a:solidFill>
                  <a:srgbClr val="0D0D11"/>
                </a:solidFill>
                <a:latin typeface="Times New Roman" pitchFamily="18" charset="0"/>
              </a:rPr>
              <a:t>children </a:t>
            </a:r>
            <a:r>
              <a:rPr lang="en-US" altLang="ru-RU" sz="2000" dirty="0" smtClean="0">
                <a:solidFill>
                  <a:srgbClr val="0D0D11"/>
                </a:solidFill>
                <a:latin typeface="Times New Roman" pitchFamily="18" charset="0"/>
              </a:rPr>
              <a:t>c  ON  </a:t>
            </a:r>
            <a:r>
              <a:rPr lang="en-US" altLang="ru-RU" sz="2000" b="1" dirty="0" err="1" smtClean="0">
                <a:solidFill>
                  <a:srgbClr val="0D0D11"/>
                </a:solidFill>
                <a:latin typeface="Times New Roman" pitchFamily="18" charset="0"/>
              </a:rPr>
              <a:t>e</a:t>
            </a:r>
            <a:r>
              <a:rPr lang="en-US" altLang="ru-RU" sz="2000" dirty="0" err="1" smtClean="0">
                <a:solidFill>
                  <a:srgbClr val="0D0D11"/>
                </a:solidFill>
                <a:latin typeface="Times New Roman" pitchFamily="18" charset="0"/>
              </a:rPr>
              <a:t>.tabno</a:t>
            </a:r>
            <a:r>
              <a:rPr lang="en-US" altLang="ru-RU" sz="2000" dirty="0" smtClean="0">
                <a:solidFill>
                  <a:srgbClr val="0D0D11"/>
                </a:solidFill>
                <a:latin typeface="Times New Roman" pitchFamily="18" charset="0"/>
              </a:rPr>
              <a:t> = </a:t>
            </a:r>
            <a:r>
              <a:rPr lang="en-US" altLang="ru-RU" sz="2000" dirty="0" err="1" smtClean="0">
                <a:solidFill>
                  <a:srgbClr val="0D0D11"/>
                </a:solidFill>
                <a:latin typeface="Times New Roman" pitchFamily="18" charset="0"/>
              </a:rPr>
              <a:t>c.tabno</a:t>
            </a:r>
            <a:endParaRPr lang="en-US" altLang="ru-RU" sz="2000" dirty="0" smtClean="0">
              <a:solidFill>
                <a:srgbClr val="0D0D11"/>
              </a:solidFill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ru-RU" sz="2000" dirty="0">
                <a:solidFill>
                  <a:srgbClr val="0D0D11"/>
                </a:solidFill>
                <a:latin typeface="Times New Roman" pitchFamily="18" charset="0"/>
              </a:rPr>
              <a:t>	</a:t>
            </a:r>
            <a:r>
              <a:rPr lang="en-US" altLang="ru-RU" sz="2000" dirty="0" smtClean="0">
                <a:solidFill>
                  <a:srgbClr val="0D0D11"/>
                </a:solidFill>
                <a:latin typeface="Times New Roman" pitchFamily="18" charset="0"/>
              </a:rPr>
              <a:t>  WHERE  </a:t>
            </a:r>
            <a:r>
              <a:rPr lang="en-US" altLang="ru-RU" sz="2000" dirty="0" err="1" smtClean="0">
                <a:solidFill>
                  <a:srgbClr val="0D0D11"/>
                </a:solidFill>
                <a:latin typeface="Times New Roman" pitchFamily="18" charset="0"/>
              </a:rPr>
              <a:t>c.tabno</a:t>
            </a:r>
            <a:r>
              <a:rPr lang="en-US" altLang="ru-RU" sz="2000" dirty="0" smtClean="0">
                <a:solidFill>
                  <a:srgbClr val="0D0D11"/>
                </a:solidFill>
                <a:latin typeface="Times New Roman" pitchFamily="18" charset="0"/>
              </a:rPr>
              <a:t>  is  null;</a:t>
            </a:r>
            <a:endParaRPr lang="ru-RU" altLang="ru-RU" sz="2000" dirty="0">
              <a:solidFill>
                <a:srgbClr val="0D0D11"/>
              </a:solidFill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000" dirty="0">
                <a:solidFill>
                  <a:srgbClr val="0D0D11"/>
                </a:solidFill>
                <a:latin typeface="Times New Roman" pitchFamily="18" charset="0"/>
              </a:rPr>
              <a:t>б) </a:t>
            </a:r>
            <a:r>
              <a:rPr lang="en-US" altLang="ru-RU" sz="2000" dirty="0" smtClean="0">
                <a:solidFill>
                  <a:srgbClr val="0D0D11"/>
                </a:solidFill>
                <a:latin typeface="Times New Roman" pitchFamily="18" charset="0"/>
              </a:rPr>
              <a:t> SELECT  </a:t>
            </a:r>
            <a:r>
              <a:rPr lang="en-US" altLang="ru-RU" sz="2000" dirty="0">
                <a:solidFill>
                  <a:srgbClr val="0D0D11"/>
                </a:solidFill>
                <a:latin typeface="Times New Roman" pitchFamily="18" charset="0"/>
              </a:rPr>
              <a:t>*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000" dirty="0">
                <a:solidFill>
                  <a:srgbClr val="0D0D11"/>
                </a:solidFill>
                <a:latin typeface="Times New Roman" pitchFamily="18" charset="0"/>
              </a:rPr>
              <a:t>	</a:t>
            </a:r>
            <a:r>
              <a:rPr lang="en-US" altLang="ru-RU" sz="2000" dirty="0" smtClean="0">
                <a:solidFill>
                  <a:srgbClr val="0D0D11"/>
                </a:solidFill>
                <a:latin typeface="Times New Roman" pitchFamily="18" charset="0"/>
              </a:rPr>
              <a:t>   FROM  </a:t>
            </a:r>
            <a:r>
              <a:rPr lang="en-US" altLang="ru-RU" sz="2000" dirty="0" err="1">
                <a:solidFill>
                  <a:srgbClr val="0D0D11"/>
                </a:solidFill>
                <a:latin typeface="Times New Roman" pitchFamily="18" charset="0"/>
              </a:rPr>
              <a:t>emp</a:t>
            </a:r>
            <a:endParaRPr lang="en-US" altLang="ru-RU" sz="2000" dirty="0">
              <a:solidFill>
                <a:srgbClr val="0D0D11"/>
              </a:solidFill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000" dirty="0">
                <a:solidFill>
                  <a:srgbClr val="0D0D11"/>
                </a:solidFill>
                <a:latin typeface="Times New Roman" pitchFamily="18" charset="0"/>
              </a:rPr>
              <a:t>	</a:t>
            </a:r>
            <a:r>
              <a:rPr lang="en-US" altLang="ru-RU" sz="2000" dirty="0" smtClean="0">
                <a:solidFill>
                  <a:srgbClr val="0D0D11"/>
                </a:solidFill>
                <a:latin typeface="Times New Roman" pitchFamily="18" charset="0"/>
              </a:rPr>
              <a:t>   WHERE  </a:t>
            </a:r>
            <a:r>
              <a:rPr lang="en-US" altLang="ru-RU" sz="2000" dirty="0" err="1">
                <a:solidFill>
                  <a:srgbClr val="0D0D11"/>
                </a:solidFill>
                <a:latin typeface="Times New Roman" pitchFamily="18" charset="0"/>
              </a:rPr>
              <a:t>tabno</a:t>
            </a:r>
            <a:r>
              <a:rPr lang="en-US" altLang="ru-RU" sz="2000" dirty="0">
                <a:solidFill>
                  <a:srgbClr val="0D0D11"/>
                </a:solidFill>
                <a:latin typeface="Times New Roman" pitchFamily="18" charset="0"/>
              </a:rPr>
              <a:t>  </a:t>
            </a:r>
            <a:r>
              <a:rPr lang="en-US" altLang="ru-RU" sz="2000" dirty="0" smtClean="0">
                <a:solidFill>
                  <a:srgbClr val="0D0D11"/>
                </a:solidFill>
                <a:latin typeface="Times New Roman" pitchFamily="18" charset="0"/>
              </a:rPr>
              <a:t>NOT  IN  </a:t>
            </a:r>
            <a:r>
              <a:rPr lang="en-US" altLang="ru-RU" sz="2000" dirty="0">
                <a:solidFill>
                  <a:srgbClr val="0D0D11"/>
                </a:solidFill>
                <a:latin typeface="Times New Roman" pitchFamily="18" charset="0"/>
              </a:rPr>
              <a:t>(SELECT  </a:t>
            </a:r>
            <a:r>
              <a:rPr lang="en-US" altLang="ru-RU" sz="2000" dirty="0" err="1">
                <a:solidFill>
                  <a:srgbClr val="0D0D11"/>
                </a:solidFill>
                <a:latin typeface="Times New Roman" pitchFamily="18" charset="0"/>
              </a:rPr>
              <a:t>tabno</a:t>
            </a:r>
            <a:r>
              <a:rPr lang="en-US" altLang="ru-RU" sz="2000" dirty="0">
                <a:solidFill>
                  <a:srgbClr val="0D0D11"/>
                </a:solidFill>
                <a:latin typeface="Times New Roman" pitchFamily="18" charset="0"/>
              </a:rPr>
              <a:t> </a:t>
            </a:r>
            <a:r>
              <a:rPr lang="en-US" altLang="ru-RU" sz="2000" dirty="0" smtClean="0">
                <a:solidFill>
                  <a:srgbClr val="0D0D11"/>
                </a:solidFill>
                <a:latin typeface="Times New Roman" pitchFamily="18" charset="0"/>
              </a:rPr>
              <a:t> FROM  children</a:t>
            </a:r>
            <a:r>
              <a:rPr lang="en-US" altLang="ru-RU" sz="2000" dirty="0">
                <a:solidFill>
                  <a:srgbClr val="0D0D11"/>
                </a:solidFill>
                <a:latin typeface="Times New Roman" pitchFamily="18" charset="0"/>
              </a:rPr>
              <a:t>);</a:t>
            </a:r>
            <a:endParaRPr lang="ru-RU" altLang="ru-RU" sz="2000" dirty="0">
              <a:solidFill>
                <a:srgbClr val="0D0D11"/>
              </a:solidFill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000" dirty="0">
                <a:solidFill>
                  <a:srgbClr val="0D0D11"/>
                </a:solidFill>
                <a:latin typeface="Times New Roman" pitchFamily="18" charset="0"/>
              </a:rPr>
              <a:t>в) </a:t>
            </a:r>
            <a:r>
              <a:rPr lang="en-US" altLang="ru-RU" sz="2000" dirty="0" smtClean="0">
                <a:solidFill>
                  <a:srgbClr val="0D0D11"/>
                </a:solidFill>
                <a:latin typeface="Times New Roman" pitchFamily="18" charset="0"/>
              </a:rPr>
              <a:t>SELECT</a:t>
            </a:r>
            <a:r>
              <a:rPr lang="ru-RU" altLang="ru-RU" sz="2000" dirty="0" smtClean="0">
                <a:solidFill>
                  <a:srgbClr val="0D0D11"/>
                </a:solidFill>
                <a:latin typeface="Times New Roman" pitchFamily="18" charset="0"/>
              </a:rPr>
              <a:t>  </a:t>
            </a:r>
            <a:r>
              <a:rPr lang="ru-RU" altLang="ru-RU" sz="2000" dirty="0">
                <a:solidFill>
                  <a:srgbClr val="0D0D11"/>
                </a:solidFill>
                <a:latin typeface="Times New Roman" pitchFamily="18" charset="0"/>
              </a:rPr>
              <a:t>*  </a:t>
            </a:r>
            <a:endParaRPr lang="en-US" altLang="ru-RU" sz="2000" dirty="0">
              <a:solidFill>
                <a:srgbClr val="0D0D11"/>
              </a:solidFill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000" dirty="0">
                <a:solidFill>
                  <a:srgbClr val="0D0D11"/>
                </a:solidFill>
                <a:latin typeface="Times New Roman" pitchFamily="18" charset="0"/>
              </a:rPr>
              <a:t>	</a:t>
            </a:r>
            <a:r>
              <a:rPr lang="en-US" altLang="ru-RU" sz="2000" dirty="0" smtClean="0">
                <a:solidFill>
                  <a:srgbClr val="0D0D11"/>
                </a:solidFill>
                <a:latin typeface="Times New Roman" pitchFamily="18" charset="0"/>
              </a:rPr>
              <a:t>   FROM  </a:t>
            </a:r>
            <a:r>
              <a:rPr lang="en-US" altLang="ru-RU" sz="2000" dirty="0" err="1" smtClean="0">
                <a:solidFill>
                  <a:srgbClr val="0D0D11"/>
                </a:solidFill>
                <a:latin typeface="Times New Roman" pitchFamily="18" charset="0"/>
              </a:rPr>
              <a:t>emp</a:t>
            </a:r>
            <a:endParaRPr lang="en-US" altLang="ru-RU" sz="2000" b="1" dirty="0" smtClean="0">
              <a:solidFill>
                <a:srgbClr val="0D0D11"/>
              </a:solidFill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ru-RU" sz="2000" b="1" dirty="0">
                <a:solidFill>
                  <a:srgbClr val="0D0D11"/>
                </a:solidFill>
                <a:latin typeface="Times New Roman" pitchFamily="18" charset="0"/>
              </a:rPr>
              <a:t> </a:t>
            </a:r>
            <a:r>
              <a:rPr lang="en-US" altLang="ru-RU" sz="2000" b="1" dirty="0" smtClean="0">
                <a:solidFill>
                  <a:srgbClr val="0D0D11"/>
                </a:solidFill>
                <a:latin typeface="Times New Roman" pitchFamily="18" charset="0"/>
              </a:rPr>
              <a:t>    </a:t>
            </a:r>
            <a:r>
              <a:rPr lang="en-US" altLang="ru-RU" sz="2000" dirty="0" smtClean="0">
                <a:solidFill>
                  <a:srgbClr val="0D0D11"/>
                </a:solidFill>
                <a:latin typeface="Times New Roman" pitchFamily="18" charset="0"/>
              </a:rPr>
              <a:t>EXCEPT  </a:t>
            </a:r>
            <a:endParaRPr lang="en-US" altLang="ru-RU" sz="2000" dirty="0">
              <a:solidFill>
                <a:srgbClr val="0D0D11"/>
              </a:solidFill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ru-RU" sz="2000" dirty="0" smtClean="0">
                <a:solidFill>
                  <a:srgbClr val="0D0D11"/>
                </a:solidFill>
                <a:latin typeface="Times New Roman" pitchFamily="18" charset="0"/>
              </a:rPr>
              <a:t>  </a:t>
            </a:r>
            <a:r>
              <a:rPr lang="ru-RU" altLang="ru-RU" sz="2000" dirty="0">
                <a:solidFill>
                  <a:srgbClr val="0D0D11"/>
                </a:solidFill>
                <a:latin typeface="Times New Roman" pitchFamily="18" charset="0"/>
              </a:rPr>
              <a:t>	</a:t>
            </a:r>
            <a:r>
              <a:rPr lang="en-US" altLang="ru-RU" sz="2000" dirty="0" smtClean="0">
                <a:solidFill>
                  <a:srgbClr val="0D0D11"/>
                </a:solidFill>
                <a:latin typeface="Times New Roman" pitchFamily="18" charset="0"/>
              </a:rPr>
              <a:t>   SELECT  e</a:t>
            </a:r>
            <a:r>
              <a:rPr lang="en-US" altLang="ru-RU" sz="2000" dirty="0">
                <a:solidFill>
                  <a:srgbClr val="0D0D11"/>
                </a:solidFill>
                <a:latin typeface="Times New Roman" pitchFamily="18" charset="0"/>
              </a:rPr>
              <a:t>.</a:t>
            </a:r>
            <a:r>
              <a:rPr lang="ru-RU" altLang="ru-RU" sz="2000" dirty="0">
                <a:solidFill>
                  <a:srgbClr val="0D0D11"/>
                </a:solidFill>
                <a:latin typeface="Times New Roman" pitchFamily="18" charset="0"/>
              </a:rPr>
              <a:t>*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000" dirty="0">
                <a:solidFill>
                  <a:srgbClr val="0D0D11"/>
                </a:solidFill>
                <a:latin typeface="Times New Roman" pitchFamily="18" charset="0"/>
              </a:rPr>
              <a:t>	</a:t>
            </a:r>
            <a:r>
              <a:rPr lang="en-US" altLang="ru-RU" sz="2000" dirty="0">
                <a:solidFill>
                  <a:srgbClr val="0D0D11"/>
                </a:solidFill>
                <a:latin typeface="Times New Roman" pitchFamily="18" charset="0"/>
              </a:rPr>
              <a:t>  </a:t>
            </a:r>
            <a:r>
              <a:rPr lang="en-US" altLang="ru-RU" sz="2000" dirty="0" smtClean="0">
                <a:solidFill>
                  <a:srgbClr val="0D0D11"/>
                </a:solidFill>
                <a:latin typeface="Times New Roman" pitchFamily="18" charset="0"/>
              </a:rPr>
              <a:t> FROM  </a:t>
            </a:r>
            <a:r>
              <a:rPr lang="en-US" altLang="ru-RU" sz="2000" dirty="0" err="1">
                <a:solidFill>
                  <a:srgbClr val="0D0D11"/>
                </a:solidFill>
                <a:latin typeface="Times New Roman" pitchFamily="18" charset="0"/>
              </a:rPr>
              <a:t>emp</a:t>
            </a:r>
            <a:r>
              <a:rPr lang="en-US" altLang="ru-RU" sz="2000" dirty="0">
                <a:solidFill>
                  <a:srgbClr val="0D0D11"/>
                </a:solidFill>
                <a:latin typeface="Times New Roman" pitchFamily="18" charset="0"/>
              </a:rPr>
              <a:t> e</a:t>
            </a:r>
            <a:r>
              <a:rPr lang="ru-RU" altLang="ru-RU" sz="2000" dirty="0">
                <a:solidFill>
                  <a:srgbClr val="0D0D11"/>
                </a:solidFill>
                <a:latin typeface="Times New Roman" pitchFamily="18" charset="0"/>
              </a:rPr>
              <a:t>  </a:t>
            </a:r>
            <a:r>
              <a:rPr lang="en-US" altLang="ru-RU" sz="2000" dirty="0" smtClean="0">
                <a:solidFill>
                  <a:srgbClr val="0D0D11"/>
                </a:solidFill>
                <a:latin typeface="Times New Roman" pitchFamily="18" charset="0"/>
              </a:rPr>
              <a:t>JOIN  </a:t>
            </a:r>
            <a:r>
              <a:rPr lang="en-US" altLang="ru-RU" sz="2000" dirty="0">
                <a:solidFill>
                  <a:srgbClr val="0D0D11"/>
                </a:solidFill>
                <a:latin typeface="Times New Roman" pitchFamily="18" charset="0"/>
              </a:rPr>
              <a:t>children c  ON  </a:t>
            </a:r>
            <a:r>
              <a:rPr lang="en-US" altLang="ru-RU" sz="2000" b="1" dirty="0" err="1">
                <a:solidFill>
                  <a:srgbClr val="0D0D11"/>
                </a:solidFill>
                <a:latin typeface="Times New Roman" pitchFamily="18" charset="0"/>
              </a:rPr>
              <a:t>e</a:t>
            </a:r>
            <a:r>
              <a:rPr lang="en-US" altLang="ru-RU" sz="2000" dirty="0" err="1">
                <a:solidFill>
                  <a:srgbClr val="0D0D11"/>
                </a:solidFill>
                <a:latin typeface="Times New Roman" pitchFamily="18" charset="0"/>
              </a:rPr>
              <a:t>.tabno</a:t>
            </a:r>
            <a:r>
              <a:rPr lang="en-US" altLang="ru-RU" sz="2000" dirty="0">
                <a:solidFill>
                  <a:srgbClr val="0D0D11"/>
                </a:solidFill>
                <a:latin typeface="Times New Roman" pitchFamily="18" charset="0"/>
              </a:rPr>
              <a:t> = </a:t>
            </a:r>
            <a:r>
              <a:rPr lang="en-US" altLang="ru-RU" sz="2000" dirty="0" err="1" smtClean="0">
                <a:solidFill>
                  <a:srgbClr val="0D0D11"/>
                </a:solidFill>
                <a:latin typeface="Times New Roman" pitchFamily="18" charset="0"/>
              </a:rPr>
              <a:t>c.tabno</a:t>
            </a:r>
            <a:r>
              <a:rPr lang="en-US" altLang="ru-RU" sz="2000" dirty="0" smtClean="0">
                <a:solidFill>
                  <a:srgbClr val="0D0D11"/>
                </a:solidFill>
                <a:latin typeface="Times New Roman" pitchFamily="18" charset="0"/>
              </a:rPr>
              <a:t>;</a:t>
            </a:r>
            <a:endParaRPr lang="ru-RU" altLang="ru-RU" sz="2000" dirty="0" smtClean="0">
              <a:solidFill>
                <a:srgbClr val="0D0D11"/>
              </a:soli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F5F9A67-3F0F-4DBC-98B1-9DD322A3CFBC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811213"/>
          </a:xfrm>
        </p:spPr>
        <p:txBody>
          <a:bodyPr/>
          <a:lstStyle/>
          <a:p>
            <a:pPr algn="ctr"/>
            <a:r>
              <a:rPr lang="ru-RU" altLang="ru-RU" sz="3200" dirty="0" smtClean="0"/>
              <a:t>Примеры использования методов оптимизации запросов </a:t>
            </a:r>
          </a:p>
        </p:txBody>
      </p:sp>
      <p:sp>
        <p:nvSpPr>
          <p:cNvPr id="20483" name="Text Box 4"/>
          <p:cNvSpPr txBox="1">
            <a:spLocks noChangeArrowheads="1"/>
          </p:cNvSpPr>
          <p:nvPr/>
        </p:nvSpPr>
        <p:spPr bwMode="auto">
          <a:xfrm>
            <a:off x="358775" y="1412875"/>
            <a:ext cx="8605838" cy="5090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600" dirty="0"/>
              <a:t>Запрос, выбирающих всех сотрудников </a:t>
            </a:r>
            <a:r>
              <a:rPr lang="ru-RU" altLang="ru-RU" sz="1600" dirty="0" smtClean="0"/>
              <a:t>проектного </a:t>
            </a:r>
            <a:r>
              <a:rPr lang="ru-RU" altLang="ru-RU" sz="1600" dirty="0"/>
              <a:t>отдела с зарплатой </a:t>
            </a:r>
            <a:r>
              <a:rPr lang="ru-RU" altLang="ru-RU" sz="1600" dirty="0" smtClean="0"/>
              <a:t>более 45000 </a:t>
            </a:r>
            <a:r>
              <a:rPr lang="ru-RU" altLang="ru-RU" sz="1600" dirty="0"/>
              <a:t>рублей:</a:t>
            </a:r>
            <a:endParaRPr lang="en-US" altLang="ru-RU" sz="1600" dirty="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ru-RU" sz="1600" dirty="0"/>
              <a:t>SELECT  *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600" dirty="0"/>
              <a:t>	</a:t>
            </a:r>
            <a:r>
              <a:rPr lang="en-US" altLang="ru-RU" sz="1600" dirty="0"/>
              <a:t>FROM </a:t>
            </a:r>
            <a:r>
              <a:rPr lang="en-US" altLang="ru-RU" sz="1600" dirty="0" smtClean="0"/>
              <a:t>    Staff  as  </a:t>
            </a:r>
            <a:r>
              <a:rPr lang="en-US" altLang="ru-RU" sz="1600" dirty="0"/>
              <a:t>e, </a:t>
            </a:r>
            <a:r>
              <a:rPr lang="en-US" altLang="ru-RU" sz="1600" dirty="0" smtClean="0"/>
              <a:t> Depart  </a:t>
            </a:r>
            <a:r>
              <a:rPr lang="en-US" altLang="ru-RU" sz="1600" dirty="0"/>
              <a:t>as  d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600" dirty="0"/>
              <a:t>	</a:t>
            </a:r>
            <a:r>
              <a:rPr lang="en-US" altLang="ru-RU" sz="1600" dirty="0"/>
              <a:t>WHERE  </a:t>
            </a:r>
            <a:r>
              <a:rPr lang="en-US" altLang="ru-RU" sz="1600" dirty="0" err="1" smtClean="0"/>
              <a:t>d.did</a:t>
            </a:r>
            <a:r>
              <a:rPr lang="en-US" altLang="ru-RU" sz="1600" dirty="0" smtClean="0"/>
              <a:t> = </a:t>
            </a:r>
            <a:r>
              <a:rPr lang="en-US" altLang="ru-RU" sz="1600" dirty="0" err="1" smtClean="0"/>
              <a:t>e.depno</a:t>
            </a:r>
            <a:r>
              <a:rPr lang="en-US" altLang="ru-RU" sz="1600" dirty="0" smtClean="0"/>
              <a:t>  </a:t>
            </a:r>
            <a:r>
              <a:rPr lang="en-US" altLang="ru-RU" sz="1600" dirty="0"/>
              <a:t>AND  d.name  LIKE  </a:t>
            </a:r>
            <a:r>
              <a:rPr lang="en-US" altLang="ru-RU" sz="1600" dirty="0" smtClean="0"/>
              <a:t>'Project%' </a:t>
            </a:r>
            <a:endParaRPr lang="en-US" altLang="ru-RU" sz="1600" dirty="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ru-RU" sz="1600" dirty="0"/>
              <a:t>	AND  </a:t>
            </a:r>
            <a:r>
              <a:rPr lang="en-US" altLang="ru-RU" sz="1600" dirty="0" smtClean="0"/>
              <a:t>      salary &gt; 4</a:t>
            </a:r>
            <a:r>
              <a:rPr lang="ru-RU" altLang="ru-RU" sz="1600" dirty="0" smtClean="0"/>
              <a:t>5</a:t>
            </a:r>
            <a:r>
              <a:rPr lang="en-US" altLang="ru-RU" sz="1600" dirty="0" smtClean="0"/>
              <a:t>000</a:t>
            </a:r>
            <a:r>
              <a:rPr lang="en-US" altLang="ru-RU" sz="1600" dirty="0"/>
              <a:t>;</a:t>
            </a:r>
            <a:endParaRPr lang="ru-RU" altLang="ru-RU" sz="1600" dirty="0"/>
          </a:p>
          <a:p>
            <a:pPr eaLnBrk="1" hangingPunct="1">
              <a:spcBef>
                <a:spcPct val="30000"/>
              </a:spcBef>
              <a:buClrTx/>
              <a:buSzTx/>
              <a:buFontTx/>
              <a:buNone/>
            </a:pPr>
            <a:r>
              <a:rPr lang="ru-RU" altLang="ru-RU" sz="1600" dirty="0"/>
              <a:t>Пусть таблицы имеют следующие правила целостности и индексы: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Wingdings" pitchFamily="2" charset="2"/>
              <a:buChar char="ü"/>
            </a:pPr>
            <a:r>
              <a:rPr lang="en-US" altLang="ru-RU" sz="1600" dirty="0"/>
              <a:t> </a:t>
            </a:r>
            <a:r>
              <a:rPr lang="ru-RU" altLang="ru-RU" sz="1600" dirty="0"/>
              <a:t>столбец </a:t>
            </a:r>
            <a:r>
              <a:rPr lang="en-US" altLang="ru-RU" sz="1600" dirty="0"/>
              <a:t>did</a:t>
            </a:r>
            <a:r>
              <a:rPr lang="ru-RU" altLang="ru-RU" sz="1600" dirty="0"/>
              <a:t> в </a:t>
            </a:r>
            <a:r>
              <a:rPr lang="en-US" altLang="ru-RU" sz="1600" dirty="0"/>
              <a:t>Depart  - PRIMARY KEY</a:t>
            </a:r>
            <a:r>
              <a:rPr lang="ru-RU" altLang="ru-RU" sz="1600" dirty="0"/>
              <a:t>,  индекс по первичному ключу;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Wingdings" pitchFamily="2" charset="2"/>
              <a:buChar char="ü"/>
            </a:pPr>
            <a:r>
              <a:rPr lang="en-US" altLang="ru-RU" sz="1600" dirty="0"/>
              <a:t> </a:t>
            </a:r>
            <a:r>
              <a:rPr lang="ru-RU" altLang="ru-RU" sz="1600" dirty="0"/>
              <a:t>существует индекс </a:t>
            </a:r>
            <a:r>
              <a:rPr lang="en-US" altLang="ru-RU" sz="1600" dirty="0"/>
              <a:t>SALARY</a:t>
            </a:r>
            <a:r>
              <a:rPr lang="ru-RU" altLang="ru-RU" sz="1600" dirty="0"/>
              <a:t>_</a:t>
            </a:r>
            <a:r>
              <a:rPr lang="en-US" altLang="ru-RU" sz="1600" dirty="0"/>
              <a:t>IND</a:t>
            </a:r>
            <a:r>
              <a:rPr lang="ru-RU" altLang="ru-RU" sz="1600" dirty="0"/>
              <a:t> для столбца </a:t>
            </a:r>
            <a:r>
              <a:rPr lang="en-US" altLang="ru-RU" sz="1600" dirty="0"/>
              <a:t>salary </a:t>
            </a:r>
            <a:r>
              <a:rPr lang="ru-RU" altLang="ru-RU" sz="1600" dirty="0"/>
              <a:t>в </a:t>
            </a:r>
            <a:r>
              <a:rPr lang="en-US" altLang="ru-RU" sz="1600" dirty="0" smtClean="0"/>
              <a:t> Staff</a:t>
            </a:r>
            <a:r>
              <a:rPr lang="ru-RU" altLang="ru-RU" sz="1600" dirty="0" smtClean="0"/>
              <a:t>.</a:t>
            </a:r>
            <a:endParaRPr lang="ru-RU" altLang="ru-RU" sz="1600" dirty="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ru-RU" sz="1600" dirty="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600" dirty="0"/>
              <a:t>Возможны следующие пути доступа: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Wingdings" pitchFamily="2" charset="2"/>
              <a:buChar char="ü"/>
            </a:pPr>
            <a:r>
              <a:rPr lang="en-US" altLang="ru-RU" sz="1600" dirty="0"/>
              <a:t> </a:t>
            </a:r>
            <a:r>
              <a:rPr lang="ru-RU" altLang="ru-RU" sz="1600" dirty="0"/>
              <a:t>полный просмотр таблиц (ранг 15);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Wingdings" pitchFamily="2" charset="2"/>
              <a:buChar char="ü"/>
            </a:pPr>
            <a:r>
              <a:rPr lang="en-US" altLang="ru-RU" sz="1600" dirty="0"/>
              <a:t> </a:t>
            </a:r>
            <a:r>
              <a:rPr lang="ru-RU" altLang="ru-RU" sz="1600" dirty="0"/>
              <a:t>доступ</a:t>
            </a:r>
            <a:r>
              <a:rPr lang="en-US" altLang="ru-RU" sz="1600" dirty="0"/>
              <a:t> </a:t>
            </a:r>
            <a:r>
              <a:rPr lang="ru-RU" altLang="ru-RU" sz="1600" dirty="0"/>
              <a:t>к </a:t>
            </a:r>
            <a:r>
              <a:rPr lang="en-US" altLang="ru-RU" sz="1600" dirty="0"/>
              <a:t>Staff </a:t>
            </a:r>
            <a:r>
              <a:rPr lang="ru-RU" altLang="ru-RU" sz="1600" dirty="0" smtClean="0"/>
              <a:t>с </a:t>
            </a:r>
            <a:r>
              <a:rPr lang="ru-RU" altLang="ru-RU" sz="1600" dirty="0"/>
              <a:t>помощью открытого интервала </a:t>
            </a:r>
            <a:r>
              <a:rPr lang="en-US" altLang="ru-RU" sz="1600" dirty="0" smtClean="0"/>
              <a:t>salary</a:t>
            </a:r>
            <a:r>
              <a:rPr lang="en-US" altLang="ru-RU" sz="1600" dirty="0"/>
              <a:t>&gt;</a:t>
            </a:r>
            <a:r>
              <a:rPr lang="ru-RU" altLang="ru-RU" sz="1600" dirty="0" smtClean="0"/>
              <a:t>45000</a:t>
            </a:r>
            <a:r>
              <a:rPr lang="ru-RU" altLang="ru-RU" sz="1600" dirty="0"/>
              <a:t>, используя индекс </a:t>
            </a:r>
            <a:r>
              <a:rPr lang="en-US" altLang="ru-RU" sz="1600" dirty="0"/>
              <a:t>SALARY</a:t>
            </a:r>
            <a:r>
              <a:rPr lang="ru-RU" altLang="ru-RU" sz="1600" dirty="0"/>
              <a:t>_</a:t>
            </a:r>
            <a:r>
              <a:rPr lang="en-US" altLang="ru-RU" sz="1600" dirty="0"/>
              <a:t>IND</a:t>
            </a:r>
            <a:r>
              <a:rPr lang="ru-RU" altLang="ru-RU" sz="1600" dirty="0"/>
              <a:t> (ранг 11);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Wingdings" pitchFamily="2" charset="2"/>
              <a:buChar char="ü"/>
            </a:pPr>
            <a:r>
              <a:rPr lang="en-US" altLang="ru-RU" sz="1600" dirty="0"/>
              <a:t> </a:t>
            </a:r>
            <a:r>
              <a:rPr lang="ru-RU" altLang="ru-RU" sz="1600" dirty="0"/>
              <a:t>доступ к </a:t>
            </a:r>
            <a:r>
              <a:rPr lang="en-US" altLang="ru-RU" sz="1600" dirty="0"/>
              <a:t>Depart </a:t>
            </a:r>
            <a:r>
              <a:rPr lang="ru-RU" altLang="ru-RU" sz="1600" dirty="0"/>
              <a:t>через индекс по первичному ключу, </a:t>
            </a:r>
            <a:r>
              <a:rPr lang="ru-RU" altLang="ru-RU" sz="1600" dirty="0" smtClean="0"/>
              <a:t>если </a:t>
            </a:r>
            <a:r>
              <a:rPr lang="ru-RU" altLang="ru-RU" sz="1600" dirty="0"/>
              <a:t>таблица </a:t>
            </a:r>
            <a:r>
              <a:rPr lang="en-US" altLang="ru-RU" sz="1600" dirty="0"/>
              <a:t>Depart</a:t>
            </a:r>
            <a:r>
              <a:rPr lang="ru-RU" altLang="ru-RU" sz="1600" dirty="0"/>
              <a:t> читается после таблицы </a:t>
            </a:r>
            <a:r>
              <a:rPr lang="en-US" altLang="ru-RU" sz="1600" dirty="0"/>
              <a:t>Staff</a:t>
            </a:r>
            <a:r>
              <a:rPr lang="ru-RU" altLang="ru-RU" sz="1600" dirty="0" smtClean="0"/>
              <a:t>, </a:t>
            </a:r>
            <a:r>
              <a:rPr lang="ru-RU" altLang="ru-RU" sz="1600" dirty="0"/>
              <a:t>и</a:t>
            </a:r>
            <a:r>
              <a:rPr lang="ru-RU" altLang="ru-RU" sz="1600" dirty="0" smtClean="0"/>
              <a:t> </a:t>
            </a:r>
            <a:r>
              <a:rPr lang="ru-RU" altLang="ru-RU" sz="1600" dirty="0"/>
              <a:t>на этот момент условие на значение поля </a:t>
            </a:r>
            <a:r>
              <a:rPr lang="en-US" altLang="ru-RU" sz="1600" dirty="0"/>
              <a:t> did</a:t>
            </a:r>
            <a:r>
              <a:rPr lang="ru-RU" altLang="ru-RU" sz="1600" dirty="0"/>
              <a:t> известно (оно равно </a:t>
            </a:r>
            <a:r>
              <a:rPr lang="en-US" altLang="ru-RU" sz="1600" dirty="0" err="1"/>
              <a:t>e.depno</a:t>
            </a:r>
            <a:r>
              <a:rPr lang="en-US" altLang="ru-RU" sz="1600" dirty="0"/>
              <a:t>) (</a:t>
            </a:r>
            <a:r>
              <a:rPr lang="ru-RU" altLang="ru-RU" sz="1600" dirty="0"/>
              <a:t>ранг 4). 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Wingdings" pitchFamily="2" charset="2"/>
              <a:buNone/>
            </a:pPr>
            <a:endParaRPr lang="ru-RU" altLang="ru-RU" sz="1600" dirty="0"/>
          </a:p>
          <a:p>
            <a:pPr eaLnBrk="1" hangingPunct="1">
              <a:spcBef>
                <a:spcPct val="0"/>
              </a:spcBef>
              <a:buClrTx/>
              <a:buSzTx/>
              <a:buNone/>
            </a:pPr>
            <a:r>
              <a:rPr lang="ru-RU" altLang="ru-RU" sz="1600" dirty="0"/>
              <a:t>Оптимизатор выберет для таблицы </a:t>
            </a:r>
            <a:r>
              <a:rPr lang="en-US" altLang="ru-RU" sz="1600" dirty="0"/>
              <a:t>Depart </a:t>
            </a:r>
            <a:r>
              <a:rPr lang="ru-RU" altLang="ru-RU" sz="1600" dirty="0"/>
              <a:t>доступ по индексу с рангом 4 и для таблицы </a:t>
            </a:r>
            <a:r>
              <a:rPr lang="en-US" altLang="ru-RU" sz="1600" dirty="0"/>
              <a:t>Staff </a:t>
            </a:r>
            <a:r>
              <a:rPr lang="ru-RU" altLang="ru-RU" sz="1600" dirty="0" smtClean="0"/>
              <a:t>доступ </a:t>
            </a:r>
            <a:r>
              <a:rPr lang="ru-RU" altLang="ru-RU" sz="1600" dirty="0"/>
              <a:t>по индексу с рангом 11.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F5F9A67-3F0F-4DBC-98B1-9DD322A3CFBC}" type="slidenum">
              <a:rPr lang="ru-RU" smtClean="0"/>
              <a:pPr>
                <a:defRPr/>
              </a:pPr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2947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523875"/>
          </a:xfrm>
        </p:spPr>
        <p:txBody>
          <a:bodyPr/>
          <a:lstStyle/>
          <a:p>
            <a:pPr algn="ctr"/>
            <a:r>
              <a:rPr lang="ru-RU" altLang="ru-RU" sz="3200" dirty="0" smtClean="0"/>
              <a:t>Продолжение примера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1"/>
          </p:nvPr>
        </p:nvSpPr>
        <p:spPr>
          <a:xfrm>
            <a:off x="6830888" y="6248400"/>
            <a:ext cx="2133600" cy="457200"/>
          </a:xfrm>
        </p:spPr>
        <p:txBody>
          <a:bodyPr/>
          <a:lstStyle/>
          <a:p>
            <a:pPr>
              <a:defRPr/>
            </a:pPr>
            <a:fld id="{1F5F9A67-3F0F-4DBC-98B1-9DD322A3CFBC}" type="slidenum">
              <a:rPr lang="ru-RU" smtClean="0"/>
              <a:pPr>
                <a:defRPr/>
              </a:pPr>
              <a:t>21</a:t>
            </a:fld>
            <a:endParaRPr lang="ru-RU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788" y="980728"/>
            <a:ext cx="8732837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81163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476250"/>
            <a:ext cx="8229600" cy="523875"/>
          </a:xfrm>
        </p:spPr>
        <p:txBody>
          <a:bodyPr/>
          <a:lstStyle/>
          <a:p>
            <a:pPr algn="ctr"/>
            <a:r>
              <a:rPr lang="ru-RU" altLang="ru-RU" sz="3200" dirty="0" smtClean="0"/>
              <a:t>Продолжение примера</a:t>
            </a:r>
          </a:p>
        </p:txBody>
      </p:sp>
      <p:sp>
        <p:nvSpPr>
          <p:cNvPr id="22531" name="Text Box 5"/>
          <p:cNvSpPr txBox="1">
            <a:spLocks noChangeArrowheads="1"/>
          </p:cNvSpPr>
          <p:nvPr/>
        </p:nvSpPr>
        <p:spPr bwMode="auto">
          <a:xfrm>
            <a:off x="468313" y="981075"/>
            <a:ext cx="813593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 sz="1800"/>
              <a:t>Добавление индекса по внешнему ключу (</a:t>
            </a:r>
            <a:r>
              <a:rPr lang="en-US" altLang="ru-RU" sz="1800"/>
              <a:t>FK_DEPNO</a:t>
            </a:r>
            <a:r>
              <a:rPr lang="ru-RU" altLang="ru-RU" sz="1800"/>
              <a:t>) не изменит план, хотя его ранг (9) меньше, чем у используемого индекса </a:t>
            </a:r>
            <a:r>
              <a:rPr lang="en-US" altLang="ru-RU" sz="1800"/>
              <a:t>SALARY_IND (11).</a:t>
            </a:r>
            <a:endParaRPr lang="ru-RU" altLang="ru-RU" sz="1800"/>
          </a:p>
        </p:txBody>
      </p:sp>
      <p:pic>
        <p:nvPicPr>
          <p:cNvPr id="2253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800" y="1708150"/>
            <a:ext cx="8116888" cy="5062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1"/>
          </p:nvPr>
        </p:nvSpPr>
        <p:spPr>
          <a:xfrm>
            <a:off x="6830888" y="6248400"/>
            <a:ext cx="2133600" cy="457200"/>
          </a:xfrm>
        </p:spPr>
        <p:txBody>
          <a:bodyPr/>
          <a:lstStyle/>
          <a:p>
            <a:pPr>
              <a:defRPr/>
            </a:pPr>
            <a:fld id="{1F5F9A67-3F0F-4DBC-98B1-9DD322A3CFBC}" type="slidenum">
              <a:rPr lang="ru-RU" smtClean="0"/>
              <a:pPr>
                <a:defRPr/>
              </a:pPr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4464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523875"/>
          </a:xfrm>
        </p:spPr>
        <p:txBody>
          <a:bodyPr/>
          <a:lstStyle/>
          <a:p>
            <a:pPr algn="ctr"/>
            <a:r>
              <a:rPr lang="ru-RU" altLang="ru-RU" sz="3200" dirty="0" smtClean="0"/>
              <a:t>Пример</a:t>
            </a:r>
          </a:p>
        </p:txBody>
      </p:sp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323850" y="980728"/>
            <a:ext cx="8569325" cy="892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ru-RU" sz="1600" dirty="0"/>
              <a:t>SELECT   </a:t>
            </a:r>
            <a:r>
              <a:rPr lang="ru-RU" altLang="ru-RU" sz="1600" dirty="0" smtClean="0"/>
              <a:t>/*+ </a:t>
            </a:r>
            <a:r>
              <a:rPr lang="en-US" altLang="ru-RU" sz="1600" dirty="0" smtClean="0"/>
              <a:t>RULE */  </a:t>
            </a:r>
            <a:r>
              <a:rPr lang="ru-RU" altLang="ru-RU" sz="1600" dirty="0" smtClean="0"/>
              <a:t> </a:t>
            </a:r>
            <a:r>
              <a:rPr lang="en-US" altLang="ru-RU" sz="1600" dirty="0" smtClean="0"/>
              <a:t>*</a:t>
            </a:r>
            <a:endParaRPr lang="en-US" altLang="ru-RU" sz="1600" dirty="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600" dirty="0"/>
              <a:t>	</a:t>
            </a:r>
            <a:r>
              <a:rPr lang="en-US" altLang="ru-RU" sz="1600" dirty="0"/>
              <a:t>FROM  </a:t>
            </a:r>
            <a:r>
              <a:rPr lang="en-US" altLang="ru-RU" sz="1600" dirty="0" smtClean="0"/>
              <a:t>staff    WHERE  id </a:t>
            </a:r>
            <a:r>
              <a:rPr lang="en-US" altLang="ru-RU" sz="1600" dirty="0"/>
              <a:t>&gt; </a:t>
            </a:r>
            <a:r>
              <a:rPr lang="ru-RU" altLang="ru-RU" sz="1600" dirty="0" smtClean="0"/>
              <a:t>3</a:t>
            </a:r>
            <a:r>
              <a:rPr lang="en-US" altLang="ru-RU" sz="1600" dirty="0" smtClean="0"/>
              <a:t>;</a:t>
            </a:r>
            <a:endParaRPr lang="ru-RU" altLang="ru-RU" sz="1600" dirty="0"/>
          </a:p>
          <a:p>
            <a:pPr eaLnBrk="1" hangingPunct="1">
              <a:spcBef>
                <a:spcPct val="25000"/>
              </a:spcBef>
              <a:buClrTx/>
              <a:buSzTx/>
              <a:buFontTx/>
              <a:buNone/>
            </a:pPr>
            <a:r>
              <a:rPr lang="ru-RU" altLang="ru-RU" sz="1600" dirty="0"/>
              <a:t>Этот запрос возвращает 50 строк – больше половины от всех строк таблицы.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F5F9A67-3F0F-4DBC-98B1-9DD322A3CFBC}" type="slidenum">
              <a:rPr lang="ru-RU" smtClean="0"/>
              <a:pPr>
                <a:defRPr/>
              </a:pPr>
              <a:t>23</a:t>
            </a:fld>
            <a:endParaRPr lang="ru-RU"/>
          </a:p>
        </p:txBody>
      </p:sp>
      <p:pic>
        <p:nvPicPr>
          <p:cNvPr id="4301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908001"/>
            <a:ext cx="8772525" cy="490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0973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523875"/>
          </a:xfrm>
        </p:spPr>
        <p:txBody>
          <a:bodyPr/>
          <a:lstStyle/>
          <a:p>
            <a:r>
              <a:rPr lang="ru-RU" altLang="ru-RU" sz="3200" dirty="0" smtClean="0"/>
              <a:t>Пример</a:t>
            </a:r>
          </a:p>
        </p:txBody>
      </p:sp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323850" y="980728"/>
            <a:ext cx="856932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ru-RU" sz="1600" dirty="0"/>
              <a:t>SELECT   *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600" dirty="0"/>
              <a:t>	</a:t>
            </a:r>
            <a:r>
              <a:rPr lang="en-US" altLang="ru-RU" sz="1600" dirty="0"/>
              <a:t>FROM  </a:t>
            </a:r>
            <a:r>
              <a:rPr lang="en-US" altLang="ru-RU" sz="1600" dirty="0" smtClean="0"/>
              <a:t>staff</a:t>
            </a:r>
            <a:endParaRPr lang="en-US" altLang="ru-RU" sz="1600" dirty="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600" dirty="0"/>
              <a:t>	</a:t>
            </a:r>
            <a:r>
              <a:rPr lang="en-US" altLang="ru-RU" sz="1600" dirty="0"/>
              <a:t>WHERE  </a:t>
            </a:r>
            <a:r>
              <a:rPr lang="en-US" altLang="ru-RU" sz="1600" dirty="0" smtClean="0"/>
              <a:t>id </a:t>
            </a:r>
            <a:r>
              <a:rPr lang="en-US" altLang="ru-RU" sz="1600" dirty="0"/>
              <a:t>&gt; </a:t>
            </a:r>
            <a:r>
              <a:rPr lang="ru-RU" altLang="ru-RU" sz="1600" dirty="0" smtClean="0"/>
              <a:t>3</a:t>
            </a:r>
            <a:r>
              <a:rPr lang="en-US" altLang="ru-RU" sz="1600" dirty="0" smtClean="0"/>
              <a:t>;</a:t>
            </a:r>
            <a:endParaRPr lang="ru-RU" altLang="ru-RU" sz="1600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F5F9A67-3F0F-4DBC-98B1-9DD322A3CFBC}" type="slidenum">
              <a:rPr lang="ru-RU" smtClean="0"/>
              <a:pPr>
                <a:defRPr/>
              </a:pPr>
              <a:t>24</a:t>
            </a:fld>
            <a:endParaRPr lang="ru-RU"/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25" y="1860376"/>
            <a:ext cx="866775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3559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1" y="457200"/>
            <a:ext cx="8363272" cy="723900"/>
          </a:xfrm>
        </p:spPr>
        <p:txBody>
          <a:bodyPr/>
          <a:lstStyle/>
          <a:p>
            <a:pPr algn="ctr" eaLnBrk="1" hangingPunct="1"/>
            <a:r>
              <a:rPr lang="ru-RU" sz="2800" b="1" dirty="0" smtClean="0"/>
              <a:t>Вывод:</a:t>
            </a:r>
            <a:endParaRPr lang="ru-RU" altLang="ru-RU" sz="2800" b="1" dirty="0" smtClean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90AB43D-627F-40B6-999E-998827986719}" type="slidenum">
              <a:rPr lang="ru-RU" smtClean="0"/>
              <a:pPr>
                <a:defRPr/>
              </a:pPr>
              <a:t>25</a:t>
            </a:fld>
            <a:endParaRPr lang="ru-RU"/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323850" y="1115452"/>
            <a:ext cx="8569325" cy="13388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 sz="1800" dirty="0" smtClean="0"/>
              <a:t>Метод оптимизации по синтаксису самый простой, но не всегда эффективный.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 sz="1800" dirty="0" smtClean="0"/>
              <a:t>Лучшие результаты дает метод оптимизации по стоимости, но он требует дополнительной информации.  </a:t>
            </a:r>
            <a:endParaRPr lang="ru-RU" altLang="ru-RU" sz="1800" dirty="0"/>
          </a:p>
        </p:txBody>
      </p:sp>
    </p:spTree>
    <p:extLst>
      <p:ext uri="{BB962C8B-B14F-4D97-AF65-F5344CB8AC3E}">
        <p14:creationId xmlns:p14="http://schemas.microsoft.com/office/powerpoint/2010/main" val="391795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457200"/>
            <a:ext cx="8229600" cy="595313"/>
          </a:xfrm>
        </p:spPr>
        <p:txBody>
          <a:bodyPr/>
          <a:lstStyle/>
          <a:p>
            <a:pPr eaLnBrk="1" hangingPunct="1"/>
            <a:r>
              <a:rPr lang="ru-RU" altLang="ru-RU" sz="2800" smtClean="0"/>
              <a:t>Метод оптимизации, основанный на стоимости </a:t>
            </a:r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0" y="24860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90AB43D-627F-40B6-999E-998827986719}" type="slidenum">
              <a:rPr lang="ru-RU" smtClean="0"/>
              <a:pPr>
                <a:defRPr/>
              </a:pPr>
              <a:t>26</a:t>
            </a:fld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251520" y="1052736"/>
            <a:ext cx="8784976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Оптимизатор сначала строит несколько возможных планов выполнения запроса (обычно, 2-3 плана). Для выбора наиболее перспективных планов он применяет некоторые </a:t>
            </a:r>
            <a:r>
              <a:rPr lang="ru-RU" b="1" dirty="0"/>
              <a:t>эвристики</a:t>
            </a:r>
            <a:r>
              <a:rPr lang="ru-RU" dirty="0"/>
              <a:t>, т.е. правила, полученные опытным путем. Примеры эвристик: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ru-RU" dirty="0"/>
              <a:t>Хорошим считается план, в котором декартово произведение выполняется на поздних этапах. 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ru-RU" dirty="0"/>
              <a:t>Хорошим считается план, в котором селекция выполняется на ранних этапах.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ru-RU" dirty="0"/>
              <a:t>Для доступа к каждой таблице выбирается один, самый селективный индекс.</a:t>
            </a:r>
          </a:p>
          <a:p>
            <a:pPr>
              <a:spcBef>
                <a:spcPts val="600"/>
              </a:spcBef>
            </a:pPr>
            <a:r>
              <a:rPr lang="ru-RU" dirty="0"/>
              <a:t>Для каждого из построенных планов рассчитывается его стоимость. </a:t>
            </a:r>
          </a:p>
          <a:p>
            <a:r>
              <a:rPr lang="ru-RU" b="1" dirty="0"/>
              <a:t>Стоимость</a:t>
            </a:r>
            <a:r>
              <a:rPr lang="ru-RU" dirty="0"/>
              <a:t> – это оценка ожидаемого времени выполнения запроса с использованием конкретного плана выполнения. При расчёте стоимости оптимизатор может учитывать такие параметры, как количество необходимых ресурсов памяти, время операций дискового ввода-вывода, время процессора.</a:t>
            </a:r>
          </a:p>
          <a:p>
            <a:r>
              <a:rPr lang="ru-RU" dirty="0"/>
              <a:t>Стоимость плана выполнения запроса определяется на основании сведений о распределении данных в таблицах, к которым обращается команда, и связанных с ними кластеров и индексов. </a:t>
            </a:r>
          </a:p>
          <a:p>
            <a:r>
              <a:rPr lang="ru-RU" dirty="0"/>
              <a:t>Эти сведения о распределении значений данных называются </a:t>
            </a:r>
            <a:r>
              <a:rPr lang="ru-RU" b="1" dirty="0"/>
              <a:t>статистикой</a:t>
            </a:r>
            <a:r>
              <a:rPr lang="ru-RU" dirty="0"/>
              <a:t> и хранятся в словаре-справочнике данных. </a:t>
            </a:r>
          </a:p>
        </p:txBody>
      </p:sp>
    </p:spTree>
    <p:extLst>
      <p:ext uri="{BB962C8B-B14F-4D97-AF65-F5344CB8AC3E}">
        <p14:creationId xmlns:p14="http://schemas.microsoft.com/office/powerpoint/2010/main" val="2771534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457200"/>
            <a:ext cx="8229600" cy="595313"/>
          </a:xfrm>
        </p:spPr>
        <p:txBody>
          <a:bodyPr/>
          <a:lstStyle/>
          <a:p>
            <a:pPr eaLnBrk="1" hangingPunct="1"/>
            <a:r>
              <a:rPr lang="ru-RU" altLang="ru-RU" sz="2800" smtClean="0"/>
              <a:t>Метод оптимизации, основанный на стоимости </a:t>
            </a:r>
          </a:p>
        </p:txBody>
      </p:sp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0" y="24860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sp>
        <p:nvSpPr>
          <p:cNvPr id="15365" name="Rectangle 6"/>
          <p:cNvSpPr>
            <a:spLocks noChangeArrowheads="1"/>
          </p:cNvSpPr>
          <p:nvPr/>
        </p:nvSpPr>
        <p:spPr bwMode="auto">
          <a:xfrm>
            <a:off x="0" y="24860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pic>
        <p:nvPicPr>
          <p:cNvPr id="15366" name="Picture 5" descr="http://rema.44.ru/resurs/study/optimize/optimize.files/image006.gif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4293304"/>
            <a:ext cx="4690873" cy="2376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90AB43D-627F-40B6-999E-998827986719}" type="slidenum">
              <a:rPr lang="ru-RU" smtClean="0"/>
              <a:pPr>
                <a:defRPr/>
              </a:pPr>
              <a:t>27</a:t>
            </a:fld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467544" y="1052736"/>
            <a:ext cx="8280920" cy="31685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ru-RU" altLang="ru-RU" dirty="0"/>
              <a:t>Из множества возможных планов выполнения запроса оптимизатор в соответствии с критерием выбирает лучший план.</a:t>
            </a:r>
          </a:p>
          <a:p>
            <a:pPr eaLnBrk="1" hangingPunct="1">
              <a:spcBef>
                <a:spcPct val="25000"/>
              </a:spcBef>
              <a:spcAft>
                <a:spcPct val="30000"/>
              </a:spcAft>
              <a:buClrTx/>
              <a:buSzTx/>
              <a:buFontTx/>
              <a:buNone/>
            </a:pPr>
            <a:r>
              <a:rPr kumimoji="1" lang="ru-RU" altLang="ru-RU" dirty="0"/>
              <a:t>В качестве </a:t>
            </a:r>
            <a:r>
              <a:rPr kumimoji="1" lang="ru-RU" altLang="ru-RU" b="1" dirty="0"/>
              <a:t>критерия оптимизации</a:t>
            </a:r>
            <a:r>
              <a:rPr kumimoji="1" lang="ru-RU" altLang="ru-RU" dirty="0"/>
              <a:t> может выступать: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kumimoji="1" lang="ru-RU" altLang="ru-RU" dirty="0"/>
              <a:t>Наилучшая общая производительность системы.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kumimoji="1" lang="ru-RU" altLang="ru-RU" dirty="0"/>
              <a:t>Минимальное время реакции – время, необходимое для обработки и выдачи первой строки (</a:t>
            </a:r>
            <a:r>
              <a:rPr kumimoji="1" lang="en-US" altLang="ru-RU" dirty="0"/>
              <a:t>Oracle - FIRST</a:t>
            </a:r>
            <a:r>
              <a:rPr kumimoji="1" lang="ru-RU" altLang="ru-RU" dirty="0"/>
              <a:t>_</a:t>
            </a:r>
            <a:r>
              <a:rPr kumimoji="1" lang="en-US" altLang="ru-RU" dirty="0"/>
              <a:t>ROWS)</a:t>
            </a:r>
            <a:r>
              <a:rPr kumimoji="1" lang="ru-RU" altLang="ru-RU" dirty="0"/>
              <a:t>.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kumimoji="1" lang="ru-RU" altLang="ru-RU" dirty="0"/>
              <a:t>Минимальные затраты времени на обработку всех строк, к которым обращается данная команда</a:t>
            </a:r>
            <a:r>
              <a:rPr kumimoji="1" lang="en-US" altLang="ru-RU" dirty="0"/>
              <a:t> </a:t>
            </a:r>
            <a:r>
              <a:rPr kumimoji="1" lang="ru-RU" altLang="ru-RU" dirty="0"/>
              <a:t>(</a:t>
            </a:r>
            <a:r>
              <a:rPr kumimoji="1" lang="en-US" altLang="ru-RU" dirty="0"/>
              <a:t>Oracle - ALL_ROWS)</a:t>
            </a:r>
            <a:r>
              <a:rPr kumimoji="1" lang="ru-RU" altLang="ru-RU" dirty="0"/>
              <a:t>. </a:t>
            </a:r>
            <a:endParaRPr kumimoji="1" lang="ru-RU" altLang="ru-RU" dirty="0" smtClean="0"/>
          </a:p>
          <a:p>
            <a:pPr>
              <a:spcBef>
                <a:spcPts val="600"/>
              </a:spcBef>
            </a:pPr>
            <a:r>
              <a:rPr kumimoji="1" lang="en-US" altLang="ru-RU" dirty="0" err="1" smtClean="0"/>
              <a:t>optimizer_goal</a:t>
            </a:r>
            <a:r>
              <a:rPr kumimoji="1" lang="en-US" altLang="ru-RU" dirty="0" smtClean="0"/>
              <a:t> = </a:t>
            </a:r>
            <a:r>
              <a:rPr kumimoji="1" lang="en-US" altLang="ru-RU" dirty="0" err="1" smtClean="0"/>
              <a:t>all_rows</a:t>
            </a:r>
            <a:r>
              <a:rPr kumimoji="1" lang="en-US" altLang="ru-RU" dirty="0" smtClean="0"/>
              <a:t> | first</a:t>
            </a:r>
            <a:r>
              <a:rPr kumimoji="1" lang="ru-RU" altLang="ru-RU" dirty="0" smtClean="0"/>
              <a:t>_</a:t>
            </a:r>
            <a:r>
              <a:rPr kumimoji="1" lang="en-US" altLang="ru-RU" dirty="0" smtClean="0"/>
              <a:t>rows | first</a:t>
            </a:r>
            <a:r>
              <a:rPr kumimoji="1" lang="ru-RU" altLang="ru-RU" dirty="0" smtClean="0"/>
              <a:t>_</a:t>
            </a:r>
            <a:r>
              <a:rPr kumimoji="1" lang="en-US" altLang="ru-RU" dirty="0" smtClean="0"/>
              <a:t>rows_1 </a:t>
            </a:r>
            <a:r>
              <a:rPr kumimoji="1" lang="en-US" altLang="ru-RU" dirty="0"/>
              <a:t>| first</a:t>
            </a:r>
            <a:r>
              <a:rPr kumimoji="1" lang="ru-RU" altLang="ru-RU" dirty="0"/>
              <a:t>_</a:t>
            </a:r>
            <a:r>
              <a:rPr kumimoji="1" lang="en-US" altLang="ru-RU" dirty="0" smtClean="0"/>
              <a:t>rows_10 </a:t>
            </a:r>
            <a:r>
              <a:rPr kumimoji="1" lang="en-US" altLang="ru-RU" dirty="0"/>
              <a:t>| </a:t>
            </a:r>
            <a:r>
              <a:rPr kumimoji="1" lang="en-US" altLang="ru-RU" dirty="0" smtClean="0"/>
              <a:t>…</a:t>
            </a:r>
            <a:endParaRPr kumimoji="1" lang="ru-RU" altLang="ru-RU" dirty="0"/>
          </a:p>
          <a:p>
            <a:pPr>
              <a:spcBef>
                <a:spcPts val="600"/>
              </a:spcBef>
            </a:pPr>
            <a:r>
              <a:rPr kumimoji="1" lang="en-US" altLang="ru-RU" dirty="0" err="1" smtClean="0"/>
              <a:t>optimizer_mode</a:t>
            </a:r>
            <a:r>
              <a:rPr kumimoji="1" lang="en-US" altLang="ru-RU" dirty="0" smtClean="0"/>
              <a:t> = </a:t>
            </a:r>
            <a:r>
              <a:rPr kumimoji="1" lang="en-US" altLang="ru-RU" u="sng" dirty="0" smtClean="0"/>
              <a:t>COST</a:t>
            </a:r>
            <a:r>
              <a:rPr kumimoji="1" lang="en-US" altLang="ru-RU" dirty="0" smtClean="0"/>
              <a:t> | RULE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73150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476250"/>
            <a:ext cx="8229600" cy="595313"/>
          </a:xfrm>
        </p:spPr>
        <p:txBody>
          <a:bodyPr/>
          <a:lstStyle/>
          <a:p>
            <a:pPr eaLnBrk="1" hangingPunct="1"/>
            <a:r>
              <a:rPr lang="ru-RU" altLang="ru-RU" sz="2800" smtClean="0"/>
              <a:t>Метод оптимизации, основанный на стоимости </a:t>
            </a:r>
          </a:p>
        </p:txBody>
      </p:sp>
      <p:sp>
        <p:nvSpPr>
          <p:cNvPr id="16387" name="Text Box 118"/>
          <p:cNvSpPr txBox="1">
            <a:spLocks noChangeArrowheads="1"/>
          </p:cNvSpPr>
          <p:nvPr/>
        </p:nvSpPr>
        <p:spPr bwMode="auto">
          <a:xfrm>
            <a:off x="395288" y="1052736"/>
            <a:ext cx="8497887" cy="417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1" lang="ru-RU" altLang="ru-RU" sz="1800" dirty="0"/>
              <a:t>Для таблицы </a:t>
            </a:r>
            <a:r>
              <a:rPr kumimoji="1" lang="ru-RU" altLang="ru-RU" sz="1800" b="1" dirty="0"/>
              <a:t>статистика</a:t>
            </a:r>
            <a:r>
              <a:rPr kumimoji="1" lang="ru-RU" altLang="ru-RU" sz="1800" dirty="0"/>
              <a:t> может включать в себя:</a:t>
            </a:r>
          </a:p>
          <a:p>
            <a:pPr eaLnBrk="1" hangingPunct="1">
              <a:spcBef>
                <a:spcPct val="15000"/>
              </a:spcBef>
              <a:spcAft>
                <a:spcPct val="15000"/>
              </a:spcAft>
              <a:buClrTx/>
              <a:buSzTx/>
              <a:buFont typeface="Wingdings" pitchFamily="2" charset="2"/>
              <a:buChar char="Ø"/>
            </a:pPr>
            <a:r>
              <a:rPr kumimoji="1" lang="ru-RU" altLang="ru-RU" sz="1800" dirty="0"/>
              <a:t>общее количество блоков данных (страниц памяти), выделенных таблице;</a:t>
            </a:r>
          </a:p>
          <a:p>
            <a:pPr eaLnBrk="1" hangingPunct="1">
              <a:spcBef>
                <a:spcPct val="15000"/>
              </a:spcBef>
              <a:spcAft>
                <a:spcPct val="15000"/>
              </a:spcAft>
              <a:buClrTx/>
              <a:buSzTx/>
              <a:buFont typeface="Wingdings" pitchFamily="2" charset="2"/>
              <a:buChar char="Ø"/>
            </a:pPr>
            <a:r>
              <a:rPr kumimoji="1" lang="ru-RU" altLang="ru-RU" sz="1800" dirty="0"/>
              <a:t>количество пустых блоков данных (страниц памяти);</a:t>
            </a:r>
          </a:p>
          <a:p>
            <a:pPr eaLnBrk="1" hangingPunct="1">
              <a:spcBef>
                <a:spcPct val="15000"/>
              </a:spcBef>
              <a:spcAft>
                <a:spcPct val="15000"/>
              </a:spcAft>
              <a:buClrTx/>
              <a:buSzTx/>
              <a:buFont typeface="Wingdings" pitchFamily="2" charset="2"/>
              <a:buChar char="Ø"/>
            </a:pPr>
            <a:r>
              <a:rPr kumimoji="1" lang="ru-RU" altLang="ru-RU" sz="1800" dirty="0"/>
              <a:t>количество записей в таблице;</a:t>
            </a:r>
          </a:p>
          <a:p>
            <a:pPr eaLnBrk="1" hangingPunct="1">
              <a:spcBef>
                <a:spcPct val="15000"/>
              </a:spcBef>
              <a:spcAft>
                <a:spcPct val="15000"/>
              </a:spcAft>
              <a:buClrTx/>
              <a:buSzTx/>
              <a:buFont typeface="Wingdings" pitchFamily="2" charset="2"/>
              <a:buChar char="Ø"/>
            </a:pPr>
            <a:r>
              <a:rPr kumimoji="1" lang="ru-RU" altLang="ru-RU" sz="1800" dirty="0"/>
              <a:t>среднюю длину записи в таблице;</a:t>
            </a:r>
          </a:p>
          <a:p>
            <a:pPr eaLnBrk="1" hangingPunct="1">
              <a:spcBef>
                <a:spcPct val="15000"/>
              </a:spcBef>
              <a:spcAft>
                <a:spcPct val="15000"/>
              </a:spcAft>
              <a:buClrTx/>
              <a:buSzTx/>
              <a:buFont typeface="Wingdings" pitchFamily="2" charset="2"/>
              <a:buChar char="Ø"/>
            </a:pPr>
            <a:r>
              <a:rPr kumimoji="1" lang="ru-RU" altLang="ru-RU" sz="1800" dirty="0"/>
              <a:t>среднее количество записей на блок (страницу) памяти.</a:t>
            </a:r>
          </a:p>
          <a:p>
            <a:pPr eaLnBrk="1" hangingPunct="1">
              <a:spcBef>
                <a:spcPct val="15000"/>
              </a:spcBef>
              <a:spcAft>
                <a:spcPct val="15000"/>
              </a:spcAft>
              <a:buClrTx/>
              <a:buSzTx/>
              <a:buFontTx/>
              <a:buNone/>
            </a:pPr>
            <a:endParaRPr kumimoji="1" lang="ru-RU" altLang="ru-RU" sz="1800" dirty="0"/>
          </a:p>
          <a:p>
            <a:pPr eaLnBrk="1" hangingPunct="1">
              <a:spcBef>
                <a:spcPct val="15000"/>
              </a:spcBef>
              <a:spcAft>
                <a:spcPct val="15000"/>
              </a:spcAft>
              <a:buClrTx/>
              <a:buSzTx/>
              <a:buFontTx/>
              <a:buNone/>
            </a:pPr>
            <a:r>
              <a:rPr kumimoji="1" lang="ru-RU" altLang="ru-RU" sz="1800" dirty="0"/>
              <a:t>Для каждого индекса статистика может содержать такие данные, как:</a:t>
            </a:r>
          </a:p>
          <a:p>
            <a:pPr eaLnBrk="1" hangingPunct="1">
              <a:spcBef>
                <a:spcPct val="15000"/>
              </a:spcBef>
              <a:spcAft>
                <a:spcPct val="15000"/>
              </a:spcAft>
              <a:buClrTx/>
              <a:buSzTx/>
              <a:buFont typeface="Wingdings" pitchFamily="2" charset="2"/>
              <a:buChar char="Ø"/>
            </a:pPr>
            <a:r>
              <a:rPr kumimoji="1" lang="ru-RU" altLang="ru-RU" sz="1800" dirty="0"/>
              <a:t>общее количество проиндексированных записей (оно может быть меньше, чем количество записей в таблице, т.к. </a:t>
            </a:r>
            <a:r>
              <a:rPr kumimoji="1" lang="en-US" altLang="ru-RU" sz="1800" dirty="0"/>
              <a:t>null</a:t>
            </a:r>
            <a:r>
              <a:rPr kumimoji="1" lang="ru-RU" altLang="ru-RU" sz="1800" dirty="0"/>
              <a:t>-значения не индексируются);</a:t>
            </a:r>
          </a:p>
          <a:p>
            <a:pPr eaLnBrk="1" hangingPunct="1">
              <a:spcBef>
                <a:spcPct val="15000"/>
              </a:spcBef>
              <a:spcAft>
                <a:spcPct val="15000"/>
              </a:spcAft>
              <a:buClrTx/>
              <a:buSzTx/>
              <a:buFont typeface="Wingdings" pitchFamily="2" charset="2"/>
              <a:buChar char="Ø"/>
            </a:pPr>
            <a:r>
              <a:rPr kumimoji="1" lang="ru-RU" altLang="ru-RU" sz="1800" dirty="0"/>
              <a:t>минимальное и максимальное индексированные значения;</a:t>
            </a:r>
          </a:p>
          <a:p>
            <a:pPr eaLnBrk="1" hangingPunct="1">
              <a:spcBef>
                <a:spcPct val="15000"/>
              </a:spcBef>
              <a:spcAft>
                <a:spcPct val="15000"/>
              </a:spcAft>
              <a:buClrTx/>
              <a:buSzTx/>
              <a:buFont typeface="Wingdings" pitchFamily="2" charset="2"/>
              <a:buChar char="Ø"/>
            </a:pPr>
            <a:r>
              <a:rPr kumimoji="1" lang="ru-RU" altLang="ru-RU" sz="1800" dirty="0"/>
              <a:t>количество различных индексированных значений.</a:t>
            </a:r>
          </a:p>
        </p:txBody>
      </p:sp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0" y="24860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sp>
        <p:nvSpPr>
          <p:cNvPr id="16389" name="Rectangle 5"/>
          <p:cNvSpPr>
            <a:spLocks noChangeArrowheads="1"/>
          </p:cNvSpPr>
          <p:nvPr/>
        </p:nvSpPr>
        <p:spPr bwMode="auto">
          <a:xfrm>
            <a:off x="0" y="24209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90AB43D-627F-40B6-999E-998827986719}" type="slidenum">
              <a:rPr lang="ru-RU" smtClean="0"/>
              <a:pPr>
                <a:defRPr/>
              </a:pPr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1890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457200"/>
            <a:ext cx="8229600" cy="595313"/>
          </a:xfrm>
        </p:spPr>
        <p:txBody>
          <a:bodyPr/>
          <a:lstStyle/>
          <a:p>
            <a:pPr algn="ctr" eaLnBrk="1" hangingPunct="1"/>
            <a:r>
              <a:rPr lang="ru-RU" altLang="ru-RU" sz="2800" dirty="0" smtClean="0"/>
              <a:t>Метод оптимизации, основанный на стоимости </a:t>
            </a:r>
          </a:p>
        </p:txBody>
      </p:sp>
      <p:sp>
        <p:nvSpPr>
          <p:cNvPr id="17411" name="Rectangle 4"/>
          <p:cNvSpPr>
            <a:spLocks noChangeArrowheads="1"/>
          </p:cNvSpPr>
          <p:nvPr/>
        </p:nvSpPr>
        <p:spPr bwMode="auto">
          <a:xfrm>
            <a:off x="0" y="24860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sp>
        <p:nvSpPr>
          <p:cNvPr id="17412" name="Rectangle 5"/>
          <p:cNvSpPr>
            <a:spLocks noChangeArrowheads="1"/>
          </p:cNvSpPr>
          <p:nvPr/>
        </p:nvSpPr>
        <p:spPr bwMode="auto">
          <a:xfrm>
            <a:off x="0" y="24860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sp>
        <p:nvSpPr>
          <p:cNvPr id="1741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pic>
        <p:nvPicPr>
          <p:cNvPr id="17414" name="Picture 7" descr="http://rema.44.ru/resurs/study/optimize/optimize.files/image008.gif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3429000"/>
            <a:ext cx="7920037" cy="284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5" name="Text Box 9"/>
          <p:cNvSpPr txBox="1">
            <a:spLocks noChangeArrowheads="1"/>
          </p:cNvSpPr>
          <p:nvPr/>
        </p:nvSpPr>
        <p:spPr bwMode="auto">
          <a:xfrm>
            <a:off x="611188" y="1125538"/>
            <a:ext cx="8208962" cy="2014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1" lang="ru-RU" altLang="ru-RU" sz="1800"/>
              <a:t>Распределение значений в столбце может быть отражено с помощью гистограммы, которая также входит в статистику. Для этого всё множество значений столбца упорядочивается и разбивается на </a:t>
            </a:r>
            <a:r>
              <a:rPr kumimoji="1" lang="en-US" altLang="ru-RU" sz="1800"/>
              <a:t>N</a:t>
            </a:r>
            <a:r>
              <a:rPr kumimoji="1" lang="ru-RU" altLang="ru-RU" sz="1800"/>
              <a:t> интервалов. На гистрограммах ниже приведено разбиение на </a:t>
            </a:r>
            <a:r>
              <a:rPr kumimoji="1" lang="en-US" altLang="ru-RU" sz="1800"/>
              <a:t>N</a:t>
            </a:r>
            <a:r>
              <a:rPr kumimoji="1" lang="ru-RU" altLang="ru-RU" sz="1800"/>
              <a:t> =10 интервалов множества значений некоторого столбца </a:t>
            </a:r>
            <a:r>
              <a:rPr kumimoji="1" lang="en-US" altLang="ru-RU" sz="1800"/>
              <a:t>F</a:t>
            </a:r>
            <a:r>
              <a:rPr kumimoji="1" lang="ru-RU" altLang="ru-RU" sz="1800"/>
              <a:t>. Для равномерного распределения это означает, что в первых 10% записей это поле имеет значение от 1 до 10, в следующих 10% записей – от 11 до 20 и т.д.</a:t>
            </a:r>
            <a:endParaRPr lang="ru-RU" altLang="ru-RU" sz="180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90AB43D-627F-40B6-999E-998827986719}" type="slidenum">
              <a:rPr lang="ru-RU" smtClean="0"/>
              <a:pPr>
                <a:defRPr/>
              </a:pPr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9502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60648"/>
            <a:ext cx="8229600" cy="946150"/>
          </a:xfrm>
        </p:spPr>
        <p:txBody>
          <a:bodyPr/>
          <a:lstStyle/>
          <a:p>
            <a:pPr algn="ctr" eaLnBrk="1" hangingPunct="1"/>
            <a:r>
              <a:rPr lang="ru-RU" altLang="ru-RU" sz="3600" dirty="0" smtClean="0"/>
              <a:t>Оптимизация запросов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79835"/>
            <a:ext cx="8579296" cy="5833541"/>
          </a:xfrm>
        </p:spPr>
        <p:txBody>
          <a:bodyPr/>
          <a:lstStyle/>
          <a:p>
            <a:pPr eaLnBrk="1" hangingPunct="1">
              <a:lnSpc>
                <a:spcPct val="150000"/>
              </a:lnSpc>
              <a:spcBef>
                <a:spcPct val="30000"/>
              </a:spcBef>
            </a:pPr>
            <a:r>
              <a:rPr lang="ru-RU" altLang="ru-RU" sz="1800" dirty="0" smtClean="0">
                <a:solidFill>
                  <a:srgbClr val="0D0D11"/>
                </a:solidFill>
              </a:rPr>
              <a:t>Оптимизация как  внутренняя задача СУБД,</a:t>
            </a:r>
            <a:r>
              <a:rPr lang="ru-RU" altLang="ru-RU" sz="1800" dirty="0" smtClean="0"/>
              <a:t> которая заключается в определении наиболее эффективного способа выполнения реляционных запросов.</a:t>
            </a:r>
          </a:p>
          <a:p>
            <a:pPr eaLnBrk="1" hangingPunct="1">
              <a:lnSpc>
                <a:spcPct val="150000"/>
              </a:lnSpc>
              <a:spcBef>
                <a:spcPct val="30000"/>
              </a:spcBef>
            </a:pPr>
            <a:r>
              <a:rPr lang="ru-RU" altLang="ru-RU" sz="1800" dirty="0" smtClean="0"/>
              <a:t>Под </a:t>
            </a:r>
            <a:r>
              <a:rPr lang="ru-RU" altLang="ru-RU" sz="1800" b="1" dirty="0" smtClean="0"/>
              <a:t>оптимизацией</a:t>
            </a:r>
            <a:r>
              <a:rPr lang="ru-RU" altLang="ru-RU" sz="1800" dirty="0" smtClean="0"/>
              <a:t> понимается построение </a:t>
            </a:r>
            <a:r>
              <a:rPr lang="ru-RU" altLang="ru-RU" sz="1800" dirty="0" err="1" smtClean="0"/>
              <a:t>квазиоптимального</a:t>
            </a:r>
            <a:r>
              <a:rPr lang="ru-RU" altLang="ru-RU" sz="1800" dirty="0" smtClean="0"/>
              <a:t> процедурного плана выполнения декларативного запроса. </a:t>
            </a:r>
            <a:endParaRPr lang="en-US" altLang="ru-RU" sz="1800" dirty="0" smtClean="0"/>
          </a:p>
          <a:p>
            <a:pPr eaLnBrk="1" hangingPunct="1">
              <a:spcBef>
                <a:spcPts val="600"/>
              </a:spcBef>
              <a:buClrTx/>
              <a:buSzTx/>
              <a:buFontTx/>
              <a:buNone/>
            </a:pPr>
            <a:r>
              <a:rPr lang="ru-RU" altLang="ru-RU" sz="1600" dirty="0" smtClean="0">
                <a:solidFill>
                  <a:srgbClr val="0D0D11"/>
                </a:solidFill>
              </a:rPr>
              <a:t>Представление "Статистика по проектам": название проекта, начало, завершение, ФИО руководителя, количество исполнителей, количество консультантов.</a:t>
            </a:r>
            <a:endParaRPr lang="en-US" altLang="ru-RU" sz="1600" dirty="0" smtClean="0">
              <a:solidFill>
                <a:srgbClr val="0D0D11"/>
              </a:solidFill>
            </a:endParaRPr>
          </a:p>
          <a:p>
            <a:pPr eaLnBrk="1" hangingPunct="1">
              <a:spcBef>
                <a:spcPts val="600"/>
              </a:spcBef>
              <a:buClrTx/>
              <a:buSzTx/>
              <a:buFontTx/>
              <a:buNone/>
            </a:pPr>
            <a:r>
              <a:rPr lang="en-US" altLang="ru-RU" sz="1600" dirty="0" smtClean="0">
                <a:solidFill>
                  <a:srgbClr val="0D0D11"/>
                </a:solidFill>
              </a:rPr>
              <a:t>CREATE  </a:t>
            </a:r>
            <a:r>
              <a:rPr lang="en-US" altLang="ru-RU" sz="1600" dirty="0">
                <a:solidFill>
                  <a:srgbClr val="0D0D11"/>
                </a:solidFill>
              </a:rPr>
              <a:t>VIEW   </a:t>
            </a:r>
            <a:r>
              <a:rPr lang="en-US" altLang="ru-RU" sz="1600" dirty="0" err="1">
                <a:solidFill>
                  <a:srgbClr val="0D0D11"/>
                </a:solidFill>
              </a:rPr>
              <a:t>statist_prj</a:t>
            </a:r>
            <a:endParaRPr lang="en-US" altLang="ru-RU" sz="1600" dirty="0">
              <a:solidFill>
                <a:srgbClr val="0D0D11"/>
              </a:solidFill>
            </a:endParaRPr>
          </a:p>
          <a:p>
            <a:pPr lvl="1" eaLnBrk="1" hangingPunct="1">
              <a:spcBef>
                <a:spcPts val="600"/>
              </a:spcBef>
              <a:buClrTx/>
              <a:buSzTx/>
              <a:buFontTx/>
              <a:buNone/>
            </a:pPr>
            <a:r>
              <a:rPr lang="en-US" altLang="ru-RU" sz="1600" dirty="0">
                <a:solidFill>
                  <a:srgbClr val="0D0D11"/>
                </a:solidFill>
              </a:rPr>
              <a:t>AS  SELECT  </a:t>
            </a:r>
            <a:r>
              <a:rPr lang="en-US" altLang="ru-RU" sz="1600" dirty="0" err="1">
                <a:solidFill>
                  <a:srgbClr val="0D0D11"/>
                </a:solidFill>
              </a:rPr>
              <a:t>p.title</a:t>
            </a:r>
            <a:r>
              <a:rPr lang="en-US" altLang="ru-RU" sz="1600" dirty="0">
                <a:solidFill>
                  <a:srgbClr val="0D0D11"/>
                </a:solidFill>
              </a:rPr>
              <a:t>,  </a:t>
            </a:r>
            <a:r>
              <a:rPr lang="en-US" altLang="ru-RU" sz="1600" dirty="0" err="1" smtClean="0">
                <a:solidFill>
                  <a:srgbClr val="0D0D11"/>
                </a:solidFill>
              </a:rPr>
              <a:t>p.dbegin</a:t>
            </a:r>
            <a:r>
              <a:rPr lang="en-US" altLang="ru-RU" sz="1600" dirty="0" smtClean="0">
                <a:solidFill>
                  <a:srgbClr val="0D0D11"/>
                </a:solidFill>
              </a:rPr>
              <a:t>,  </a:t>
            </a:r>
            <a:r>
              <a:rPr lang="en-US" altLang="ru-RU" sz="1600" dirty="0" err="1" smtClean="0">
                <a:solidFill>
                  <a:srgbClr val="0D0D11"/>
                </a:solidFill>
              </a:rPr>
              <a:t>p.dend</a:t>
            </a:r>
            <a:r>
              <a:rPr lang="en-US" altLang="ru-RU" sz="1600" dirty="0" smtClean="0">
                <a:solidFill>
                  <a:srgbClr val="0D0D11"/>
                </a:solidFill>
              </a:rPr>
              <a:t>,  e.name</a:t>
            </a:r>
            <a:r>
              <a:rPr lang="en-US" altLang="ru-RU" sz="1600" dirty="0">
                <a:solidFill>
                  <a:srgbClr val="0D0D11"/>
                </a:solidFill>
              </a:rPr>
              <a:t>, </a:t>
            </a:r>
          </a:p>
          <a:p>
            <a:pPr lvl="1" eaLnBrk="1" hangingPunct="1">
              <a:spcBef>
                <a:spcPts val="600"/>
              </a:spcBef>
              <a:buClrTx/>
              <a:buSzTx/>
              <a:buFontTx/>
              <a:buNone/>
            </a:pPr>
            <a:r>
              <a:rPr lang="en-US" altLang="ru-RU" sz="1600" dirty="0">
                <a:solidFill>
                  <a:srgbClr val="0D0D11"/>
                </a:solidFill>
              </a:rPr>
              <a:t>	(select count(*) from job j1 where j1.pro=p.pro and </a:t>
            </a:r>
            <a:r>
              <a:rPr lang="en-US" altLang="ru-RU" sz="1600" dirty="0" err="1">
                <a:solidFill>
                  <a:srgbClr val="0D0D11"/>
                </a:solidFill>
              </a:rPr>
              <a:t>rel</a:t>
            </a:r>
            <a:r>
              <a:rPr lang="en-US" altLang="ru-RU" sz="1600" dirty="0">
                <a:solidFill>
                  <a:srgbClr val="0D0D11"/>
                </a:solidFill>
              </a:rPr>
              <a:t>='</a:t>
            </a:r>
            <a:r>
              <a:rPr lang="ru-RU" altLang="ru-RU" sz="1600" dirty="0">
                <a:solidFill>
                  <a:srgbClr val="0D0D11"/>
                </a:solidFill>
              </a:rPr>
              <a:t>исполнитель</a:t>
            </a:r>
            <a:r>
              <a:rPr lang="en-US" altLang="ru-RU" sz="1600" dirty="0">
                <a:solidFill>
                  <a:srgbClr val="0D0D11"/>
                </a:solidFill>
              </a:rPr>
              <a:t>') </a:t>
            </a:r>
            <a:r>
              <a:rPr lang="en-US" altLang="ru-RU" sz="1600" dirty="0" smtClean="0">
                <a:solidFill>
                  <a:srgbClr val="0D0D11"/>
                </a:solidFill>
              </a:rPr>
              <a:t>employees,</a:t>
            </a:r>
            <a:endParaRPr lang="en-US" altLang="ru-RU" sz="1600" dirty="0">
              <a:solidFill>
                <a:srgbClr val="0D0D11"/>
              </a:solidFill>
            </a:endParaRPr>
          </a:p>
          <a:p>
            <a:pPr lvl="1" eaLnBrk="1" hangingPunct="1">
              <a:spcBef>
                <a:spcPts val="600"/>
              </a:spcBef>
              <a:buClrTx/>
              <a:buSzTx/>
              <a:buFontTx/>
              <a:buNone/>
            </a:pPr>
            <a:r>
              <a:rPr lang="en-US" altLang="ru-RU" sz="1600" dirty="0">
                <a:solidFill>
                  <a:srgbClr val="0D0D11"/>
                </a:solidFill>
              </a:rPr>
              <a:t>	(select count(*) from job j2 where j2.pro=p.pro and </a:t>
            </a:r>
            <a:r>
              <a:rPr lang="en-US" altLang="ru-RU" sz="1600" dirty="0" err="1">
                <a:solidFill>
                  <a:srgbClr val="0D0D11"/>
                </a:solidFill>
              </a:rPr>
              <a:t>rel</a:t>
            </a:r>
            <a:r>
              <a:rPr lang="en-US" altLang="ru-RU" sz="1600" dirty="0">
                <a:solidFill>
                  <a:srgbClr val="0D0D11"/>
                </a:solidFill>
              </a:rPr>
              <a:t>='</a:t>
            </a:r>
            <a:r>
              <a:rPr lang="ru-RU" altLang="ru-RU" sz="1600" dirty="0">
                <a:solidFill>
                  <a:srgbClr val="0D0D11"/>
                </a:solidFill>
              </a:rPr>
              <a:t>консультант</a:t>
            </a:r>
            <a:r>
              <a:rPr lang="en-US" altLang="ru-RU" sz="1600" dirty="0">
                <a:solidFill>
                  <a:srgbClr val="0D0D11"/>
                </a:solidFill>
              </a:rPr>
              <a:t>') </a:t>
            </a:r>
            <a:r>
              <a:rPr lang="en-US" altLang="ru-RU" sz="1600" dirty="0" smtClean="0">
                <a:solidFill>
                  <a:srgbClr val="0D0D11"/>
                </a:solidFill>
              </a:rPr>
              <a:t>consult</a:t>
            </a:r>
            <a:r>
              <a:rPr lang="en-US" altLang="ru-RU" sz="1600" dirty="0">
                <a:solidFill>
                  <a:srgbClr val="0D0D11"/>
                </a:solidFill>
              </a:rPr>
              <a:t>s</a:t>
            </a:r>
          </a:p>
          <a:p>
            <a:pPr lvl="1" eaLnBrk="1" hangingPunct="1">
              <a:spcBef>
                <a:spcPts val="600"/>
              </a:spcBef>
              <a:buClrTx/>
              <a:buSzTx/>
              <a:buFontTx/>
              <a:buNone/>
            </a:pPr>
            <a:r>
              <a:rPr lang="en-US" altLang="ru-RU" sz="1600" dirty="0">
                <a:solidFill>
                  <a:srgbClr val="0D0D11"/>
                </a:solidFill>
              </a:rPr>
              <a:t>FROM </a:t>
            </a:r>
            <a:r>
              <a:rPr lang="en-US" altLang="ru-RU" sz="1600" dirty="0" err="1">
                <a:solidFill>
                  <a:srgbClr val="0D0D11"/>
                </a:solidFill>
              </a:rPr>
              <a:t>emp</a:t>
            </a:r>
            <a:r>
              <a:rPr lang="en-US" altLang="ru-RU" sz="1600" dirty="0">
                <a:solidFill>
                  <a:srgbClr val="0D0D11"/>
                </a:solidFill>
              </a:rPr>
              <a:t> e, project p, job j</a:t>
            </a:r>
          </a:p>
          <a:p>
            <a:pPr lvl="1" eaLnBrk="1" hangingPunct="1">
              <a:spcBef>
                <a:spcPts val="600"/>
              </a:spcBef>
              <a:buClrTx/>
              <a:buSzTx/>
              <a:buFontTx/>
              <a:buNone/>
            </a:pPr>
            <a:r>
              <a:rPr lang="en-US" altLang="ru-RU" sz="1600" dirty="0">
                <a:solidFill>
                  <a:srgbClr val="0D0D11"/>
                </a:solidFill>
              </a:rPr>
              <a:t>	where </a:t>
            </a:r>
            <a:r>
              <a:rPr lang="en-US" altLang="ru-RU" sz="1600" dirty="0" err="1">
                <a:solidFill>
                  <a:srgbClr val="0D0D11"/>
                </a:solidFill>
              </a:rPr>
              <a:t>e.tabno</a:t>
            </a:r>
            <a:r>
              <a:rPr lang="en-US" altLang="ru-RU" sz="1600" dirty="0">
                <a:solidFill>
                  <a:srgbClr val="0D0D11"/>
                </a:solidFill>
              </a:rPr>
              <a:t>=</a:t>
            </a:r>
            <a:r>
              <a:rPr lang="en-US" altLang="ru-RU" sz="1600" dirty="0" err="1">
                <a:solidFill>
                  <a:srgbClr val="0D0D11"/>
                </a:solidFill>
              </a:rPr>
              <a:t>j.tabno</a:t>
            </a:r>
            <a:r>
              <a:rPr lang="en-US" altLang="ru-RU" sz="1600" dirty="0">
                <a:solidFill>
                  <a:srgbClr val="0D0D11"/>
                </a:solidFill>
              </a:rPr>
              <a:t> and j.pro=p.pro</a:t>
            </a:r>
          </a:p>
          <a:p>
            <a:pPr lvl="1" eaLnBrk="1" hangingPunct="1">
              <a:spcBef>
                <a:spcPts val="600"/>
              </a:spcBef>
              <a:buClrTx/>
              <a:buSzTx/>
              <a:buFontTx/>
              <a:buNone/>
            </a:pPr>
            <a:r>
              <a:rPr lang="en-US" altLang="ru-RU" sz="1600" dirty="0">
                <a:solidFill>
                  <a:srgbClr val="0D0D11"/>
                </a:solidFill>
              </a:rPr>
              <a:t>	and </a:t>
            </a:r>
            <a:r>
              <a:rPr lang="en-US" altLang="ru-RU" sz="1600" dirty="0" err="1">
                <a:solidFill>
                  <a:srgbClr val="0D0D11"/>
                </a:solidFill>
              </a:rPr>
              <a:t>j.rel</a:t>
            </a:r>
            <a:r>
              <a:rPr lang="en-US" altLang="ru-RU" sz="1600" dirty="0">
                <a:solidFill>
                  <a:srgbClr val="0D0D11"/>
                </a:solidFill>
              </a:rPr>
              <a:t>='</a:t>
            </a:r>
            <a:r>
              <a:rPr lang="ru-RU" altLang="ru-RU" sz="1600" dirty="0">
                <a:solidFill>
                  <a:srgbClr val="0D0D11"/>
                </a:solidFill>
              </a:rPr>
              <a:t>руководитель</a:t>
            </a:r>
            <a:r>
              <a:rPr lang="en-US" altLang="ru-RU" sz="1600" dirty="0">
                <a:solidFill>
                  <a:srgbClr val="0D0D11"/>
                </a:solidFill>
              </a:rPr>
              <a:t>';</a:t>
            </a:r>
            <a:endParaRPr lang="ru-RU" altLang="ru-RU" sz="1600" dirty="0">
              <a:solidFill>
                <a:srgbClr val="0D0D11"/>
              </a:solidFill>
            </a:endParaRPr>
          </a:p>
          <a:p>
            <a:pPr marL="0" indent="0" eaLnBrk="1" hangingPunct="1">
              <a:lnSpc>
                <a:spcPct val="150000"/>
              </a:lnSpc>
              <a:spcBef>
                <a:spcPts val="600"/>
              </a:spcBef>
              <a:buNone/>
            </a:pPr>
            <a:r>
              <a:rPr lang="en-US" altLang="ru-RU" sz="1600" dirty="0" smtClean="0"/>
              <a:t>SELECT  *  FROM  </a:t>
            </a:r>
            <a:r>
              <a:rPr lang="en-US" altLang="ru-RU" sz="1600" dirty="0" err="1">
                <a:solidFill>
                  <a:srgbClr val="0D0D11"/>
                </a:solidFill>
              </a:rPr>
              <a:t>statist_prj</a:t>
            </a:r>
            <a:endParaRPr lang="en-US" altLang="ru-RU" sz="1600" dirty="0">
              <a:solidFill>
                <a:srgbClr val="0D0D11"/>
              </a:solidFill>
            </a:endParaRPr>
          </a:p>
          <a:p>
            <a:pPr marL="0" indent="0" eaLnBrk="1" hangingPunct="1">
              <a:lnSpc>
                <a:spcPct val="150000"/>
              </a:lnSpc>
              <a:spcBef>
                <a:spcPts val="0"/>
              </a:spcBef>
              <a:buNone/>
            </a:pPr>
            <a:r>
              <a:rPr lang="en-US" altLang="ru-RU" sz="1600" dirty="0" smtClean="0"/>
              <a:t>	WHERE   </a:t>
            </a:r>
            <a:r>
              <a:rPr lang="en-US" altLang="ru-RU" sz="1600" dirty="0" err="1" smtClean="0"/>
              <a:t>current_date</a:t>
            </a:r>
            <a:r>
              <a:rPr lang="en-US" altLang="ru-RU" sz="1600" dirty="0" smtClean="0"/>
              <a:t>  between  </a:t>
            </a:r>
            <a:r>
              <a:rPr lang="en-US" altLang="ru-RU" sz="1600" dirty="0" err="1" smtClean="0">
                <a:solidFill>
                  <a:srgbClr val="0D0D11"/>
                </a:solidFill>
              </a:rPr>
              <a:t>p.dbegin</a:t>
            </a:r>
            <a:r>
              <a:rPr lang="en-US" altLang="ru-RU" sz="1600" dirty="0" smtClean="0">
                <a:solidFill>
                  <a:srgbClr val="0D0D11"/>
                </a:solidFill>
              </a:rPr>
              <a:t>  and  </a:t>
            </a:r>
            <a:r>
              <a:rPr lang="en-US" altLang="ru-RU" sz="1600" dirty="0" err="1" smtClean="0">
                <a:solidFill>
                  <a:srgbClr val="0D0D11"/>
                </a:solidFill>
              </a:rPr>
              <a:t>p.dend</a:t>
            </a:r>
            <a:r>
              <a:rPr lang="en-US" altLang="ru-RU" sz="1600" dirty="0" smtClean="0">
                <a:solidFill>
                  <a:srgbClr val="0D0D11"/>
                </a:solidFill>
              </a:rPr>
              <a:t>;</a:t>
            </a:r>
            <a:endParaRPr lang="en-US" altLang="ru-RU" sz="1600" dirty="0" smtClean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F5F9A67-3F0F-4DBC-98B1-9DD322A3CFBC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476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457200"/>
            <a:ext cx="8229600" cy="595313"/>
          </a:xfrm>
        </p:spPr>
        <p:txBody>
          <a:bodyPr/>
          <a:lstStyle/>
          <a:p>
            <a:pPr algn="r" eaLnBrk="1" hangingPunct="1"/>
            <a:r>
              <a:rPr lang="ru-RU" altLang="ru-RU" sz="2800" dirty="0" smtClean="0"/>
              <a:t>Метод оптимизации, основанный на стоимости </a:t>
            </a:r>
          </a:p>
        </p:txBody>
      </p:sp>
      <p:sp>
        <p:nvSpPr>
          <p:cNvPr id="17411" name="Rectangle 4"/>
          <p:cNvSpPr>
            <a:spLocks noChangeArrowheads="1"/>
          </p:cNvSpPr>
          <p:nvPr/>
        </p:nvSpPr>
        <p:spPr bwMode="auto">
          <a:xfrm>
            <a:off x="0" y="24860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sp>
        <p:nvSpPr>
          <p:cNvPr id="17412" name="Rectangle 5"/>
          <p:cNvSpPr>
            <a:spLocks noChangeArrowheads="1"/>
          </p:cNvSpPr>
          <p:nvPr/>
        </p:nvSpPr>
        <p:spPr bwMode="auto">
          <a:xfrm>
            <a:off x="0" y="24860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sp>
        <p:nvSpPr>
          <p:cNvPr id="1741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sp>
        <p:nvSpPr>
          <p:cNvPr id="17415" name="Text Box 9"/>
          <p:cNvSpPr txBox="1">
            <a:spLocks noChangeArrowheads="1"/>
          </p:cNvSpPr>
          <p:nvPr/>
        </p:nvSpPr>
        <p:spPr bwMode="auto">
          <a:xfrm>
            <a:off x="611188" y="4293096"/>
            <a:ext cx="8208962" cy="14311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ts val="600"/>
              </a:spcBef>
              <a:buClrTx/>
              <a:buSzTx/>
              <a:buFontTx/>
              <a:buNone/>
            </a:pPr>
            <a:r>
              <a:rPr kumimoji="1" lang="en-US" altLang="ru-RU" sz="1800" dirty="0" smtClean="0"/>
              <a:t>select  *  from  tab  where  </a:t>
            </a:r>
            <a:r>
              <a:rPr kumimoji="1" lang="en-US" altLang="ru-RU" sz="1800" dirty="0" err="1" smtClean="0"/>
              <a:t>num</a:t>
            </a:r>
            <a:r>
              <a:rPr kumimoji="1" lang="en-US" altLang="ru-RU" sz="1800" dirty="0" smtClean="0"/>
              <a:t> &lt; 10;</a:t>
            </a:r>
          </a:p>
          <a:p>
            <a:pPr eaLnBrk="1" hangingPunct="1">
              <a:spcBef>
                <a:spcPts val="600"/>
              </a:spcBef>
              <a:buClrTx/>
              <a:buSzTx/>
              <a:buNone/>
            </a:pPr>
            <a:r>
              <a:rPr kumimoji="1" lang="ru-RU" altLang="ru-RU" sz="1800" dirty="0" smtClean="0"/>
              <a:t>а) </a:t>
            </a:r>
            <a:r>
              <a:rPr kumimoji="1" lang="en-US" altLang="ru-RU" sz="1800" dirty="0" smtClean="0"/>
              <a:t>- </a:t>
            </a:r>
            <a:r>
              <a:rPr kumimoji="1" lang="ru-RU" altLang="ru-RU" sz="1800" dirty="0" smtClean="0"/>
              <a:t>около 10% записей таблицы: будет использовать индекс.</a:t>
            </a:r>
          </a:p>
          <a:p>
            <a:pPr eaLnBrk="1" hangingPunct="1">
              <a:spcBef>
                <a:spcPts val="600"/>
              </a:spcBef>
              <a:buClrTx/>
              <a:buSzTx/>
              <a:buNone/>
            </a:pPr>
            <a:r>
              <a:rPr kumimoji="1" lang="ru-RU" altLang="ru-RU" sz="1800" dirty="0" smtClean="0"/>
              <a:t>б) - около 50</a:t>
            </a:r>
            <a:r>
              <a:rPr kumimoji="1" lang="ru-RU" altLang="ru-RU" sz="1800" dirty="0"/>
              <a:t>% записей </a:t>
            </a:r>
            <a:r>
              <a:rPr kumimoji="1" lang="ru-RU" altLang="ru-RU" sz="1800" dirty="0" smtClean="0"/>
              <a:t>таблицы: не будет </a:t>
            </a:r>
            <a:r>
              <a:rPr kumimoji="1" lang="ru-RU" altLang="ru-RU" sz="1800" dirty="0"/>
              <a:t>использовать </a:t>
            </a:r>
            <a:r>
              <a:rPr kumimoji="1" lang="ru-RU" altLang="ru-RU" sz="1800" dirty="0" smtClean="0"/>
              <a:t>индекс.</a:t>
            </a:r>
            <a:endParaRPr lang="ru-RU" altLang="ru-RU" sz="1800" dirty="0"/>
          </a:p>
          <a:p>
            <a:pPr marL="342900" indent="-342900" eaLnBrk="1" hangingPunct="1">
              <a:spcBef>
                <a:spcPts val="600"/>
              </a:spcBef>
              <a:buClrTx/>
              <a:buSzTx/>
              <a:buFontTx/>
              <a:buAutoNum type="alphaLcParenR"/>
            </a:pPr>
            <a:endParaRPr lang="ru-RU" altLang="ru-RU" sz="1800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90AB43D-627F-40B6-999E-998827986719}" type="slidenum">
              <a:rPr lang="ru-RU" smtClean="0"/>
              <a:pPr>
                <a:defRPr/>
              </a:pPr>
              <a:t>30</a:t>
            </a:fld>
            <a:endParaRPr lang="ru-RU"/>
          </a:p>
        </p:txBody>
      </p:sp>
      <p:pic>
        <p:nvPicPr>
          <p:cNvPr id="10" name="Picture 7" descr="http://rema.44.ru/resurs/study/optimize/optimize.files/image008.gif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124744"/>
            <a:ext cx="7920037" cy="284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3747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457200"/>
            <a:ext cx="8229600" cy="595313"/>
          </a:xfrm>
        </p:spPr>
        <p:txBody>
          <a:bodyPr/>
          <a:lstStyle/>
          <a:p>
            <a:pPr algn="ctr" eaLnBrk="1" hangingPunct="1"/>
            <a:r>
              <a:rPr lang="ru-RU" altLang="ru-RU" sz="2800" dirty="0" smtClean="0"/>
              <a:t>Метод оптимизации, основанный на стоимости </a:t>
            </a:r>
          </a:p>
        </p:txBody>
      </p:sp>
      <p:sp>
        <p:nvSpPr>
          <p:cNvPr id="18435" name="Rectangle 4"/>
          <p:cNvSpPr>
            <a:spLocks noChangeArrowheads="1"/>
          </p:cNvSpPr>
          <p:nvPr/>
        </p:nvSpPr>
        <p:spPr bwMode="auto">
          <a:xfrm>
            <a:off x="0" y="24860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sp>
        <p:nvSpPr>
          <p:cNvPr id="1843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sp>
        <p:nvSpPr>
          <p:cNvPr id="18437" name="Text Box 8"/>
          <p:cNvSpPr txBox="1">
            <a:spLocks noChangeArrowheads="1"/>
          </p:cNvSpPr>
          <p:nvPr/>
        </p:nvSpPr>
        <p:spPr bwMode="auto">
          <a:xfrm>
            <a:off x="323528" y="1052736"/>
            <a:ext cx="8569771" cy="5327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dirty="0"/>
              <a:t>Построение гистограммы бесполезно в следующих случаях:</a:t>
            </a:r>
          </a:p>
          <a:p>
            <a:pPr marL="285750" indent="-285750"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Ø"/>
            </a:pPr>
            <a:r>
              <a:rPr lang="ru-RU" altLang="ru-RU" sz="1800" dirty="0" smtClean="0"/>
              <a:t>столбец </a:t>
            </a:r>
            <a:r>
              <a:rPr lang="ru-RU" altLang="ru-RU" sz="1800" dirty="0"/>
              <a:t>не используется в предикатах запросов;</a:t>
            </a:r>
          </a:p>
          <a:p>
            <a:pPr marL="285750" indent="-285750"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Ø"/>
            </a:pPr>
            <a:r>
              <a:rPr lang="ru-RU" altLang="ru-RU" sz="1800" dirty="0" smtClean="0"/>
              <a:t>значения </a:t>
            </a:r>
            <a:r>
              <a:rPr lang="ru-RU" altLang="ru-RU" sz="1800" dirty="0"/>
              <a:t>столбца уникальны и используются только в предикатах эквивалентности;</a:t>
            </a:r>
          </a:p>
          <a:p>
            <a:pPr marL="285750" indent="-285750"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Ø"/>
            </a:pPr>
            <a:r>
              <a:rPr lang="ru-RU" altLang="ru-RU" sz="1800" dirty="0" smtClean="0"/>
              <a:t>значения </a:t>
            </a:r>
            <a:r>
              <a:rPr lang="ru-RU" altLang="ru-RU" sz="1800" dirty="0"/>
              <a:t>столбца распределены равномерно. При равномерном распределении оценку селективности условия можно провести без построения гистограммы. Например, для условия (</a:t>
            </a:r>
            <a:r>
              <a:rPr lang="en-US" altLang="ru-RU" sz="1800" i="1" dirty="0"/>
              <a:t>field &gt; limit</a:t>
            </a:r>
            <a:r>
              <a:rPr lang="ru-RU" altLang="ru-RU" sz="1800" dirty="0"/>
              <a:t>) по формуле:</a:t>
            </a:r>
            <a:endParaRPr lang="en-US" altLang="ru-RU" sz="1800" dirty="0"/>
          </a:p>
          <a:p>
            <a:pPr eaLnBrk="1" hangingPunct="1">
              <a:spcAft>
                <a:spcPct val="35000"/>
              </a:spcAft>
              <a:buClrTx/>
              <a:buSzTx/>
              <a:buFontTx/>
              <a:buNone/>
            </a:pPr>
            <a:r>
              <a:rPr lang="ru-RU" altLang="ru-RU" sz="1800" dirty="0"/>
              <a:t>                         </a:t>
            </a:r>
            <a:r>
              <a:rPr lang="en-US" altLang="ru-RU" sz="1800" dirty="0"/>
              <a:t>(</a:t>
            </a:r>
            <a:r>
              <a:rPr lang="en-US" altLang="ru-RU" sz="1800" dirty="0" err="1"/>
              <a:t>high_value</a:t>
            </a:r>
            <a:r>
              <a:rPr lang="en-US" altLang="ru-RU" sz="1800" dirty="0"/>
              <a:t> – limit) / (</a:t>
            </a:r>
            <a:r>
              <a:rPr lang="en-US" altLang="ru-RU" sz="1800" dirty="0" err="1"/>
              <a:t>high_value</a:t>
            </a:r>
            <a:r>
              <a:rPr lang="en-US" altLang="ru-RU" sz="1800" dirty="0"/>
              <a:t> – </a:t>
            </a:r>
            <a:r>
              <a:rPr lang="en-US" altLang="ru-RU" sz="1800" dirty="0" err="1"/>
              <a:t>low_value</a:t>
            </a:r>
            <a:r>
              <a:rPr lang="en-US" altLang="ru-RU" sz="1800" dirty="0"/>
              <a:t>)</a:t>
            </a:r>
            <a:endParaRPr lang="ru-RU" altLang="ru-RU" sz="1800" dirty="0"/>
          </a:p>
          <a:p>
            <a:pPr eaLnBrk="1" hangingPunct="1"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</a:pPr>
            <a:r>
              <a:rPr lang="ru-RU" altLang="ru-RU" sz="1800" dirty="0"/>
              <a:t>где </a:t>
            </a:r>
            <a:r>
              <a:rPr lang="en-US" altLang="ru-RU" sz="1800" dirty="0"/>
              <a:t>high</a:t>
            </a:r>
            <a:r>
              <a:rPr lang="ru-RU" altLang="ru-RU" sz="1800" dirty="0"/>
              <a:t>_</a:t>
            </a:r>
            <a:r>
              <a:rPr lang="en-US" altLang="ru-RU" sz="1800" dirty="0"/>
              <a:t>value</a:t>
            </a:r>
            <a:r>
              <a:rPr lang="ru-RU" altLang="ru-RU" sz="1800" dirty="0"/>
              <a:t>, </a:t>
            </a:r>
            <a:r>
              <a:rPr lang="en-US" altLang="ru-RU" sz="1800" dirty="0"/>
              <a:t>low</a:t>
            </a:r>
            <a:r>
              <a:rPr lang="ru-RU" altLang="ru-RU" sz="1800" dirty="0"/>
              <a:t>_</a:t>
            </a:r>
            <a:r>
              <a:rPr lang="en-US" altLang="ru-RU" sz="1800" dirty="0"/>
              <a:t>value</a:t>
            </a:r>
            <a:r>
              <a:rPr lang="ru-RU" altLang="ru-RU" sz="1800" dirty="0"/>
              <a:t> – максимальное и минимальное значения поля </a:t>
            </a:r>
            <a:r>
              <a:rPr lang="ru-RU" altLang="ru-RU" sz="1800" i="1" dirty="0" err="1"/>
              <a:t>field</a:t>
            </a:r>
            <a:r>
              <a:rPr lang="ru-RU" altLang="ru-RU" sz="1800" dirty="0"/>
              <a:t>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dirty="0"/>
              <a:t>Существуют различные подходы к порядку сбора статистики. Некоторые СУБД постоянно собирают статистическую информацию, но это может уменьшить быстродействие системы. Другие позволяют осуществлять сбор статистики периодически, например, в период минимальной загрузки системы. Третьи предлагают администратору специальные средства для сбора статистики, которые запускаются интерактивно по его команде. В последнем случае в обязанность администратора (администратора данных или приложений) входит выбор таблиц для анализа и периодическое обновление статистики данных.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90AB43D-627F-40B6-999E-998827986719}" type="slidenum">
              <a:rPr lang="ru-RU" smtClean="0"/>
              <a:pPr>
                <a:defRPr/>
              </a:pPr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46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457200"/>
            <a:ext cx="8229600" cy="595313"/>
          </a:xfrm>
        </p:spPr>
        <p:txBody>
          <a:bodyPr/>
          <a:lstStyle/>
          <a:p>
            <a:pPr algn="ctr" eaLnBrk="1" hangingPunct="1"/>
            <a:r>
              <a:rPr lang="ru-RU" altLang="ru-RU" sz="2800" dirty="0" smtClean="0"/>
              <a:t>Метод оптимизации, основанный на стоимости </a:t>
            </a:r>
          </a:p>
        </p:txBody>
      </p:sp>
      <p:sp>
        <p:nvSpPr>
          <p:cNvPr id="18435" name="Rectangle 4"/>
          <p:cNvSpPr>
            <a:spLocks noChangeArrowheads="1"/>
          </p:cNvSpPr>
          <p:nvPr/>
        </p:nvSpPr>
        <p:spPr bwMode="auto">
          <a:xfrm>
            <a:off x="0" y="24860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sp>
        <p:nvSpPr>
          <p:cNvPr id="1843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sp>
        <p:nvSpPr>
          <p:cNvPr id="18437" name="Text Box 8"/>
          <p:cNvSpPr txBox="1">
            <a:spLocks noChangeArrowheads="1"/>
          </p:cNvSpPr>
          <p:nvPr/>
        </p:nvSpPr>
        <p:spPr bwMode="auto">
          <a:xfrm>
            <a:off x="323528" y="1052736"/>
            <a:ext cx="8569771" cy="5078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dirty="0" smtClean="0"/>
              <a:t>Сбор статистики в </a:t>
            </a:r>
            <a:r>
              <a:rPr lang="en-US" altLang="ru-RU" sz="1800" dirty="0" smtClean="0"/>
              <a:t>Oracle: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ru-RU" sz="1800" dirty="0" smtClean="0"/>
              <a:t>analyze  &lt;object type&gt;  &lt;object name&gt;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ru-RU" sz="1800" dirty="0"/>
              <a:t>	</a:t>
            </a:r>
            <a:r>
              <a:rPr lang="en-US" altLang="ru-RU" sz="1800" dirty="0" smtClean="0"/>
              <a:t> { compute | estimate } statistics [on &lt;N&gt; {rows | percent} ];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ru-RU" sz="1800" dirty="0"/>
          </a:p>
          <a:p>
            <a:pPr eaLnBrk="1" hangingPunct="1">
              <a:spcBef>
                <a:spcPct val="0"/>
              </a:spcBef>
              <a:buClrTx/>
              <a:buSzTx/>
              <a:buNone/>
            </a:pPr>
            <a:r>
              <a:rPr lang="en-US" altLang="ru-RU" sz="1800" dirty="0" smtClean="0"/>
              <a:t>&lt;object </a:t>
            </a:r>
            <a:r>
              <a:rPr lang="en-US" altLang="ru-RU" sz="1800" dirty="0"/>
              <a:t>type&gt; </a:t>
            </a:r>
            <a:r>
              <a:rPr lang="en-US" altLang="ru-RU" sz="1800" dirty="0" smtClean="0"/>
              <a:t>- table, index, cluster</a:t>
            </a:r>
          </a:p>
          <a:p>
            <a:pPr eaLnBrk="1" hangingPunct="1">
              <a:spcBef>
                <a:spcPct val="0"/>
              </a:spcBef>
              <a:buClrTx/>
              <a:buSzTx/>
              <a:buNone/>
            </a:pPr>
            <a:r>
              <a:rPr lang="en-US" altLang="ru-RU" sz="1800" dirty="0" smtClean="0"/>
              <a:t>compute - </a:t>
            </a:r>
            <a:r>
              <a:rPr lang="ru-RU" altLang="ru-RU" sz="1800" dirty="0" smtClean="0"/>
              <a:t>вычислить статистику (точно).</a:t>
            </a:r>
            <a:endParaRPr lang="en-US" altLang="ru-RU" sz="1800" dirty="0" smtClean="0"/>
          </a:p>
          <a:p>
            <a:pPr eaLnBrk="1" hangingPunct="1">
              <a:spcBef>
                <a:spcPct val="0"/>
              </a:spcBef>
              <a:buClrTx/>
              <a:buSzTx/>
              <a:buNone/>
            </a:pPr>
            <a:r>
              <a:rPr lang="en-US" altLang="ru-RU" sz="1800" dirty="0" smtClean="0"/>
              <a:t>estimate - </a:t>
            </a:r>
            <a:r>
              <a:rPr lang="ru-RU" altLang="ru-RU" sz="1800" dirty="0" smtClean="0"/>
              <a:t>оценить статистику (приблизительно). Для оценки надо указывать:</a:t>
            </a:r>
            <a:endParaRPr lang="en-US" altLang="ru-RU" sz="1800" dirty="0" smtClean="0"/>
          </a:p>
          <a:p>
            <a:pPr eaLnBrk="1" hangingPunct="1">
              <a:spcBef>
                <a:spcPct val="0"/>
              </a:spcBef>
              <a:buClrTx/>
              <a:buSzTx/>
              <a:buNone/>
            </a:pPr>
            <a:r>
              <a:rPr lang="ru-RU" altLang="ru-RU" sz="1800" dirty="0" smtClean="0"/>
              <a:t>или </a:t>
            </a:r>
            <a:r>
              <a:rPr lang="en-US" altLang="ru-RU" sz="1800" dirty="0" smtClean="0"/>
              <a:t>rows </a:t>
            </a:r>
            <a:r>
              <a:rPr lang="ru-RU" altLang="ru-RU" sz="1800" dirty="0" smtClean="0"/>
              <a:t>- количество строк, - или</a:t>
            </a:r>
            <a:r>
              <a:rPr lang="en-US" altLang="ru-RU" sz="1800" dirty="0" smtClean="0"/>
              <a:t> percent</a:t>
            </a:r>
            <a:r>
              <a:rPr lang="ru-RU" altLang="ru-RU" sz="1800" dirty="0" smtClean="0"/>
              <a:t> - количество процентов строк, по которым будет производится оценка.</a:t>
            </a:r>
            <a:endParaRPr lang="ru-RU" altLang="ru-RU" sz="1800" dirty="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 dirty="0" smtClean="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dirty="0" smtClean="0"/>
              <a:t>Примеры:</a:t>
            </a:r>
            <a:endParaRPr lang="en-US" altLang="ru-RU" sz="1800" dirty="0" smtClean="0"/>
          </a:p>
          <a:p>
            <a:pPr eaLnBrk="1" hangingPunct="1">
              <a:spcBef>
                <a:spcPct val="0"/>
              </a:spcBef>
              <a:buClrTx/>
              <a:buSzTx/>
              <a:buNone/>
            </a:pPr>
            <a:endParaRPr lang="ru-RU" altLang="ru-RU" sz="1800" dirty="0" smtClean="0"/>
          </a:p>
          <a:p>
            <a:pPr eaLnBrk="1" hangingPunct="1">
              <a:spcBef>
                <a:spcPct val="0"/>
              </a:spcBef>
              <a:buClrTx/>
              <a:buSzTx/>
              <a:buNone/>
            </a:pPr>
            <a:r>
              <a:rPr lang="en-US" altLang="ru-RU" sz="1800" dirty="0"/>
              <a:t>analyze  table  staff  estimate  statistics  on  2000  rows;</a:t>
            </a:r>
            <a:endParaRPr lang="ru-RU" altLang="ru-RU" sz="1800" dirty="0"/>
          </a:p>
          <a:p>
            <a:pPr eaLnBrk="1" hangingPunct="1">
              <a:spcBef>
                <a:spcPct val="0"/>
              </a:spcBef>
              <a:buClrTx/>
              <a:buSzTx/>
              <a:buNone/>
            </a:pPr>
            <a:endParaRPr lang="en-US" altLang="ru-RU" sz="1800" dirty="0" smtClean="0"/>
          </a:p>
          <a:p>
            <a:pPr eaLnBrk="1" hangingPunct="1">
              <a:spcBef>
                <a:spcPct val="0"/>
              </a:spcBef>
              <a:buClrTx/>
              <a:buSzTx/>
              <a:buNone/>
            </a:pPr>
            <a:r>
              <a:rPr lang="en-US" altLang="ru-RU" sz="1800" dirty="0" smtClean="0"/>
              <a:t>analyze  </a:t>
            </a:r>
            <a:r>
              <a:rPr lang="en-US" altLang="ru-RU" sz="1800" dirty="0"/>
              <a:t>table  </a:t>
            </a:r>
            <a:r>
              <a:rPr lang="en-US" altLang="ru-RU" sz="1800" dirty="0" err="1" smtClean="0"/>
              <a:t>emp</a:t>
            </a:r>
            <a:r>
              <a:rPr lang="en-US" altLang="ru-RU" sz="1800" dirty="0" smtClean="0"/>
              <a:t>  estimate  </a:t>
            </a:r>
            <a:r>
              <a:rPr lang="en-US" altLang="ru-RU" sz="1800" dirty="0"/>
              <a:t>statistics  on  </a:t>
            </a:r>
            <a:r>
              <a:rPr lang="en-US" altLang="ru-RU" sz="1800" dirty="0" smtClean="0"/>
              <a:t>10  percent;</a:t>
            </a:r>
            <a:endParaRPr lang="ru-RU" altLang="ru-RU" sz="1800" dirty="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ru-RU" sz="1800" dirty="0" smtClean="0"/>
          </a:p>
          <a:p>
            <a:pPr eaLnBrk="1" hangingPunct="1">
              <a:spcBef>
                <a:spcPct val="0"/>
              </a:spcBef>
              <a:buClrTx/>
              <a:buSzTx/>
              <a:buNone/>
            </a:pPr>
            <a:r>
              <a:rPr lang="en-US" altLang="ru-RU" sz="1800" dirty="0"/>
              <a:t>analyze </a:t>
            </a:r>
            <a:r>
              <a:rPr lang="en-US" altLang="ru-RU" sz="1800" dirty="0" smtClean="0"/>
              <a:t> index  </a:t>
            </a:r>
            <a:r>
              <a:rPr lang="en-US" altLang="ru-RU" sz="1800" dirty="0" err="1" smtClean="0"/>
              <a:t>ind_persons_name</a:t>
            </a:r>
            <a:r>
              <a:rPr lang="en-US" altLang="ru-RU" sz="1800" dirty="0" smtClean="0"/>
              <a:t>  compute statistics;</a:t>
            </a:r>
            <a:endParaRPr lang="ru-RU" altLang="ru-RU" sz="1800" dirty="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90AB43D-627F-40B6-999E-998827986719}" type="slidenum">
              <a:rPr lang="ru-RU" smtClean="0"/>
              <a:pPr>
                <a:defRPr/>
              </a:pPr>
              <a:t>32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0030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28861"/>
            <a:ext cx="8229600" cy="523875"/>
          </a:xfrm>
        </p:spPr>
        <p:txBody>
          <a:bodyPr/>
          <a:lstStyle/>
          <a:p>
            <a:pPr algn="ctr"/>
            <a:r>
              <a:rPr lang="ru-RU" altLang="ru-RU" sz="3200" dirty="0" smtClean="0"/>
              <a:t>Пример 1 (для метода по стоимости)</a:t>
            </a:r>
          </a:p>
        </p:txBody>
      </p:sp>
      <p:sp>
        <p:nvSpPr>
          <p:cNvPr id="24579" name="Text Box 4"/>
          <p:cNvSpPr txBox="1">
            <a:spLocks noChangeArrowheads="1"/>
          </p:cNvSpPr>
          <p:nvPr/>
        </p:nvSpPr>
        <p:spPr bwMode="auto">
          <a:xfrm>
            <a:off x="468313" y="1052513"/>
            <a:ext cx="7848600" cy="9925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ru-RU" sz="1800" dirty="0"/>
              <a:t>SELECT   </a:t>
            </a:r>
            <a:r>
              <a:rPr lang="en-US" altLang="ru-RU" sz="1800" dirty="0" smtClean="0"/>
              <a:t>*   FROM  Staff</a:t>
            </a:r>
            <a:endParaRPr lang="en-US" altLang="ru-RU" sz="1800" dirty="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ru-RU" sz="1800" dirty="0"/>
              <a:t>	WHERE  </a:t>
            </a:r>
            <a:r>
              <a:rPr lang="en-US" altLang="ru-RU" sz="1800" dirty="0" smtClean="0"/>
              <a:t>id </a:t>
            </a:r>
            <a:r>
              <a:rPr lang="en-US" altLang="ru-RU" sz="1800" dirty="0"/>
              <a:t>&lt; 5;</a:t>
            </a:r>
          </a:p>
          <a:p>
            <a:pPr eaLnBrk="1" hangingPunct="1">
              <a:spcBef>
                <a:spcPct val="25000"/>
              </a:spcBef>
              <a:buClrTx/>
              <a:buSzTx/>
              <a:buFontTx/>
              <a:buNone/>
            </a:pPr>
            <a:r>
              <a:rPr lang="ru-RU" altLang="ru-RU" sz="1800" dirty="0"/>
              <a:t>Этот запрос выдаст 2 строки (около 2% от объема таблицы).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F5F9A67-3F0F-4DBC-98B1-9DD322A3CFBC}" type="slidenum">
              <a:rPr lang="ru-RU" smtClean="0"/>
              <a:pPr>
                <a:defRPr/>
              </a:pPr>
              <a:t>33</a:t>
            </a:fld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835" y="2132856"/>
            <a:ext cx="8431637" cy="4552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370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523875"/>
          </a:xfrm>
        </p:spPr>
        <p:txBody>
          <a:bodyPr/>
          <a:lstStyle/>
          <a:p>
            <a:pPr algn="ctr"/>
            <a:r>
              <a:rPr lang="ru-RU" altLang="ru-RU" sz="3200" dirty="0" smtClean="0"/>
              <a:t>Продолжение примера 1</a:t>
            </a:r>
          </a:p>
        </p:txBody>
      </p:sp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323850" y="1052513"/>
            <a:ext cx="8569325" cy="9925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ru-RU" sz="1800" dirty="0"/>
              <a:t>SELECT   </a:t>
            </a:r>
            <a:r>
              <a:rPr lang="en-US" altLang="ru-RU" sz="1800" dirty="0" smtClean="0"/>
              <a:t>*   FROM  Staff</a:t>
            </a:r>
            <a:endParaRPr lang="en-US" altLang="ru-RU" sz="1800" dirty="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dirty="0"/>
              <a:t>	</a:t>
            </a:r>
            <a:r>
              <a:rPr lang="en-US" altLang="ru-RU" sz="1800" dirty="0"/>
              <a:t>WHERE  </a:t>
            </a:r>
            <a:r>
              <a:rPr lang="en-US" altLang="ru-RU" sz="1800" dirty="0" smtClean="0"/>
              <a:t>id </a:t>
            </a:r>
            <a:r>
              <a:rPr lang="en-US" altLang="ru-RU" sz="1800" dirty="0"/>
              <a:t>&gt; </a:t>
            </a:r>
            <a:r>
              <a:rPr lang="en-US" altLang="ru-RU" sz="1800" dirty="0" smtClean="0"/>
              <a:t>5;</a:t>
            </a:r>
            <a:endParaRPr lang="ru-RU" altLang="ru-RU" sz="1800" dirty="0"/>
          </a:p>
          <a:p>
            <a:pPr eaLnBrk="1" hangingPunct="1">
              <a:spcBef>
                <a:spcPct val="25000"/>
              </a:spcBef>
              <a:buClrTx/>
              <a:buSzTx/>
              <a:buFontTx/>
              <a:buNone/>
            </a:pPr>
            <a:r>
              <a:rPr lang="ru-RU" altLang="ru-RU" sz="1800" dirty="0"/>
              <a:t>Этот запрос возвращает 50 строк – больше половины от всех строк таблицы.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F5F9A67-3F0F-4DBC-98B1-9DD322A3CFBC}" type="slidenum">
              <a:rPr lang="ru-RU" smtClean="0"/>
              <a:pPr>
                <a:defRPr/>
              </a:pPr>
              <a:t>34</a:t>
            </a:fld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229441"/>
            <a:ext cx="8695432" cy="4439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7219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523875"/>
          </a:xfrm>
        </p:spPr>
        <p:txBody>
          <a:bodyPr/>
          <a:lstStyle/>
          <a:p>
            <a:pPr algn="ctr"/>
            <a:r>
              <a:rPr lang="ru-RU" altLang="ru-RU" sz="3200" dirty="0" smtClean="0"/>
              <a:t>Пример</a:t>
            </a:r>
            <a:r>
              <a:rPr lang="en-US" altLang="ru-RU" sz="3200" dirty="0" smtClean="0"/>
              <a:t> 2</a:t>
            </a:r>
            <a:endParaRPr lang="ru-RU" altLang="ru-RU" sz="3200" dirty="0" smtClean="0"/>
          </a:p>
        </p:txBody>
      </p:sp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323850" y="1052513"/>
            <a:ext cx="8569325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ru-RU" sz="1800" dirty="0"/>
              <a:t>SELECT   </a:t>
            </a:r>
            <a:r>
              <a:rPr lang="en-US" altLang="ru-RU" sz="1800" dirty="0" smtClean="0"/>
              <a:t>*   FROM  Staff</a:t>
            </a:r>
            <a:endParaRPr lang="en-US" altLang="ru-RU" sz="1800" dirty="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dirty="0"/>
              <a:t>	</a:t>
            </a:r>
            <a:r>
              <a:rPr lang="en-US" altLang="ru-RU" sz="1800" dirty="0"/>
              <a:t>WHERE  </a:t>
            </a:r>
            <a:r>
              <a:rPr lang="en-US" altLang="ru-RU" sz="1800" dirty="0" err="1" smtClean="0"/>
              <a:t>depno</a:t>
            </a:r>
            <a:r>
              <a:rPr lang="en-US" altLang="ru-RU" sz="1800" dirty="0" smtClean="0"/>
              <a:t>  in (5,6)  and  post  like 'program%'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ru-RU" sz="1800" dirty="0"/>
              <a:t>	</a:t>
            </a:r>
            <a:r>
              <a:rPr lang="en-US" altLang="ru-RU" sz="1800" dirty="0" smtClean="0"/>
              <a:t>and  salary*0.87 &gt;= 45000;</a:t>
            </a:r>
            <a:endParaRPr lang="ru-RU" altLang="ru-RU" sz="1800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F5F9A67-3F0F-4DBC-98B1-9DD322A3CFBC}" type="slidenum">
              <a:rPr lang="ru-RU" smtClean="0"/>
              <a:pPr>
                <a:defRPr/>
              </a:pPr>
              <a:t>35</a:t>
            </a:fld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91771"/>
            <a:ext cx="9144000" cy="3701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2762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523875"/>
          </a:xfrm>
        </p:spPr>
        <p:txBody>
          <a:bodyPr/>
          <a:lstStyle/>
          <a:p>
            <a:pPr algn="ctr"/>
            <a:r>
              <a:rPr lang="ru-RU" altLang="ru-RU" sz="3200" dirty="0" smtClean="0"/>
              <a:t>Пример</a:t>
            </a:r>
            <a:r>
              <a:rPr lang="en-US" altLang="ru-RU" sz="3200" dirty="0" smtClean="0"/>
              <a:t> 2</a:t>
            </a:r>
            <a:r>
              <a:rPr lang="ru-RU" altLang="ru-RU" sz="3200" dirty="0" smtClean="0"/>
              <a:t>.</a:t>
            </a:r>
            <a:r>
              <a:rPr lang="en-US" altLang="ru-RU" sz="3200" dirty="0" smtClean="0"/>
              <a:t> </a:t>
            </a:r>
            <a:r>
              <a:rPr lang="ru-RU" altLang="ru-RU" sz="3200" dirty="0" smtClean="0"/>
              <a:t>Продолжение</a:t>
            </a:r>
          </a:p>
        </p:txBody>
      </p:sp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323850" y="1052513"/>
            <a:ext cx="8569325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ru-RU" sz="1800" dirty="0"/>
              <a:t>SELECT   </a:t>
            </a:r>
            <a:r>
              <a:rPr lang="en-US" altLang="ru-RU" sz="1800" dirty="0" smtClean="0"/>
              <a:t>*   FROM  Staff</a:t>
            </a:r>
            <a:endParaRPr lang="en-US" altLang="ru-RU" sz="1800" dirty="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dirty="0"/>
              <a:t>	</a:t>
            </a:r>
            <a:r>
              <a:rPr lang="en-US" altLang="ru-RU" sz="1800" dirty="0"/>
              <a:t>WHERE  </a:t>
            </a:r>
            <a:r>
              <a:rPr lang="en-US" altLang="ru-RU" sz="1800" dirty="0" err="1" smtClean="0"/>
              <a:t>depno</a:t>
            </a:r>
            <a:r>
              <a:rPr lang="en-US" altLang="ru-RU" sz="1800" dirty="0" smtClean="0"/>
              <a:t>  in (5,6)  and  post  like 'program%'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ru-RU" sz="1800" dirty="0"/>
              <a:t>	</a:t>
            </a:r>
            <a:r>
              <a:rPr lang="en-US" altLang="ru-RU" sz="1800" dirty="0" smtClean="0"/>
              <a:t>and  salary &gt;= 45000/0.87;</a:t>
            </a:r>
            <a:endParaRPr lang="ru-RU" altLang="ru-RU" sz="1800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F5F9A67-3F0F-4DBC-98B1-9DD322A3CFBC}" type="slidenum">
              <a:rPr lang="ru-RU" smtClean="0"/>
              <a:pPr>
                <a:defRPr/>
              </a:pPr>
              <a:t>36</a:t>
            </a:fld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197461"/>
            <a:ext cx="8229600" cy="3967843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319586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739775"/>
          </a:xfrm>
        </p:spPr>
        <p:txBody>
          <a:bodyPr/>
          <a:lstStyle/>
          <a:p>
            <a:pPr algn="ctr"/>
            <a:r>
              <a:rPr lang="ru-RU" altLang="ru-RU" sz="3600" dirty="0" smtClean="0"/>
              <a:t>Пример 3</a:t>
            </a:r>
          </a:p>
        </p:txBody>
      </p:sp>
      <p:sp>
        <p:nvSpPr>
          <p:cNvPr id="26627" name="Text Box 8"/>
          <p:cNvSpPr txBox="1">
            <a:spLocks noChangeArrowheads="1"/>
          </p:cNvSpPr>
          <p:nvPr/>
        </p:nvSpPr>
        <p:spPr bwMode="auto">
          <a:xfrm>
            <a:off x="468313" y="1196975"/>
            <a:ext cx="8135937" cy="550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600" dirty="0"/>
              <a:t>Запрос, выбирающий название отделов и всех сотрудников с максимальной зарплатой в своём отделе (</a:t>
            </a:r>
            <a:r>
              <a:rPr lang="en-US" altLang="ru-RU" sz="1600" dirty="0"/>
              <a:t>name</a:t>
            </a:r>
            <a:r>
              <a:rPr lang="ru-RU" altLang="ru-RU" sz="1600" dirty="0"/>
              <a:t>, </a:t>
            </a:r>
            <a:r>
              <a:rPr lang="en-US" altLang="ru-RU" sz="1600" dirty="0"/>
              <a:t>salary</a:t>
            </a:r>
            <a:r>
              <a:rPr lang="ru-RU" altLang="ru-RU" sz="1600" dirty="0"/>
              <a:t> из таблицы </a:t>
            </a:r>
            <a:r>
              <a:rPr lang="en-US" altLang="ru-RU" sz="1600" dirty="0" err="1"/>
              <a:t>Emp</a:t>
            </a:r>
            <a:r>
              <a:rPr lang="ru-RU" altLang="ru-RU" sz="1600" dirty="0"/>
              <a:t>):</a:t>
            </a:r>
            <a:endParaRPr lang="en-US" altLang="ru-RU" sz="1600" dirty="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ru-RU" sz="1600" dirty="0"/>
              <a:t>SELECT  d.name, </a:t>
            </a:r>
            <a:r>
              <a:rPr lang="en-US" altLang="ru-RU" sz="1600" dirty="0" smtClean="0"/>
              <a:t>s.name</a:t>
            </a:r>
            <a:r>
              <a:rPr lang="en-US" altLang="ru-RU" sz="1600" dirty="0"/>
              <a:t>, salary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600" dirty="0"/>
              <a:t>	</a:t>
            </a:r>
            <a:r>
              <a:rPr lang="en-US" altLang="ru-RU" sz="1600" dirty="0"/>
              <a:t>FROM  </a:t>
            </a:r>
            <a:r>
              <a:rPr lang="ru-RU" altLang="ru-RU" sz="1600" dirty="0" smtClean="0"/>
              <a:t>   </a:t>
            </a:r>
            <a:r>
              <a:rPr lang="en-US" altLang="ru-RU" sz="1600" dirty="0" smtClean="0"/>
              <a:t>depart  </a:t>
            </a:r>
            <a:r>
              <a:rPr lang="en-US" altLang="ru-RU" sz="1600" dirty="0"/>
              <a:t>d</a:t>
            </a:r>
            <a:r>
              <a:rPr lang="en-US" altLang="ru-RU" sz="1600" dirty="0" smtClean="0"/>
              <a:t>,</a:t>
            </a:r>
            <a:r>
              <a:rPr lang="ru-RU" altLang="ru-RU" sz="1600" dirty="0" smtClean="0"/>
              <a:t> </a:t>
            </a:r>
            <a:r>
              <a:rPr lang="en-US" altLang="ru-RU" sz="1600" dirty="0" smtClean="0"/>
              <a:t> staff  s</a:t>
            </a:r>
            <a:endParaRPr lang="en-US" altLang="ru-RU" sz="1600" dirty="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600" dirty="0"/>
              <a:t>	</a:t>
            </a:r>
            <a:r>
              <a:rPr lang="en-US" altLang="ru-RU" sz="1600" dirty="0"/>
              <a:t>WHERE  </a:t>
            </a:r>
            <a:r>
              <a:rPr lang="en-US" altLang="ru-RU" sz="1600" dirty="0" err="1" smtClean="0"/>
              <a:t>d.did</a:t>
            </a:r>
            <a:r>
              <a:rPr lang="ru-RU" altLang="ru-RU" sz="1600" dirty="0" smtClean="0"/>
              <a:t> </a:t>
            </a:r>
            <a:r>
              <a:rPr lang="en-US" altLang="ru-RU" sz="1600" dirty="0" smtClean="0"/>
              <a:t>=</a:t>
            </a:r>
            <a:r>
              <a:rPr lang="ru-RU" altLang="ru-RU" sz="1600" dirty="0" smtClean="0"/>
              <a:t> </a:t>
            </a:r>
            <a:r>
              <a:rPr lang="en-US" altLang="ru-RU" sz="1600" dirty="0" err="1"/>
              <a:t>s</a:t>
            </a:r>
            <a:r>
              <a:rPr lang="en-US" altLang="ru-RU" sz="1600" dirty="0" err="1" smtClean="0"/>
              <a:t>.depNo</a:t>
            </a:r>
            <a:r>
              <a:rPr lang="en-US" altLang="ru-RU" sz="1600" dirty="0" smtClean="0"/>
              <a:t> </a:t>
            </a:r>
            <a:r>
              <a:rPr lang="en-US" altLang="ru-RU" sz="1600" dirty="0"/>
              <a:t>AND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600" dirty="0" smtClean="0"/>
              <a:t>	</a:t>
            </a:r>
            <a:r>
              <a:rPr lang="ru-RU" altLang="ru-RU" sz="1600" dirty="0"/>
              <a:t>	</a:t>
            </a:r>
            <a:r>
              <a:rPr lang="en-US" altLang="ru-RU" sz="1600" dirty="0" err="1" smtClean="0"/>
              <a:t>s.salary</a:t>
            </a:r>
            <a:r>
              <a:rPr lang="ru-RU" altLang="ru-RU" sz="1600" dirty="0" smtClean="0"/>
              <a:t> </a:t>
            </a:r>
            <a:r>
              <a:rPr lang="en-US" altLang="ru-RU" sz="1600" dirty="0" smtClean="0"/>
              <a:t>=</a:t>
            </a:r>
            <a:r>
              <a:rPr lang="ru-RU" altLang="ru-RU" sz="1600" dirty="0" smtClean="0"/>
              <a:t> </a:t>
            </a:r>
            <a:r>
              <a:rPr lang="en-US" altLang="ru-RU" sz="1600" dirty="0" smtClean="0"/>
              <a:t>(</a:t>
            </a:r>
            <a:r>
              <a:rPr lang="en-US" altLang="ru-RU" sz="1600" dirty="0"/>
              <a:t>SELECT  max(salary)  FROM  </a:t>
            </a:r>
            <a:r>
              <a:rPr lang="en-US" altLang="ru-RU" sz="1600" dirty="0" smtClean="0"/>
              <a:t>staff  t</a:t>
            </a:r>
            <a:endParaRPr lang="en-US" altLang="ru-RU" sz="1600" dirty="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600" dirty="0"/>
              <a:t>			</a:t>
            </a:r>
            <a:r>
              <a:rPr lang="en-US" altLang="ru-RU" sz="1600" dirty="0"/>
              <a:t> WHERE  </a:t>
            </a:r>
            <a:r>
              <a:rPr lang="en-US" altLang="ru-RU" sz="1600" dirty="0" err="1" smtClean="0"/>
              <a:t>s.depNo</a:t>
            </a:r>
            <a:r>
              <a:rPr lang="ru-RU" altLang="ru-RU" sz="1600" dirty="0" smtClean="0"/>
              <a:t> </a:t>
            </a:r>
            <a:r>
              <a:rPr lang="en-US" altLang="ru-RU" sz="1600" dirty="0" smtClean="0"/>
              <a:t>=</a:t>
            </a:r>
            <a:r>
              <a:rPr lang="ru-RU" altLang="ru-RU" sz="1600" dirty="0" smtClean="0"/>
              <a:t> </a:t>
            </a:r>
            <a:r>
              <a:rPr lang="en-US" altLang="ru-RU" sz="1600" dirty="0" err="1" smtClean="0"/>
              <a:t>t.depNo</a:t>
            </a:r>
            <a:r>
              <a:rPr lang="en-US" altLang="ru-RU" sz="1600" dirty="0"/>
              <a:t>);</a:t>
            </a:r>
            <a:endParaRPr lang="ru-RU" altLang="ru-RU" sz="1600" dirty="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600" dirty="0"/>
              <a:t>Есть индексы по первичным ключам и по внешнему ключу </a:t>
            </a:r>
            <a:r>
              <a:rPr lang="ru-RU" altLang="ru-RU" sz="1600" dirty="0" smtClean="0"/>
              <a:t>(</a:t>
            </a:r>
            <a:r>
              <a:rPr lang="en-US" altLang="ru-RU" sz="1600" dirty="0" smtClean="0"/>
              <a:t>Staff</a:t>
            </a:r>
            <a:r>
              <a:rPr lang="ru-RU" altLang="ru-RU" sz="1600" dirty="0" smtClean="0"/>
              <a:t>.</a:t>
            </a:r>
            <a:r>
              <a:rPr lang="en-US" altLang="ru-RU" sz="1600" dirty="0" err="1"/>
              <a:t>depNo</a:t>
            </a:r>
            <a:r>
              <a:rPr lang="ru-RU" altLang="ru-RU" sz="1600" dirty="0"/>
              <a:t>).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600" dirty="0"/>
              <a:t>Возможные планы: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AutoNum type="arabicPeriod"/>
            </a:pPr>
            <a:r>
              <a:rPr lang="ru-RU" altLang="ru-RU" sz="1600" dirty="0"/>
              <a:t>Выбрать все записи из таблиц </a:t>
            </a:r>
            <a:r>
              <a:rPr lang="en-US" altLang="ru-RU" sz="1600" dirty="0"/>
              <a:t>Staff </a:t>
            </a:r>
            <a:r>
              <a:rPr lang="ru-RU" altLang="ru-RU" sz="1600" dirty="0" smtClean="0"/>
              <a:t>и </a:t>
            </a:r>
            <a:r>
              <a:rPr lang="en-US" altLang="ru-RU" sz="1600" dirty="0"/>
              <a:t>Depart</a:t>
            </a:r>
            <a:r>
              <a:rPr lang="ru-RU" altLang="ru-RU" sz="1600" dirty="0"/>
              <a:t>, соединить их по условию </a:t>
            </a:r>
            <a:r>
              <a:rPr lang="en-US" altLang="ru-RU" sz="1600" dirty="0"/>
              <a:t>d</a:t>
            </a:r>
            <a:r>
              <a:rPr lang="ru-RU" altLang="ru-RU" sz="1600" dirty="0"/>
              <a:t>.</a:t>
            </a:r>
            <a:r>
              <a:rPr lang="en-US" altLang="ru-RU" sz="1600" dirty="0" err="1"/>
              <a:t>depNo</a:t>
            </a:r>
            <a:r>
              <a:rPr lang="ru-RU" altLang="ru-RU" sz="1600" dirty="0" smtClean="0"/>
              <a:t>=</a:t>
            </a:r>
            <a:r>
              <a:rPr lang="en-US" altLang="ru-RU" sz="1600" dirty="0" smtClean="0"/>
              <a:t>s</a:t>
            </a:r>
            <a:r>
              <a:rPr lang="ru-RU" altLang="ru-RU" sz="1600" dirty="0" smtClean="0"/>
              <a:t>.</a:t>
            </a:r>
            <a:r>
              <a:rPr lang="en-US" altLang="ru-RU" sz="1600" dirty="0" err="1"/>
              <a:t>depNo</a:t>
            </a:r>
            <a:r>
              <a:rPr lang="ru-RU" altLang="ru-RU" sz="1600" dirty="0"/>
              <a:t>, затем для каждой полученной строки посчитать подзапрос (выбрать максимальную зарплату для данного отдела, обратившись к таблице </a:t>
            </a:r>
            <a:r>
              <a:rPr lang="en-US" altLang="ru-RU" sz="1600" dirty="0"/>
              <a:t>Staff </a:t>
            </a:r>
            <a:r>
              <a:rPr lang="ru-RU" altLang="ru-RU" sz="1600" dirty="0" smtClean="0"/>
              <a:t>по </a:t>
            </a:r>
            <a:r>
              <a:rPr lang="ru-RU" altLang="ru-RU" sz="1600" dirty="0"/>
              <a:t>индексу) и проверить второе условие.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AutoNum type="arabicPeriod"/>
            </a:pPr>
            <a:r>
              <a:rPr lang="ru-RU" altLang="ru-RU" sz="1600" dirty="0"/>
              <a:t>Выбрать все записи из таблицы </a:t>
            </a:r>
            <a:r>
              <a:rPr lang="en-US" altLang="ru-RU" sz="1600" dirty="0"/>
              <a:t>Staff</a:t>
            </a:r>
            <a:r>
              <a:rPr lang="ru-RU" altLang="ru-RU" sz="1600" dirty="0" smtClean="0"/>
              <a:t>, </a:t>
            </a:r>
            <a:r>
              <a:rPr lang="ru-RU" altLang="ru-RU" sz="1600" dirty="0"/>
              <a:t>для каждой записи найти соответствие по условию </a:t>
            </a:r>
            <a:r>
              <a:rPr lang="en-US" altLang="ru-RU" sz="1600" dirty="0"/>
              <a:t>d</a:t>
            </a:r>
            <a:r>
              <a:rPr lang="ru-RU" altLang="ru-RU" sz="1600" dirty="0"/>
              <a:t>.</a:t>
            </a:r>
            <a:r>
              <a:rPr lang="en-US" altLang="ru-RU" sz="1600" dirty="0" err="1"/>
              <a:t>depNo</a:t>
            </a:r>
            <a:r>
              <a:rPr lang="ru-RU" altLang="ru-RU" sz="1600" dirty="0" smtClean="0"/>
              <a:t>=</a:t>
            </a:r>
            <a:r>
              <a:rPr lang="en-US" altLang="ru-RU" sz="1600" dirty="0" smtClean="0"/>
              <a:t>s</a:t>
            </a:r>
            <a:r>
              <a:rPr lang="ru-RU" altLang="ru-RU" sz="1600" dirty="0" smtClean="0"/>
              <a:t>.</a:t>
            </a:r>
            <a:r>
              <a:rPr lang="en-US" altLang="ru-RU" sz="1600" dirty="0" err="1"/>
              <a:t>depNo</a:t>
            </a:r>
            <a:r>
              <a:rPr lang="ru-RU" altLang="ru-RU" sz="1600" dirty="0"/>
              <a:t> в таблице </a:t>
            </a:r>
            <a:r>
              <a:rPr lang="en-US" altLang="ru-RU" sz="1600" dirty="0"/>
              <a:t>Depart</a:t>
            </a:r>
            <a:r>
              <a:rPr lang="ru-RU" altLang="ru-RU" sz="1600" dirty="0"/>
              <a:t> через индекс по первичному ключу, затем для каждой полученной строки посчитать подзапрос и проверить второе условие.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AutoNum type="arabicPeriod"/>
            </a:pPr>
            <a:r>
              <a:rPr lang="ru-RU" altLang="ru-RU" sz="1600" dirty="0"/>
              <a:t>Предварительно посчитать </a:t>
            </a:r>
            <a:r>
              <a:rPr lang="ru-RU" altLang="ru-RU" sz="1600" dirty="0" smtClean="0"/>
              <a:t>подзапрос</a:t>
            </a:r>
            <a:r>
              <a:rPr lang="ru-RU" altLang="ru-RU" sz="1600" dirty="0"/>
              <a:t> </a:t>
            </a:r>
            <a:r>
              <a:rPr lang="ru-RU" altLang="ru-RU" sz="1600" dirty="0" smtClean="0"/>
              <a:t>по таблице </a:t>
            </a:r>
            <a:r>
              <a:rPr lang="en-US" altLang="ru-RU" sz="1600" dirty="0"/>
              <a:t>Staff</a:t>
            </a:r>
            <a:r>
              <a:rPr lang="ru-RU" altLang="ru-RU" sz="1600" dirty="0" smtClean="0"/>
              <a:t>, </a:t>
            </a:r>
            <a:r>
              <a:rPr lang="ru-RU" altLang="ru-RU" sz="1600" dirty="0"/>
              <a:t>добавив в него условие группировки по номерам отделов </a:t>
            </a:r>
            <a:r>
              <a:rPr lang="en-US" altLang="ru-RU" sz="1600" dirty="0"/>
              <a:t>GROUP BY </a:t>
            </a:r>
            <a:r>
              <a:rPr lang="en-US" altLang="ru-RU" sz="1600" dirty="0" err="1"/>
              <a:t>depNo</a:t>
            </a:r>
            <a:r>
              <a:rPr lang="ru-RU" altLang="ru-RU" sz="1600" dirty="0"/>
              <a:t>. </a:t>
            </a:r>
            <a:r>
              <a:rPr lang="ru-RU" altLang="ru-RU" sz="1600" dirty="0" smtClean="0"/>
              <a:t>Каждую запись таблицы </a:t>
            </a:r>
            <a:r>
              <a:rPr lang="en-US" altLang="ru-RU" sz="1600" dirty="0" smtClean="0"/>
              <a:t>Staff</a:t>
            </a:r>
            <a:r>
              <a:rPr lang="ru-RU" altLang="ru-RU" sz="1600" dirty="0" smtClean="0"/>
              <a:t> (уже выбранной в память при подсчете подзапроса) соединить </a:t>
            </a:r>
            <a:r>
              <a:rPr lang="ru-RU" altLang="ru-RU" sz="1600" dirty="0"/>
              <a:t>по условию </a:t>
            </a:r>
            <a:r>
              <a:rPr lang="en-US" altLang="ru-RU" sz="1600" dirty="0"/>
              <a:t>d</a:t>
            </a:r>
            <a:r>
              <a:rPr lang="ru-RU" altLang="ru-RU" sz="1600" dirty="0"/>
              <a:t>.</a:t>
            </a:r>
            <a:r>
              <a:rPr lang="en-US" altLang="ru-RU" sz="1600" dirty="0" err="1"/>
              <a:t>depNo</a:t>
            </a:r>
            <a:r>
              <a:rPr lang="ru-RU" altLang="ru-RU" sz="1600" dirty="0" smtClean="0"/>
              <a:t>=</a:t>
            </a:r>
            <a:r>
              <a:rPr lang="en-US" altLang="ru-RU" sz="1600" dirty="0"/>
              <a:t>s</a:t>
            </a:r>
            <a:r>
              <a:rPr lang="ru-RU" altLang="ru-RU" sz="1600" dirty="0" smtClean="0"/>
              <a:t>.</a:t>
            </a:r>
            <a:r>
              <a:rPr lang="en-US" altLang="ru-RU" sz="1600" dirty="0" err="1"/>
              <a:t>depNo</a:t>
            </a:r>
            <a:r>
              <a:rPr lang="ru-RU" altLang="ru-RU" sz="1600" dirty="0"/>
              <a:t> с таблицей </a:t>
            </a:r>
            <a:r>
              <a:rPr lang="en-US" altLang="ru-RU" sz="1600" dirty="0"/>
              <a:t>Depart</a:t>
            </a:r>
            <a:r>
              <a:rPr lang="ru-RU" altLang="ru-RU" sz="1600" dirty="0"/>
              <a:t> через индекс по первичному ключу. </a:t>
            </a:r>
            <a:r>
              <a:rPr lang="ru-RU" altLang="ru-RU" sz="1600" dirty="0" smtClean="0"/>
              <a:t>Затем </a:t>
            </a:r>
            <a:r>
              <a:rPr lang="ru-RU" altLang="ru-RU" sz="1600" dirty="0"/>
              <a:t>для каждой строки соединения проверить второе условие.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F5F9A67-3F0F-4DBC-98B1-9DD322A3CFBC}" type="slidenum">
              <a:rPr lang="ru-RU" smtClean="0"/>
              <a:pPr>
                <a:defRPr/>
              </a:pPr>
              <a:t>37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1472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739775"/>
          </a:xfrm>
        </p:spPr>
        <p:txBody>
          <a:bodyPr/>
          <a:lstStyle/>
          <a:p>
            <a:pPr algn="ctr"/>
            <a:r>
              <a:rPr lang="ru-RU" altLang="ru-RU" sz="3600" dirty="0" smtClean="0"/>
              <a:t>Пример </a:t>
            </a:r>
            <a:r>
              <a:rPr lang="en-US" altLang="ru-RU" sz="3600" dirty="0" smtClean="0"/>
              <a:t>3 </a:t>
            </a:r>
            <a:r>
              <a:rPr lang="ru-RU" altLang="ru-RU" sz="3600" dirty="0"/>
              <a:t>(продолжение</a:t>
            </a:r>
            <a:r>
              <a:rPr lang="ru-RU" altLang="ru-RU" sz="3600" dirty="0" smtClean="0"/>
              <a:t>)</a:t>
            </a:r>
          </a:p>
        </p:txBody>
      </p:sp>
      <p:sp>
        <p:nvSpPr>
          <p:cNvPr id="26627" name="Text Box 8"/>
          <p:cNvSpPr txBox="1">
            <a:spLocks noChangeArrowheads="1"/>
          </p:cNvSpPr>
          <p:nvPr/>
        </p:nvSpPr>
        <p:spPr bwMode="auto">
          <a:xfrm>
            <a:off x="468313" y="1196975"/>
            <a:ext cx="8135937" cy="5016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600" dirty="0"/>
              <a:t>Запрос, выбирающий название отделов и всех сотрудников с максимальной зарплатой в своём отделе (</a:t>
            </a:r>
            <a:r>
              <a:rPr lang="en-US" altLang="ru-RU" sz="1600" dirty="0"/>
              <a:t>name</a:t>
            </a:r>
            <a:r>
              <a:rPr lang="ru-RU" altLang="ru-RU" sz="1600" dirty="0"/>
              <a:t>, </a:t>
            </a:r>
            <a:r>
              <a:rPr lang="en-US" altLang="ru-RU" sz="1600" dirty="0"/>
              <a:t>salary</a:t>
            </a:r>
            <a:r>
              <a:rPr lang="ru-RU" altLang="ru-RU" sz="1600" dirty="0"/>
              <a:t> из таблицы </a:t>
            </a:r>
            <a:r>
              <a:rPr lang="en-US" altLang="ru-RU" sz="1600" dirty="0" smtClean="0"/>
              <a:t>Staff</a:t>
            </a:r>
            <a:r>
              <a:rPr lang="ru-RU" altLang="ru-RU" sz="1600" dirty="0" smtClean="0"/>
              <a:t>):</a:t>
            </a:r>
            <a:endParaRPr lang="en-US" altLang="ru-RU" sz="1600" dirty="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600" b="1" dirty="0" smtClean="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600" b="1" dirty="0" smtClean="0"/>
              <a:t>Вариант 1:</a:t>
            </a:r>
            <a:endParaRPr lang="en-US" altLang="ru-RU" sz="1600" b="1" dirty="0" smtClean="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ru-RU" sz="1600" dirty="0" smtClean="0"/>
              <a:t>SELECT  </a:t>
            </a:r>
            <a:r>
              <a:rPr lang="en-US" altLang="ru-RU" sz="1600" dirty="0"/>
              <a:t>d.name, </a:t>
            </a:r>
            <a:r>
              <a:rPr lang="en-US" altLang="ru-RU" sz="1600" dirty="0" smtClean="0"/>
              <a:t>s.name</a:t>
            </a:r>
            <a:r>
              <a:rPr lang="en-US" altLang="ru-RU" sz="1600" dirty="0"/>
              <a:t>, salary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600" dirty="0"/>
              <a:t>	</a:t>
            </a:r>
            <a:r>
              <a:rPr lang="en-US" altLang="ru-RU" sz="1600" dirty="0"/>
              <a:t>FROM  depart  d,  </a:t>
            </a:r>
            <a:r>
              <a:rPr lang="en-US" altLang="ru-RU" sz="1600" dirty="0" smtClean="0"/>
              <a:t>staff  s</a:t>
            </a:r>
            <a:endParaRPr lang="en-US" altLang="ru-RU" sz="1600" dirty="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600" dirty="0"/>
              <a:t>	</a:t>
            </a:r>
            <a:r>
              <a:rPr lang="en-US" altLang="ru-RU" sz="1600" dirty="0"/>
              <a:t>WHERE  </a:t>
            </a:r>
            <a:r>
              <a:rPr lang="en-US" altLang="ru-RU" sz="1600" dirty="0" err="1" smtClean="0"/>
              <a:t>d.did</a:t>
            </a:r>
            <a:r>
              <a:rPr lang="en-US" altLang="ru-RU" sz="1600" dirty="0" smtClean="0"/>
              <a:t> = </a:t>
            </a:r>
            <a:r>
              <a:rPr lang="en-US" altLang="ru-RU" sz="1600" dirty="0" err="1" smtClean="0"/>
              <a:t>s.depNo</a:t>
            </a:r>
            <a:r>
              <a:rPr lang="en-US" altLang="ru-RU" sz="1600" dirty="0" smtClean="0"/>
              <a:t> </a:t>
            </a:r>
            <a:r>
              <a:rPr lang="en-US" altLang="ru-RU" sz="1600" dirty="0"/>
              <a:t>AND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600" dirty="0"/>
              <a:t>	</a:t>
            </a:r>
            <a:r>
              <a:rPr lang="en-US" altLang="ru-RU" sz="1600" dirty="0" err="1"/>
              <a:t>s</a:t>
            </a:r>
            <a:r>
              <a:rPr lang="en-US" altLang="ru-RU" sz="1600" dirty="0" err="1" smtClean="0"/>
              <a:t>.salary</a:t>
            </a:r>
            <a:r>
              <a:rPr lang="ru-RU" altLang="ru-RU" sz="1600" dirty="0" smtClean="0"/>
              <a:t> </a:t>
            </a:r>
            <a:r>
              <a:rPr lang="en-US" altLang="ru-RU" sz="1600" dirty="0" smtClean="0"/>
              <a:t>=</a:t>
            </a:r>
            <a:r>
              <a:rPr lang="ru-RU" altLang="ru-RU" sz="1600" dirty="0" smtClean="0"/>
              <a:t> </a:t>
            </a:r>
            <a:r>
              <a:rPr lang="en-US" altLang="ru-RU" sz="1600" dirty="0" smtClean="0"/>
              <a:t>(</a:t>
            </a:r>
            <a:r>
              <a:rPr lang="en-US" altLang="ru-RU" sz="1600" dirty="0"/>
              <a:t>SELECT  max(salary)  FROM  </a:t>
            </a:r>
            <a:r>
              <a:rPr lang="en-US" altLang="ru-RU" sz="1600" dirty="0" smtClean="0"/>
              <a:t>staff  </a:t>
            </a:r>
            <a:r>
              <a:rPr lang="en-US" altLang="ru-RU" sz="1600" dirty="0"/>
              <a:t>p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600" dirty="0"/>
              <a:t>			</a:t>
            </a:r>
            <a:r>
              <a:rPr lang="en-US" altLang="ru-RU" sz="1600" dirty="0"/>
              <a:t> WHERE  </a:t>
            </a:r>
            <a:r>
              <a:rPr lang="ru-RU" altLang="ru-RU" sz="1600" dirty="0" smtClean="0"/>
              <a:t> </a:t>
            </a:r>
            <a:r>
              <a:rPr lang="en-US" altLang="ru-RU" sz="1600" dirty="0" err="1" smtClean="0"/>
              <a:t>p.depNo</a:t>
            </a:r>
            <a:r>
              <a:rPr lang="ru-RU" altLang="ru-RU" sz="1600" dirty="0" smtClean="0"/>
              <a:t> </a:t>
            </a:r>
            <a:r>
              <a:rPr lang="en-US" altLang="ru-RU" sz="1600" dirty="0" smtClean="0"/>
              <a:t>=</a:t>
            </a:r>
            <a:r>
              <a:rPr lang="ru-RU" altLang="ru-RU" sz="1600" dirty="0" smtClean="0"/>
              <a:t> </a:t>
            </a:r>
            <a:r>
              <a:rPr lang="en-US" altLang="ru-RU" sz="1600" dirty="0" err="1" smtClean="0"/>
              <a:t>s.depNo</a:t>
            </a:r>
            <a:r>
              <a:rPr lang="en-US" altLang="ru-RU" sz="1600" dirty="0"/>
              <a:t>);</a:t>
            </a:r>
            <a:endParaRPr lang="ru-RU" altLang="ru-RU" sz="1600" dirty="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ru-RU" sz="1600" dirty="0" smtClean="0"/>
          </a:p>
          <a:p>
            <a:pPr eaLnBrk="1" hangingPunct="1">
              <a:spcBef>
                <a:spcPct val="0"/>
              </a:spcBef>
              <a:buClrTx/>
              <a:buSzTx/>
              <a:buNone/>
            </a:pPr>
            <a:r>
              <a:rPr lang="ru-RU" altLang="ru-RU" sz="1600" b="1" dirty="0" smtClean="0"/>
              <a:t>Вариант 2:</a:t>
            </a:r>
            <a:endParaRPr lang="en-US" altLang="ru-RU" sz="1600" b="1" dirty="0" smtClean="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ru-RU" sz="1600" dirty="0" smtClean="0"/>
              <a:t>SELECT  d.name, s.name, salary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600" dirty="0" smtClean="0"/>
              <a:t>	</a:t>
            </a:r>
            <a:r>
              <a:rPr lang="en-US" altLang="ru-RU" sz="1600" dirty="0" smtClean="0"/>
              <a:t>FROM  depart  d,  staff  s,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ru-RU" sz="1600" dirty="0" smtClean="0"/>
              <a:t>	</a:t>
            </a:r>
            <a:r>
              <a:rPr lang="en-US" altLang="ru-RU" sz="1600" b="1" dirty="0" smtClean="0"/>
              <a:t>(SELECT   </a:t>
            </a:r>
            <a:r>
              <a:rPr lang="en-US" altLang="ru-RU" sz="1600" b="1" dirty="0" err="1" smtClean="0"/>
              <a:t>depno</a:t>
            </a:r>
            <a:r>
              <a:rPr lang="en-US" altLang="ru-RU" sz="1600" b="1" dirty="0" smtClean="0"/>
              <a:t>,  max(salary)  </a:t>
            </a:r>
            <a:r>
              <a:rPr lang="en-US" altLang="ru-RU" sz="1600" b="1" dirty="0" err="1" smtClean="0"/>
              <a:t>maxsal</a:t>
            </a:r>
            <a:endParaRPr lang="en-US" altLang="ru-RU" sz="1600" b="1" dirty="0" smtClean="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ru-RU" sz="1600" b="1" dirty="0"/>
              <a:t> </a:t>
            </a:r>
            <a:r>
              <a:rPr lang="en-US" altLang="ru-RU" sz="1600" b="1" dirty="0" smtClean="0"/>
              <a:t> 		FROM   staff 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600" b="1" dirty="0" smtClean="0"/>
              <a:t>		</a:t>
            </a:r>
            <a:r>
              <a:rPr lang="en-US" altLang="ru-RU" sz="1600" b="1" dirty="0" smtClean="0"/>
              <a:t>group  by  </a:t>
            </a:r>
            <a:r>
              <a:rPr lang="en-US" altLang="ru-RU" sz="1600" b="1" dirty="0" err="1" smtClean="0"/>
              <a:t>depNo</a:t>
            </a:r>
            <a:r>
              <a:rPr lang="en-US" altLang="ru-RU" sz="1600" b="1" dirty="0" smtClean="0"/>
              <a:t>)</a:t>
            </a:r>
            <a:r>
              <a:rPr lang="en-US" altLang="ru-RU" sz="1600" dirty="0" smtClean="0"/>
              <a:t>  m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600" dirty="0" smtClean="0"/>
              <a:t>	</a:t>
            </a:r>
            <a:r>
              <a:rPr lang="en-US" altLang="ru-RU" sz="1600" dirty="0" smtClean="0"/>
              <a:t>WHERE  </a:t>
            </a:r>
            <a:r>
              <a:rPr lang="en-US" altLang="ru-RU" sz="1600" dirty="0" err="1" smtClean="0"/>
              <a:t>d.did</a:t>
            </a:r>
            <a:r>
              <a:rPr lang="en-US" altLang="ru-RU" sz="1600" dirty="0" smtClean="0"/>
              <a:t> = </a:t>
            </a:r>
            <a:r>
              <a:rPr lang="en-US" altLang="ru-RU" sz="1600" dirty="0" err="1" smtClean="0"/>
              <a:t>s.depNo</a:t>
            </a:r>
            <a:r>
              <a:rPr lang="en-US" altLang="ru-RU" sz="1600" dirty="0" smtClean="0"/>
              <a:t>   AND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ru-RU" sz="1600" dirty="0" smtClean="0"/>
              <a:t>	</a:t>
            </a:r>
            <a:r>
              <a:rPr lang="ru-RU" altLang="ru-RU" sz="1600" dirty="0" smtClean="0"/>
              <a:t>	</a:t>
            </a:r>
            <a:r>
              <a:rPr lang="en-US" altLang="ru-RU" sz="1600" dirty="0" err="1" smtClean="0"/>
              <a:t>s.salary</a:t>
            </a:r>
            <a:r>
              <a:rPr lang="en-US" altLang="ru-RU" sz="1600" dirty="0" smtClean="0"/>
              <a:t> = </a:t>
            </a:r>
            <a:r>
              <a:rPr lang="en-US" altLang="ru-RU" sz="1600" dirty="0" err="1" smtClean="0"/>
              <a:t>maxsal</a:t>
            </a:r>
            <a:r>
              <a:rPr lang="en-US" altLang="ru-RU" sz="1600" dirty="0" smtClean="0"/>
              <a:t>      AND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ru-RU" sz="1600" dirty="0"/>
              <a:t>	</a:t>
            </a:r>
            <a:r>
              <a:rPr lang="en-US" altLang="ru-RU" sz="1600" dirty="0" smtClean="0"/>
              <a:t>	</a:t>
            </a:r>
            <a:r>
              <a:rPr lang="en-US" altLang="ru-RU" sz="1600" dirty="0" err="1" smtClean="0"/>
              <a:t>s.depNo</a:t>
            </a:r>
            <a:r>
              <a:rPr lang="en-US" altLang="ru-RU" sz="1600" dirty="0" smtClean="0"/>
              <a:t> = </a:t>
            </a:r>
            <a:r>
              <a:rPr lang="en-US" altLang="ru-RU" sz="1600" dirty="0" err="1" smtClean="0"/>
              <a:t>m.depNo</a:t>
            </a:r>
            <a:r>
              <a:rPr lang="en-US" altLang="ru-RU" sz="1600" dirty="0" smtClean="0"/>
              <a:t>;</a:t>
            </a:r>
            <a:endParaRPr lang="ru-RU" altLang="ru-RU" sz="1600" dirty="0" smtClean="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600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F5F9A67-3F0F-4DBC-98B1-9DD322A3CFBC}" type="slidenum">
              <a:rPr lang="ru-RU" smtClean="0"/>
              <a:pPr>
                <a:defRPr/>
              </a:pPr>
              <a:t>38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6087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739775"/>
          </a:xfrm>
        </p:spPr>
        <p:txBody>
          <a:bodyPr/>
          <a:lstStyle/>
          <a:p>
            <a:pPr algn="ctr"/>
            <a:r>
              <a:rPr lang="ru-RU" altLang="ru-RU" sz="3600" dirty="0" smtClean="0"/>
              <a:t>Пример 3 (продолжение)</a:t>
            </a:r>
          </a:p>
        </p:txBody>
      </p:sp>
      <p:sp>
        <p:nvSpPr>
          <p:cNvPr id="27652" name="Text Box 4"/>
          <p:cNvSpPr txBox="1">
            <a:spLocks noChangeArrowheads="1"/>
          </p:cNvSpPr>
          <p:nvPr/>
        </p:nvSpPr>
        <p:spPr bwMode="auto">
          <a:xfrm>
            <a:off x="179388" y="1196975"/>
            <a:ext cx="864076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 sz="1800"/>
              <a:t>Оптимизатор </a:t>
            </a:r>
            <a:r>
              <a:rPr lang="en-US" altLang="ru-RU" sz="1800"/>
              <a:t>Oracle</a:t>
            </a:r>
            <a:r>
              <a:rPr lang="ru-RU" altLang="ru-RU" sz="1800"/>
              <a:t> выбирает третий план как самый эффективный.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F5F9A67-3F0F-4DBC-98B1-9DD322A3CFBC}" type="slidenum">
              <a:rPr lang="ru-RU" smtClean="0"/>
              <a:pPr>
                <a:defRPr/>
              </a:pPr>
              <a:t>39</a:t>
            </a:fld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556792"/>
            <a:ext cx="8775770" cy="4896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818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739552"/>
          </a:xfrm>
        </p:spPr>
        <p:txBody>
          <a:bodyPr/>
          <a:lstStyle/>
          <a:p>
            <a:pPr algn="ctr" eaLnBrk="1" hangingPunct="1"/>
            <a:r>
              <a:rPr lang="ru-RU" altLang="ru-RU" sz="3600" dirty="0" smtClean="0"/>
              <a:t>Пример выполнения запросов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96752"/>
            <a:ext cx="8229600" cy="5113337"/>
          </a:xfrm>
        </p:spPr>
        <p:txBody>
          <a:bodyPr/>
          <a:lstStyle/>
          <a:p>
            <a:pPr marL="0" indent="0" eaLnBrk="1" hangingPunct="1">
              <a:buFont typeface="Wingdings" pitchFamily="2" charset="2"/>
              <a:buNone/>
            </a:pPr>
            <a:r>
              <a:rPr lang="ru-RU" altLang="ru-RU" sz="1800" dirty="0" smtClean="0"/>
              <a:t>Список программистов </a:t>
            </a:r>
            <a:r>
              <a:rPr lang="en-US" altLang="ru-RU" sz="1800" dirty="0" smtClean="0"/>
              <a:t>5-6</a:t>
            </a:r>
            <a:r>
              <a:rPr lang="ru-RU" altLang="ru-RU" sz="1800" dirty="0" smtClean="0"/>
              <a:t> отделов с «чистой» зарплатой не менее </a:t>
            </a:r>
            <a:r>
              <a:rPr lang="en-US" altLang="ru-RU" sz="1800" dirty="0" smtClean="0"/>
              <a:t>45</a:t>
            </a:r>
            <a:r>
              <a:rPr lang="ru-RU" altLang="ru-RU" sz="1800" dirty="0" smtClean="0"/>
              <a:t>000 рублей: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ru-RU" altLang="ru-RU" sz="1800" dirty="0" smtClean="0"/>
              <a:t>	</a:t>
            </a:r>
            <a:r>
              <a:rPr lang="en-US" altLang="ru-RU" sz="1800" dirty="0" smtClean="0"/>
              <a:t>SELECT </a:t>
            </a:r>
            <a:r>
              <a:rPr lang="ru-RU" altLang="ru-RU" sz="1800" dirty="0" smtClean="0"/>
              <a:t> </a:t>
            </a:r>
            <a:r>
              <a:rPr lang="en-US" altLang="ru-RU" sz="1800" dirty="0" smtClean="0"/>
              <a:t>*</a:t>
            </a:r>
            <a:r>
              <a:rPr lang="ru-RU" altLang="ru-RU" sz="1800" dirty="0" smtClean="0"/>
              <a:t>   </a:t>
            </a:r>
            <a:r>
              <a:rPr lang="en-US" altLang="ru-RU" sz="1800" dirty="0" smtClean="0"/>
              <a:t>FROM</a:t>
            </a:r>
            <a:r>
              <a:rPr lang="ru-RU" altLang="ru-RU" sz="1800" dirty="0" smtClean="0"/>
              <a:t> </a:t>
            </a:r>
            <a:r>
              <a:rPr lang="en-US" altLang="ru-RU" sz="1800" dirty="0" smtClean="0"/>
              <a:t> staff</a:t>
            </a:r>
            <a:endParaRPr lang="ru-RU" altLang="ru-RU" sz="1800" dirty="0" smtClean="0"/>
          </a:p>
          <a:p>
            <a:pPr marL="0" indent="0" eaLnBrk="1" hangingPunct="1">
              <a:buFont typeface="Wingdings" pitchFamily="2" charset="2"/>
              <a:buNone/>
            </a:pPr>
            <a:r>
              <a:rPr lang="ru-RU" altLang="ru-RU" sz="1800" dirty="0" smtClean="0"/>
              <a:t>		</a:t>
            </a:r>
            <a:r>
              <a:rPr lang="en-US" altLang="ru-RU" sz="1800" dirty="0" smtClean="0"/>
              <a:t>WHERE </a:t>
            </a:r>
            <a:r>
              <a:rPr lang="ru-RU" altLang="ru-RU" sz="1800" dirty="0" smtClean="0"/>
              <a:t> </a:t>
            </a:r>
            <a:r>
              <a:rPr lang="en-US" altLang="ru-RU" sz="1800" dirty="0" err="1" smtClean="0"/>
              <a:t>depNo</a:t>
            </a:r>
            <a:r>
              <a:rPr lang="en-US" altLang="ru-RU" sz="1800" dirty="0" smtClean="0"/>
              <a:t> in (5,6)</a:t>
            </a:r>
            <a:r>
              <a:rPr lang="ru-RU" altLang="ru-RU" sz="1800" dirty="0" smtClean="0"/>
              <a:t> </a:t>
            </a:r>
            <a:r>
              <a:rPr lang="en-US" altLang="ru-RU" sz="1800" dirty="0" smtClean="0"/>
              <a:t> AND</a:t>
            </a:r>
            <a:r>
              <a:rPr lang="ru-RU" altLang="ru-RU" sz="1800" dirty="0" smtClean="0"/>
              <a:t> </a:t>
            </a:r>
            <a:r>
              <a:rPr lang="en-US" altLang="ru-RU" sz="1800" dirty="0" smtClean="0"/>
              <a:t> post</a:t>
            </a:r>
            <a:r>
              <a:rPr lang="ru-RU" altLang="ru-RU" sz="1800" dirty="0" smtClean="0"/>
              <a:t> </a:t>
            </a:r>
            <a:r>
              <a:rPr lang="en-US" altLang="ru-RU" sz="1800" dirty="0" smtClean="0"/>
              <a:t> LIKE </a:t>
            </a:r>
            <a:r>
              <a:rPr lang="ru-RU" altLang="ru-RU" sz="1800" dirty="0" smtClean="0"/>
              <a:t> </a:t>
            </a:r>
            <a:r>
              <a:rPr lang="en-US" altLang="ru-RU" sz="1800" dirty="0" smtClean="0"/>
              <a:t>'</a:t>
            </a:r>
            <a:r>
              <a:rPr lang="ru-RU" altLang="ru-RU" sz="1800" dirty="0" smtClean="0"/>
              <a:t>программист</a:t>
            </a:r>
            <a:r>
              <a:rPr lang="en-US" altLang="ru-RU" sz="1800" dirty="0" smtClean="0"/>
              <a:t>%'</a:t>
            </a:r>
            <a:endParaRPr lang="ru-RU" altLang="ru-RU" sz="1800" dirty="0" smtClean="0"/>
          </a:p>
          <a:p>
            <a:pPr marL="0" indent="0" eaLnBrk="1" hangingPunct="1">
              <a:buFont typeface="Wingdings" pitchFamily="2" charset="2"/>
              <a:buNone/>
            </a:pPr>
            <a:r>
              <a:rPr lang="ru-RU" altLang="ru-RU" sz="1800" dirty="0" smtClean="0"/>
              <a:t>		</a:t>
            </a:r>
            <a:r>
              <a:rPr lang="en-US" altLang="ru-RU" sz="1800" dirty="0" smtClean="0"/>
              <a:t>AND </a:t>
            </a:r>
            <a:r>
              <a:rPr lang="ru-RU" altLang="ru-RU" sz="1800" dirty="0" smtClean="0"/>
              <a:t> </a:t>
            </a:r>
            <a:r>
              <a:rPr lang="en-US" altLang="ru-RU" sz="1800" dirty="0" smtClean="0"/>
              <a:t>salary</a:t>
            </a:r>
            <a:r>
              <a:rPr lang="ru-RU" altLang="ru-RU" sz="1800" dirty="0" smtClean="0"/>
              <a:t>*0.87 &gt;= </a:t>
            </a:r>
            <a:r>
              <a:rPr lang="en-US" altLang="ru-RU" sz="1800" dirty="0" smtClean="0"/>
              <a:t>45</a:t>
            </a:r>
            <a:r>
              <a:rPr lang="ru-RU" altLang="ru-RU" sz="1800" dirty="0" smtClean="0"/>
              <a:t>000;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ru-RU" altLang="ru-RU" sz="1800" dirty="0" smtClean="0"/>
              <a:t>Если по полям </a:t>
            </a:r>
            <a:r>
              <a:rPr lang="en-US" altLang="ru-RU" sz="1800" dirty="0" err="1" smtClean="0"/>
              <a:t>depNo</a:t>
            </a:r>
            <a:r>
              <a:rPr lang="ru-RU" altLang="ru-RU" sz="1800" dirty="0" smtClean="0"/>
              <a:t> (Номер отдела), </a:t>
            </a:r>
            <a:r>
              <a:rPr lang="en-US" altLang="ru-RU" sz="1800" dirty="0" smtClean="0"/>
              <a:t>post</a:t>
            </a:r>
            <a:r>
              <a:rPr lang="ru-RU" altLang="ru-RU" sz="1800" dirty="0" smtClean="0"/>
              <a:t> (Должность) и </a:t>
            </a:r>
            <a:r>
              <a:rPr lang="ru-RU" altLang="ru-RU" sz="1800" dirty="0" err="1" smtClean="0"/>
              <a:t>salary</a:t>
            </a:r>
            <a:r>
              <a:rPr lang="ru-RU" altLang="ru-RU" sz="1800" dirty="0" smtClean="0"/>
              <a:t> (Зарплата) есть индексы, то способы выполнения этого запроса могут быть такими:</a:t>
            </a:r>
          </a:p>
          <a:p>
            <a:pPr marL="0" indent="0" eaLnBrk="1" hangingPunct="1"/>
            <a:r>
              <a:rPr lang="ru-RU" altLang="ru-RU" sz="1800" dirty="0" smtClean="0"/>
              <a:t> Найти по индексу </a:t>
            </a:r>
            <a:r>
              <a:rPr lang="en-US" altLang="ru-RU" sz="1800" dirty="0" smtClean="0"/>
              <a:t>INDEX</a:t>
            </a:r>
            <a:r>
              <a:rPr lang="ru-RU" altLang="ru-RU" sz="1800" dirty="0" smtClean="0"/>
              <a:t>(</a:t>
            </a:r>
            <a:r>
              <a:rPr lang="en-US" altLang="ru-RU" sz="1800" dirty="0" err="1" smtClean="0"/>
              <a:t>depNo</a:t>
            </a:r>
            <a:r>
              <a:rPr lang="ru-RU" altLang="ru-RU" sz="1800" dirty="0" smtClean="0"/>
              <a:t>) записи, удовлетворяющие первому условию, и проверить для найденных записей 2-3 условия.</a:t>
            </a:r>
          </a:p>
          <a:p>
            <a:pPr marL="0" indent="0" eaLnBrk="1" hangingPunct="1"/>
            <a:r>
              <a:rPr lang="ru-RU" altLang="ru-RU" sz="1800" dirty="0" smtClean="0"/>
              <a:t> Найти по индексу </a:t>
            </a:r>
            <a:r>
              <a:rPr lang="en-US" altLang="ru-RU" sz="1800" dirty="0" smtClean="0"/>
              <a:t>INDEX</a:t>
            </a:r>
            <a:r>
              <a:rPr lang="ru-RU" altLang="ru-RU" sz="1800" dirty="0" smtClean="0"/>
              <a:t>(</a:t>
            </a:r>
            <a:r>
              <a:rPr lang="en-US" altLang="ru-RU" sz="1800" dirty="0" smtClean="0"/>
              <a:t>post</a:t>
            </a:r>
            <a:r>
              <a:rPr lang="ru-RU" altLang="ru-RU" sz="1800" dirty="0" smtClean="0"/>
              <a:t>) записи, удовлетворяющие второму условию, и проверить для найденных записей оставшиеся условия.</a:t>
            </a:r>
          </a:p>
          <a:p>
            <a:pPr marL="0" indent="0" eaLnBrk="1" hangingPunct="1"/>
            <a:r>
              <a:rPr lang="ru-RU" altLang="ru-RU" sz="1800" dirty="0" smtClean="0"/>
              <a:t> Последовательно считать все записи таблицы</a:t>
            </a:r>
            <a:r>
              <a:rPr lang="en-US" altLang="ru-RU" sz="1800" dirty="0" smtClean="0"/>
              <a:t>  Staff </a:t>
            </a:r>
            <a:r>
              <a:rPr lang="ru-RU" altLang="ru-RU" sz="1800" dirty="0" smtClean="0"/>
              <a:t> и проверить для каждой записи все условия.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ru-RU" altLang="ru-RU" sz="1800" dirty="0" smtClean="0"/>
              <a:t>Индексом по полю </a:t>
            </a:r>
            <a:r>
              <a:rPr lang="ru-RU" altLang="ru-RU" sz="1800" dirty="0" err="1" smtClean="0"/>
              <a:t>salary</a:t>
            </a:r>
            <a:r>
              <a:rPr lang="ru-RU" altLang="ru-RU" sz="1800" dirty="0" smtClean="0"/>
              <a:t> система воспользоваться не может, т.к. это поле находится внутри выражения.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F5F9A67-3F0F-4DBC-98B1-9DD322A3CFBC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90AB43D-627F-40B6-999E-998827986719}" type="slidenum">
              <a:rPr lang="ru-RU" smtClean="0"/>
              <a:pPr>
                <a:defRPr/>
              </a:pPr>
              <a:t>40</a:t>
            </a:fld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467544" y="764704"/>
            <a:ext cx="8496944" cy="3985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ru-RU" sz="2800" b="1" dirty="0" smtClean="0"/>
              <a:t>Список литературы</a:t>
            </a:r>
          </a:p>
          <a:p>
            <a:pPr marL="342900" indent="-342900">
              <a:spcAft>
                <a:spcPts val="600"/>
              </a:spcAft>
              <a:buFontTx/>
              <a:buAutoNum type="arabicPeriod"/>
            </a:pPr>
            <a:r>
              <a:rPr lang="ru-RU" dirty="0" err="1" smtClean="0"/>
              <a:t>Михеичев</a:t>
            </a:r>
            <a:r>
              <a:rPr lang="ru-RU" dirty="0" smtClean="0"/>
              <a:t> В. </a:t>
            </a:r>
            <a:r>
              <a:rPr lang="ru-RU" dirty="0"/>
              <a:t>Опыт и рекомендации по оптимизации </a:t>
            </a:r>
            <a:r>
              <a:rPr lang="ru-RU" dirty="0" smtClean="0"/>
              <a:t>SQL-запросов. - </a:t>
            </a:r>
            <a:r>
              <a:rPr lang="en-US" dirty="0">
                <a:hlinkClick r:id="rId2"/>
              </a:rPr>
              <a:t>http://www.fors.ru/upload/magazine/07/http_text/russia_mihjeichev_plan_recomendations.html</a:t>
            </a:r>
            <a:r>
              <a:rPr lang="ru-RU" dirty="0" smtClean="0"/>
              <a:t> </a:t>
            </a:r>
          </a:p>
          <a:p>
            <a:pPr marL="342900" indent="-342900">
              <a:spcAft>
                <a:spcPts val="600"/>
              </a:spcAft>
              <a:buFontTx/>
              <a:buAutoNum type="arabicPeriod"/>
            </a:pPr>
            <a:r>
              <a:rPr lang="ru-RU" dirty="0" smtClean="0"/>
              <a:t>Оптимизация </a:t>
            </a:r>
            <a:r>
              <a:rPr lang="ru-RU" dirty="0"/>
              <a:t>обработки запросов в </a:t>
            </a:r>
            <a:r>
              <a:rPr lang="ru-RU" dirty="0" err="1" smtClean="0"/>
              <a:t>Oracle</a:t>
            </a:r>
            <a:r>
              <a:rPr lang="ru-RU" dirty="0"/>
              <a:t>.</a:t>
            </a:r>
            <a:r>
              <a:rPr lang="ru-RU" dirty="0" smtClean="0"/>
              <a:t> </a:t>
            </a:r>
            <a:r>
              <a:rPr lang="ru-RU" sz="1400" dirty="0" smtClean="0"/>
              <a:t>- </a:t>
            </a:r>
            <a:r>
              <a:rPr lang="en-US" sz="1400" dirty="0">
                <a:hlinkClick r:id="rId3"/>
              </a:rPr>
              <a:t>https://oracle-patches.com/oracle/tuning/3106-%D0%BE%D0%BF%D1%82%D0%B8%D0%BC%D0%B8%D0%B7%D0%B0%D1%86%D0%B8%D1%8F-%D0%BE%D0%B1%D1%80%D0%B0%D0%B1%D0%BE%D1%82%D0%BA%D0%B8-%D0%B7%D0%B0%D0%BF%D1%80%D0%BE%D1%81%D0%BE%D0%B2-%D0%B2-oracle</a:t>
            </a:r>
            <a:endParaRPr lang="ru-RU" sz="1400" dirty="0" smtClean="0"/>
          </a:p>
          <a:p>
            <a:pPr marL="342900" indent="-342900">
              <a:spcAft>
                <a:spcPts val="600"/>
              </a:spcAft>
              <a:buFontTx/>
              <a:buAutoNum type="arabicPeriod"/>
            </a:pPr>
            <a:r>
              <a:rPr lang="ru-RU" dirty="0" err="1" smtClean="0"/>
              <a:t>Пястолов</a:t>
            </a:r>
            <a:r>
              <a:rPr lang="ru-RU" dirty="0" smtClean="0"/>
              <a:t> Е. </a:t>
            </a:r>
            <a:r>
              <a:rPr lang="ru-RU" dirty="0"/>
              <a:t>Анализ запросов в </a:t>
            </a:r>
            <a:r>
              <a:rPr lang="en-US" dirty="0"/>
              <a:t>PostgreSQL</a:t>
            </a:r>
            <a:r>
              <a:rPr lang="en-US" dirty="0" smtClean="0"/>
              <a:t>.</a:t>
            </a:r>
            <a:r>
              <a:rPr lang="ru-RU" dirty="0" smtClean="0"/>
              <a:t> - </a:t>
            </a:r>
            <a:r>
              <a:rPr lang="en-US" dirty="0">
                <a:hlinkClick r:id="rId4"/>
              </a:rPr>
              <a:t>http://langtoday.com/?</a:t>
            </a:r>
            <a:r>
              <a:rPr lang="en-US" dirty="0" smtClean="0">
                <a:hlinkClick r:id="rId4"/>
              </a:rPr>
              <a:t>p=229</a:t>
            </a:r>
            <a:r>
              <a:rPr lang="ru-RU" dirty="0" smtClean="0"/>
              <a:t>.</a:t>
            </a:r>
          </a:p>
          <a:p>
            <a:pPr marL="342900" indent="-342900">
              <a:spcAft>
                <a:spcPts val="600"/>
              </a:spcAft>
              <a:buFontTx/>
              <a:buAutoNum type="arabicPeriod"/>
            </a:pPr>
            <a:r>
              <a:rPr lang="en-US" dirty="0"/>
              <a:t>Matthias </a:t>
            </a:r>
            <a:r>
              <a:rPr lang="en-US" dirty="0" err="1"/>
              <a:t>Jarke</a:t>
            </a:r>
            <a:r>
              <a:rPr lang="en-US" dirty="0"/>
              <a:t>, </a:t>
            </a:r>
            <a:r>
              <a:rPr lang="en-US" dirty="0" err="1"/>
              <a:t>Jurgen</a:t>
            </a:r>
            <a:r>
              <a:rPr lang="en-US" dirty="0"/>
              <a:t> Koch. Query Optimization in Database Systems // </a:t>
            </a:r>
            <a:r>
              <a:rPr lang="ru-RU" dirty="0"/>
              <a:t>Перевод </a:t>
            </a:r>
            <a:r>
              <a:rPr lang="ru-RU" dirty="0" err="1"/>
              <a:t>С.Кузнецова</a:t>
            </a:r>
            <a:r>
              <a:rPr lang="ru-RU" dirty="0"/>
              <a:t>: Оптимизация запросов в системах баз данных. </a:t>
            </a:r>
            <a:r>
              <a:rPr lang="ru-RU" dirty="0" smtClean="0"/>
              <a:t>- </a:t>
            </a:r>
            <a:r>
              <a:rPr lang="en-US" dirty="0">
                <a:hlinkClick r:id="rId5"/>
              </a:rPr>
              <a:t>http://citforum.ru/database/articles/query_optimization/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41982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70"/>
          <p:cNvSpPr>
            <a:spLocks noGrp="1" noChangeArrowheads="1"/>
          </p:cNvSpPr>
          <p:nvPr>
            <p:ph type="title"/>
          </p:nvPr>
        </p:nvSpPr>
        <p:spPr>
          <a:xfrm>
            <a:off x="685800" y="260648"/>
            <a:ext cx="7772400" cy="715962"/>
          </a:xfrm>
        </p:spPr>
        <p:txBody>
          <a:bodyPr/>
          <a:lstStyle/>
          <a:p>
            <a:pPr eaLnBrk="1" hangingPunct="1"/>
            <a:r>
              <a:rPr lang="ru-RU" altLang="ru-RU" sz="3200" dirty="0" smtClean="0"/>
              <a:t>Этапы оптимизации запросов в РСУБД</a:t>
            </a:r>
          </a:p>
        </p:txBody>
      </p:sp>
      <p:sp>
        <p:nvSpPr>
          <p:cNvPr id="6147" name="Text Box 953"/>
          <p:cNvSpPr txBox="1">
            <a:spLocks noChangeArrowheads="1"/>
          </p:cNvSpPr>
          <p:nvPr/>
        </p:nvSpPr>
        <p:spPr bwMode="auto">
          <a:xfrm>
            <a:off x="611188" y="836712"/>
            <a:ext cx="7991475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ru-RU" sz="1600" dirty="0"/>
              <a:t>Алгоритм оптимизации запросов должен производить выбор между множеством путей доступа для выполнения запроса. После преобразования запрос должен быть отображен в последовательность операций, возвращающих требуемые </a:t>
            </a:r>
            <a:r>
              <a:rPr lang="ru-RU" sz="1600" dirty="0" smtClean="0"/>
              <a:t>данные.</a:t>
            </a:r>
            <a:r>
              <a:rPr lang="ru-RU" sz="1600" dirty="0"/>
              <a:t> </a:t>
            </a:r>
            <a:r>
              <a:rPr lang="ru-RU" altLang="ru-RU" sz="1600" b="1" dirty="0" smtClean="0"/>
              <a:t>План </a:t>
            </a:r>
            <a:r>
              <a:rPr lang="ru-RU" altLang="ru-RU" sz="1600" b="1" dirty="0"/>
              <a:t>выполнения</a:t>
            </a:r>
            <a:r>
              <a:rPr lang="ru-RU" altLang="ru-RU" sz="1600" dirty="0"/>
              <a:t> запроса состоит из последовательности шагов, каждый из которых либо физически извлекает данные из памяти, либо делает подготовительную работу. Построением этого плана занимается </a:t>
            </a:r>
            <a:r>
              <a:rPr lang="ru-RU" altLang="ru-RU" sz="1600" b="1" dirty="0"/>
              <a:t>оптимизатор</a:t>
            </a:r>
            <a:r>
              <a:rPr lang="ru-RU" altLang="ru-RU" sz="1600" dirty="0"/>
              <a:t> – специальная компонента СУБД</a:t>
            </a:r>
            <a:r>
              <a:rPr lang="ru-RU" altLang="ru-RU" sz="1600" dirty="0" smtClean="0"/>
              <a:t>.</a:t>
            </a:r>
            <a:r>
              <a:rPr lang="en-US" altLang="ru-RU" sz="1600" dirty="0" smtClean="0"/>
              <a:t> </a:t>
            </a:r>
            <a:endParaRPr kumimoji="1" lang="ru-RU" altLang="ru-RU" sz="1600" dirty="0">
              <a:solidFill>
                <a:srgbClr val="0D0D11"/>
              </a:solidFill>
              <a:latin typeface="Times New Roman" pitchFamily="18" charset="0"/>
            </a:endParaRPr>
          </a:p>
        </p:txBody>
      </p:sp>
      <p:sp>
        <p:nvSpPr>
          <p:cNvPr id="6148" name="Rectangle 95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graphicFrame>
        <p:nvGraphicFramePr>
          <p:cNvPr id="6149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06134546"/>
              </p:ext>
            </p:extLst>
          </p:nvPr>
        </p:nvGraphicFramePr>
        <p:xfrm>
          <a:off x="468313" y="3429000"/>
          <a:ext cx="8378825" cy="2447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97" name="Рисунок" r:id="rId3" imgW="6103088" imgH="1786270" progId="Word.Picture.8">
                  <p:embed/>
                </p:oleObj>
              </mc:Choice>
              <mc:Fallback>
                <p:oleObj name="Рисунок" r:id="rId3" imgW="6103088" imgH="1786270" progId="Word.Picture.8">
                  <p:embed/>
                  <p:pic>
                    <p:nvPicPr>
                      <p:cNvPr id="0" name="Объект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3429000"/>
                        <a:ext cx="8378825" cy="2447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263D3C5-E3D0-4F04-AB2C-DB7E13D81977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827584" y="5877272"/>
            <a:ext cx="72728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eaLnBrk="1" hangingPunct="1">
              <a:buFont typeface="Wingdings" pitchFamily="2" charset="2"/>
              <a:buNone/>
            </a:pPr>
            <a:r>
              <a:rPr lang="en-US" altLang="ru-RU" dirty="0"/>
              <a:t>SELECT </a:t>
            </a:r>
            <a:r>
              <a:rPr lang="ru-RU" altLang="ru-RU" dirty="0"/>
              <a:t> </a:t>
            </a:r>
            <a:r>
              <a:rPr lang="en-US" altLang="ru-RU" dirty="0"/>
              <a:t>*</a:t>
            </a:r>
            <a:r>
              <a:rPr lang="ru-RU" altLang="ru-RU" dirty="0"/>
              <a:t>   </a:t>
            </a:r>
            <a:r>
              <a:rPr lang="en-US" altLang="ru-RU" dirty="0"/>
              <a:t>FROM</a:t>
            </a:r>
            <a:r>
              <a:rPr lang="ru-RU" altLang="ru-RU" dirty="0"/>
              <a:t> </a:t>
            </a:r>
            <a:r>
              <a:rPr lang="en-US" altLang="ru-RU" dirty="0"/>
              <a:t> staff</a:t>
            </a:r>
            <a:endParaRPr lang="ru-RU" altLang="ru-RU" dirty="0"/>
          </a:p>
          <a:p>
            <a:pPr marL="0" indent="0" eaLnBrk="1" hangingPunct="1">
              <a:buFont typeface="Wingdings" pitchFamily="2" charset="2"/>
              <a:buNone/>
            </a:pPr>
            <a:r>
              <a:rPr lang="ru-RU" altLang="ru-RU" dirty="0"/>
              <a:t>	</a:t>
            </a:r>
            <a:r>
              <a:rPr lang="en-US" altLang="ru-RU" dirty="0" smtClean="0"/>
              <a:t>WHERE </a:t>
            </a:r>
            <a:r>
              <a:rPr lang="ru-RU" altLang="ru-RU" dirty="0" smtClean="0"/>
              <a:t> </a:t>
            </a:r>
            <a:r>
              <a:rPr lang="en-US" altLang="ru-RU" dirty="0" err="1"/>
              <a:t>depNo</a:t>
            </a:r>
            <a:r>
              <a:rPr lang="en-US" altLang="ru-RU" dirty="0"/>
              <a:t> in (5,6)</a:t>
            </a:r>
            <a:r>
              <a:rPr lang="ru-RU" altLang="ru-RU" dirty="0"/>
              <a:t> </a:t>
            </a:r>
            <a:r>
              <a:rPr lang="en-US" altLang="ru-RU" dirty="0"/>
              <a:t> AND</a:t>
            </a:r>
            <a:r>
              <a:rPr lang="ru-RU" altLang="ru-RU" dirty="0"/>
              <a:t> </a:t>
            </a:r>
            <a:r>
              <a:rPr lang="en-US" altLang="ru-RU" dirty="0"/>
              <a:t> post</a:t>
            </a:r>
            <a:r>
              <a:rPr lang="ru-RU" altLang="ru-RU" dirty="0"/>
              <a:t> </a:t>
            </a:r>
            <a:r>
              <a:rPr lang="en-US" altLang="ru-RU" dirty="0"/>
              <a:t> LIKE </a:t>
            </a:r>
            <a:r>
              <a:rPr lang="ru-RU" altLang="ru-RU" dirty="0"/>
              <a:t> </a:t>
            </a:r>
            <a:r>
              <a:rPr lang="en-US" altLang="ru-RU" dirty="0"/>
              <a:t>'</a:t>
            </a:r>
            <a:r>
              <a:rPr lang="ru-RU" altLang="ru-RU" dirty="0"/>
              <a:t>программист</a:t>
            </a:r>
            <a:r>
              <a:rPr lang="en-US" altLang="ru-RU" dirty="0"/>
              <a:t>%'</a:t>
            </a:r>
            <a:endParaRPr lang="ru-RU" altLang="ru-RU" dirty="0"/>
          </a:p>
          <a:p>
            <a:pPr marL="0" indent="0" eaLnBrk="1" hangingPunct="1">
              <a:buFont typeface="Wingdings" pitchFamily="2" charset="2"/>
              <a:buNone/>
            </a:pPr>
            <a:r>
              <a:rPr lang="ru-RU" altLang="ru-RU" dirty="0"/>
              <a:t>		</a:t>
            </a:r>
            <a:r>
              <a:rPr lang="en-US" altLang="ru-RU" dirty="0"/>
              <a:t>AND </a:t>
            </a:r>
            <a:r>
              <a:rPr lang="ru-RU" altLang="ru-RU" dirty="0"/>
              <a:t> </a:t>
            </a:r>
            <a:r>
              <a:rPr lang="en-US" altLang="ru-RU" dirty="0"/>
              <a:t>salary</a:t>
            </a:r>
            <a:r>
              <a:rPr lang="ru-RU" altLang="ru-RU" dirty="0"/>
              <a:t>*0.87 &gt;= </a:t>
            </a:r>
            <a:r>
              <a:rPr lang="en-US" altLang="ru-RU" dirty="0"/>
              <a:t>45</a:t>
            </a:r>
            <a:r>
              <a:rPr lang="ru-RU" altLang="ru-RU" dirty="0"/>
              <a:t>000</a:t>
            </a:r>
            <a:r>
              <a:rPr lang="ru-RU" altLang="ru-RU" dirty="0" smtClean="0"/>
              <a:t>;</a:t>
            </a:r>
            <a:endParaRPr lang="ru-RU" alt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507413" cy="1099592"/>
          </a:xfrm>
        </p:spPr>
        <p:txBody>
          <a:bodyPr/>
          <a:lstStyle/>
          <a:p>
            <a:pPr algn="ctr" eaLnBrk="1" hangingPunct="1"/>
            <a:r>
              <a:rPr lang="ru-RU" altLang="ru-RU" sz="2800" b="1" dirty="0" smtClean="0"/>
              <a:t>Логическая оптимизация</a:t>
            </a:r>
            <a:r>
              <a:rPr lang="ru-RU" altLang="ru-RU" sz="2800" dirty="0" smtClean="0"/>
              <a:t/>
            </a:r>
            <a:br>
              <a:rPr lang="ru-RU" altLang="ru-RU" sz="2800" dirty="0" smtClean="0"/>
            </a:br>
            <a:r>
              <a:rPr lang="ru-RU" altLang="ru-RU" sz="2800" dirty="0" smtClean="0"/>
              <a:t>Преобразования операций реляционной алгебры</a:t>
            </a:r>
          </a:p>
        </p:txBody>
      </p:sp>
      <p:sp>
        <p:nvSpPr>
          <p:cNvPr id="7171" name="Text Box 91"/>
          <p:cNvSpPr txBox="1">
            <a:spLocks noChangeArrowheads="1"/>
          </p:cNvSpPr>
          <p:nvPr/>
        </p:nvSpPr>
        <p:spPr bwMode="auto">
          <a:xfrm>
            <a:off x="541338" y="1628800"/>
            <a:ext cx="8207126" cy="4708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ts val="600"/>
              </a:spcBef>
              <a:spcAft>
                <a:spcPts val="1200"/>
              </a:spcAft>
              <a:buClrTx/>
              <a:buSzTx/>
              <a:buFontTx/>
              <a:buNone/>
            </a:pPr>
            <a:r>
              <a:rPr lang="ru-RU" altLang="ru-RU" sz="1800" dirty="0">
                <a:latin typeface="Times New Roman" pitchFamily="18" charset="0"/>
                <a:cs typeface="Times New Roman" pitchFamily="18" charset="0"/>
              </a:rPr>
              <a:t>Два выражения реляционной алгебры считаются </a:t>
            </a:r>
            <a:r>
              <a:rPr lang="ru-RU" altLang="ru-RU" sz="1800" b="1" dirty="0">
                <a:latin typeface="Times New Roman" pitchFamily="18" charset="0"/>
                <a:cs typeface="Times New Roman" pitchFamily="18" charset="0"/>
              </a:rPr>
              <a:t>эквивалентными</a:t>
            </a:r>
            <a:r>
              <a:rPr lang="ru-RU" altLang="ru-RU" sz="1800" dirty="0">
                <a:latin typeface="Times New Roman" pitchFamily="18" charset="0"/>
                <a:cs typeface="Times New Roman" pitchFamily="18" charset="0"/>
              </a:rPr>
              <a:t>, если они описывают одно и то же отображение.</a:t>
            </a:r>
            <a:endParaRPr lang="en-US" altLang="ru-RU" sz="1800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altLang="ru-RU" sz="1800" dirty="0">
                <a:latin typeface="Times New Roman" pitchFamily="18" charset="0"/>
                <a:cs typeface="Times New Roman" pitchFamily="18" charset="0"/>
              </a:rPr>
              <a:t>качестве примера приведём отношения </a:t>
            </a:r>
            <a:r>
              <a:rPr lang="en-US" altLang="ru-RU" sz="1800" dirty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ru-RU" altLang="ru-RU" sz="1800" dirty="0">
                <a:latin typeface="Times New Roman" pitchFamily="18" charset="0"/>
                <a:cs typeface="Times New Roman" pitchFamily="18" charset="0"/>
              </a:rPr>
              <a:t>1 и </a:t>
            </a:r>
            <a:r>
              <a:rPr lang="en-US" altLang="ru-RU" sz="1800" dirty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ru-RU" altLang="ru-RU" sz="1800" dirty="0">
                <a:latin typeface="Times New Roman" pitchFamily="18" charset="0"/>
                <a:cs typeface="Times New Roman" pitchFamily="18" charset="0"/>
              </a:rPr>
              <a:t>2, содержащие по 1000 кортежей, причём только 10 кортежей в каждом отношении удовлетворяют условию </a:t>
            </a:r>
            <a:r>
              <a:rPr lang="en-US" altLang="ru-RU" sz="1800" dirty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altLang="ru-RU" sz="1800" dirty="0">
                <a:latin typeface="Times New Roman" pitchFamily="18" charset="0"/>
                <a:cs typeface="Times New Roman" pitchFamily="18" charset="0"/>
              </a:rPr>
              <a:t>. Если выполнять следующую последовательность операций:</a:t>
            </a:r>
            <a:endParaRPr lang="en-US" altLang="ru-RU" sz="1800" dirty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</a:pPr>
            <a:r>
              <a:rPr lang="en-US" altLang="ru-RU" sz="1800" b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</a:t>
            </a:r>
            <a:r>
              <a:rPr lang="en-US" altLang="ru-RU" sz="1800" b="1" baseline="-25000" dirty="0">
                <a:latin typeface="Times New Roman" pitchFamily="18" charset="0"/>
                <a:cs typeface="Times New Roman" pitchFamily="18" charset="0"/>
              </a:rPr>
              <a:t>F </a:t>
            </a:r>
            <a:r>
              <a:rPr lang="ru-RU" altLang="ru-RU" sz="1800" b="1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ru-RU" sz="1800" b="1" dirty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ru-RU" altLang="ru-RU" sz="1800" b="1" dirty="0"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en-US" altLang="ru-RU" sz="1800" b="1" dirty="0">
                <a:latin typeface="+mj-lt"/>
                <a:cs typeface="Times New Roman" pitchFamily="18" charset="0"/>
              </a:rPr>
              <a:t>U</a:t>
            </a:r>
            <a:r>
              <a:rPr lang="en-US" altLang="ru-RU" sz="1800" b="1" dirty="0">
                <a:latin typeface="Times New Roman" pitchFamily="18" charset="0"/>
                <a:cs typeface="Times New Roman" pitchFamily="18" charset="0"/>
              </a:rPr>
              <a:t> R</a:t>
            </a:r>
            <a:r>
              <a:rPr lang="ru-RU" altLang="ru-RU" sz="1800" b="1" dirty="0">
                <a:latin typeface="Times New Roman" pitchFamily="18" charset="0"/>
                <a:cs typeface="Times New Roman" pitchFamily="18" charset="0"/>
              </a:rPr>
              <a:t>2),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dirty="0">
                <a:latin typeface="Times New Roman" pitchFamily="18" charset="0"/>
                <a:cs typeface="Times New Roman" pitchFamily="18" charset="0"/>
              </a:rPr>
              <a:t>то после выполнения объединения получится 2000 кортежей (если отношения не содержат одинаковых кортежей), а после селекции останется 20 записей. Если изменить последовательность выполнения операций:</a:t>
            </a:r>
            <a:endParaRPr lang="en-US" altLang="ru-RU" sz="1800" dirty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</a:pPr>
            <a:r>
              <a:rPr lang="en-US" altLang="ru-RU" sz="1800" b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</a:t>
            </a:r>
            <a:r>
              <a:rPr lang="en-US" altLang="ru-RU" sz="1800" b="1" baseline="-25000" dirty="0">
                <a:latin typeface="Times New Roman" pitchFamily="18" charset="0"/>
                <a:cs typeface="Times New Roman" pitchFamily="18" charset="0"/>
              </a:rPr>
              <a:t>F </a:t>
            </a:r>
            <a:r>
              <a:rPr lang="ru-RU" altLang="ru-RU" sz="1800" b="1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ru-RU" sz="1800" b="1" dirty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ru-RU" altLang="ru-RU" sz="1800" b="1" dirty="0">
                <a:latin typeface="Times New Roman" pitchFamily="18" charset="0"/>
                <a:cs typeface="Times New Roman" pitchFamily="18" charset="0"/>
              </a:rPr>
              <a:t>1) </a:t>
            </a:r>
            <a:r>
              <a:rPr lang="en-US" altLang="ru-RU" sz="1800" b="1" dirty="0">
                <a:cs typeface="Times New Roman" pitchFamily="18" charset="0"/>
              </a:rPr>
              <a:t>U</a:t>
            </a:r>
            <a:r>
              <a:rPr lang="en-US" altLang="ru-RU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ru-RU" sz="1800" b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</a:t>
            </a:r>
            <a:r>
              <a:rPr lang="en-US" altLang="ru-RU" sz="1800" b="1" baseline="-25000" dirty="0">
                <a:latin typeface="Times New Roman" pitchFamily="18" charset="0"/>
                <a:cs typeface="Times New Roman" pitchFamily="18" charset="0"/>
              </a:rPr>
              <a:t>F </a:t>
            </a:r>
            <a:r>
              <a:rPr lang="ru-RU" altLang="ru-RU" sz="1800" b="1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ru-RU" sz="1800" b="1" dirty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ru-RU" altLang="ru-RU" sz="1800" b="1" dirty="0">
                <a:latin typeface="Times New Roman" pitchFamily="18" charset="0"/>
                <a:cs typeface="Times New Roman" pitchFamily="18" charset="0"/>
              </a:rPr>
              <a:t>2),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dirty="0">
                <a:latin typeface="Times New Roman" pitchFamily="18" charset="0"/>
                <a:cs typeface="Times New Roman" pitchFamily="18" charset="0"/>
              </a:rPr>
              <a:t>то после селекции останется по 10 записей из каждого отношения, объединение которых даст 20 требуемых кортежей. Если учитывать, что объединение обычно выполняется путем сортировки данных (для удаления одинаковых кортежей) и промежуточный результат надо хранить, то выигрыш и по объёму памяти и по времени очевиден: гораздо быстрее отсортировать 20 кортежей, а не 2000.</a:t>
            </a:r>
            <a:endParaRPr kumimoji="1" lang="ru-RU" altLang="ru-RU" sz="1800" dirty="0">
              <a:solidFill>
                <a:srgbClr val="0D0D1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263D3C5-E3D0-4F04-AB2C-DB7E13D81977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507413" cy="723900"/>
          </a:xfrm>
        </p:spPr>
        <p:txBody>
          <a:bodyPr/>
          <a:lstStyle/>
          <a:p>
            <a:pPr eaLnBrk="1" hangingPunct="1"/>
            <a:r>
              <a:rPr lang="ru-RU" altLang="ru-RU" sz="2800" smtClean="0"/>
              <a:t>Преобразования операций реляционной алгебры</a:t>
            </a:r>
          </a:p>
        </p:txBody>
      </p:sp>
      <p:sp>
        <p:nvSpPr>
          <p:cNvPr id="8195" name="Text Box 91"/>
          <p:cNvSpPr txBox="1">
            <a:spLocks noChangeArrowheads="1"/>
          </p:cNvSpPr>
          <p:nvPr/>
        </p:nvSpPr>
        <p:spPr bwMode="auto">
          <a:xfrm>
            <a:off x="541338" y="1196975"/>
            <a:ext cx="77755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000">
                <a:latin typeface="Times New Roman" pitchFamily="18" charset="0"/>
                <a:cs typeface="Times New Roman" pitchFamily="18" charset="0"/>
              </a:rPr>
              <a:t>Закон коммутативности для декартовых произведений:</a:t>
            </a:r>
            <a:r>
              <a:rPr lang="en-US" altLang="ru-RU" sz="2000">
                <a:latin typeface="Times New Roman" pitchFamily="18" charset="0"/>
                <a:cs typeface="Times New Roman" pitchFamily="18" charset="0"/>
              </a:rPr>
              <a:t>  R </a:t>
            </a:r>
            <a:r>
              <a:rPr lang="ru-RU" altLang="ru-RU" sz="200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</a:t>
            </a:r>
            <a:r>
              <a:rPr lang="en-US" altLang="ru-RU" sz="2000">
                <a:latin typeface="Times New Roman" pitchFamily="18" charset="0"/>
                <a:cs typeface="Times New Roman" pitchFamily="18" charset="0"/>
              </a:rPr>
              <a:t> S = S </a:t>
            </a:r>
            <a:r>
              <a:rPr lang="ru-RU" altLang="ru-RU" sz="200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</a:t>
            </a:r>
            <a:r>
              <a:rPr lang="en-US" altLang="ru-RU" sz="2000">
                <a:latin typeface="Times New Roman" pitchFamily="18" charset="0"/>
                <a:cs typeface="Times New Roman" pitchFamily="18" charset="0"/>
              </a:rPr>
              <a:t> R</a:t>
            </a:r>
            <a:endParaRPr lang="ru-RU" altLang="ru-RU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54" name="Text Box 91"/>
          <p:cNvSpPr txBox="1">
            <a:spLocks noChangeArrowheads="1"/>
          </p:cNvSpPr>
          <p:nvPr/>
        </p:nvSpPr>
        <p:spPr bwMode="auto">
          <a:xfrm>
            <a:off x="468313" y="5734050"/>
            <a:ext cx="23749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000">
                <a:latin typeface="Times New Roman" pitchFamily="18" charset="0"/>
                <a:cs typeface="Times New Roman" pitchFamily="18" charset="0"/>
              </a:rPr>
              <a:t>2 + </a:t>
            </a:r>
            <a:r>
              <a:rPr lang="en-US" altLang="ru-RU" sz="2000">
                <a:latin typeface="Times New Roman" pitchFamily="18" charset="0"/>
                <a:cs typeface="Times New Roman" pitchFamily="18" charset="0"/>
              </a:rPr>
              <a:t>200 </a:t>
            </a:r>
            <a:r>
              <a:rPr lang="en-US" altLang="ru-RU" sz="200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 </a:t>
            </a:r>
            <a:r>
              <a:rPr lang="en-US" altLang="ru-RU" sz="2000">
                <a:latin typeface="Times New Roman" pitchFamily="18" charset="0"/>
                <a:cs typeface="Times New Roman" pitchFamily="18" charset="0"/>
              </a:rPr>
              <a:t>2 = 40</a:t>
            </a:r>
            <a:r>
              <a:rPr lang="ru-RU" altLang="ru-RU" sz="2000">
                <a:latin typeface="Times New Roman" pitchFamily="18" charset="0"/>
                <a:cs typeface="Times New Roman" pitchFamily="18" charset="0"/>
              </a:rPr>
              <a:t>2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000">
                <a:latin typeface="Times New Roman" pitchFamily="18" charset="0"/>
                <a:cs typeface="Times New Roman" pitchFamily="18" charset="0"/>
              </a:rPr>
              <a:t>физических чтений</a:t>
            </a:r>
          </a:p>
        </p:txBody>
      </p:sp>
      <p:graphicFrame>
        <p:nvGraphicFramePr>
          <p:cNvPr id="8340" name="Group 148"/>
          <p:cNvGraphicFramePr>
            <a:graphicFrameLocks noGrp="1"/>
          </p:cNvGraphicFramePr>
          <p:nvPr/>
        </p:nvGraphicFramePr>
        <p:xfrm>
          <a:off x="611188" y="1700213"/>
          <a:ext cx="1257300" cy="396875"/>
        </p:xfrm>
        <a:graphic>
          <a:graphicData uri="http://schemas.openxmlformats.org/drawingml/2006/table">
            <a:tbl>
              <a:tblPr/>
              <a:tblGrid>
                <a:gridCol w="1257300"/>
              </a:tblGrid>
              <a:tr h="3968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r</a:t>
                      </a: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marT="45793" marB="4579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8339" name="Group 147"/>
          <p:cNvGraphicFramePr>
            <a:graphicFrameLocks noGrp="1"/>
          </p:cNvGraphicFramePr>
          <p:nvPr/>
        </p:nvGraphicFramePr>
        <p:xfrm>
          <a:off x="611188" y="2097088"/>
          <a:ext cx="1257300" cy="396875"/>
        </p:xfrm>
        <a:graphic>
          <a:graphicData uri="http://schemas.openxmlformats.org/drawingml/2006/table">
            <a:tbl>
              <a:tblPr/>
              <a:tblGrid>
                <a:gridCol w="1257300"/>
              </a:tblGrid>
              <a:tr h="3968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r</a:t>
                      </a: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</a:p>
                  </a:txBody>
                  <a:tcPr marT="45793" marB="4579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8341" name="Group 149"/>
          <p:cNvGraphicFramePr>
            <a:graphicFrameLocks noGrp="1"/>
          </p:cNvGraphicFramePr>
          <p:nvPr/>
        </p:nvGraphicFramePr>
        <p:xfrm>
          <a:off x="611188" y="2924175"/>
          <a:ext cx="1257300" cy="396875"/>
        </p:xfrm>
        <a:graphic>
          <a:graphicData uri="http://schemas.openxmlformats.org/drawingml/2006/table">
            <a:tbl>
              <a:tblPr/>
              <a:tblGrid>
                <a:gridCol w="1257300"/>
              </a:tblGrid>
              <a:tr h="3968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</a:t>
                      </a: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marT="45793" marB="4579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8342" name="Group 150"/>
          <p:cNvGraphicFramePr>
            <a:graphicFrameLocks noGrp="1"/>
          </p:cNvGraphicFramePr>
          <p:nvPr/>
        </p:nvGraphicFramePr>
        <p:xfrm>
          <a:off x="611188" y="3321050"/>
          <a:ext cx="1257300" cy="396875"/>
        </p:xfrm>
        <a:graphic>
          <a:graphicData uri="http://schemas.openxmlformats.org/drawingml/2006/table">
            <a:tbl>
              <a:tblPr/>
              <a:tblGrid>
                <a:gridCol w="1257300"/>
              </a:tblGrid>
              <a:tr h="3968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</a:t>
                      </a: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</a:p>
                  </a:txBody>
                  <a:tcPr marT="45793" marB="4579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8343" name="Group 151"/>
          <p:cNvGraphicFramePr>
            <a:graphicFrameLocks noGrp="1"/>
          </p:cNvGraphicFramePr>
          <p:nvPr/>
        </p:nvGraphicFramePr>
        <p:xfrm>
          <a:off x="611188" y="3716338"/>
          <a:ext cx="1257300" cy="396875"/>
        </p:xfrm>
        <a:graphic>
          <a:graphicData uri="http://schemas.openxmlformats.org/drawingml/2006/table">
            <a:tbl>
              <a:tblPr/>
              <a:tblGrid>
                <a:gridCol w="1257300"/>
              </a:tblGrid>
              <a:tr h="3968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</a:t>
                      </a: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</a:p>
                  </a:txBody>
                  <a:tcPr marT="45793" marB="4579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8344" name="Group 152"/>
          <p:cNvGraphicFramePr>
            <a:graphicFrameLocks noGrp="1"/>
          </p:cNvGraphicFramePr>
          <p:nvPr/>
        </p:nvGraphicFramePr>
        <p:xfrm>
          <a:off x="611188" y="4113213"/>
          <a:ext cx="1257300" cy="396875"/>
        </p:xfrm>
        <a:graphic>
          <a:graphicData uri="http://schemas.openxmlformats.org/drawingml/2006/table">
            <a:tbl>
              <a:tblPr/>
              <a:tblGrid>
                <a:gridCol w="1257300"/>
              </a:tblGrid>
              <a:tr h="3968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</a:t>
                      </a: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</a:p>
                  </a:txBody>
                  <a:tcPr marT="45793" marB="4579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8346" name="Group 154"/>
          <p:cNvGraphicFramePr>
            <a:graphicFrameLocks noGrp="1"/>
          </p:cNvGraphicFramePr>
          <p:nvPr/>
        </p:nvGraphicFramePr>
        <p:xfrm>
          <a:off x="611188" y="4508500"/>
          <a:ext cx="1257300" cy="396875"/>
        </p:xfrm>
        <a:graphic>
          <a:graphicData uri="http://schemas.openxmlformats.org/drawingml/2006/table">
            <a:tbl>
              <a:tblPr/>
              <a:tblGrid>
                <a:gridCol w="1257300"/>
              </a:tblGrid>
              <a:tr h="3968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…</a:t>
                      </a:r>
                    </a:p>
                  </a:txBody>
                  <a:tcPr marT="45793" marB="4579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8345" name="Group 153"/>
          <p:cNvGraphicFramePr>
            <a:graphicFrameLocks noGrp="1"/>
          </p:cNvGraphicFramePr>
          <p:nvPr/>
        </p:nvGraphicFramePr>
        <p:xfrm>
          <a:off x="611188" y="4905375"/>
          <a:ext cx="1257300" cy="396875"/>
        </p:xfrm>
        <a:graphic>
          <a:graphicData uri="http://schemas.openxmlformats.org/drawingml/2006/table">
            <a:tbl>
              <a:tblPr/>
              <a:tblGrid>
                <a:gridCol w="1257300"/>
              </a:tblGrid>
              <a:tr h="3968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</a:t>
                      </a: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200</a:t>
                      </a:r>
                    </a:p>
                  </a:txBody>
                  <a:tcPr marT="45793" marB="4579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331" name="Text Box 139"/>
          <p:cNvSpPr txBox="1">
            <a:spLocks noChangeArrowheads="1"/>
          </p:cNvSpPr>
          <p:nvPr/>
        </p:nvSpPr>
        <p:spPr bwMode="auto">
          <a:xfrm>
            <a:off x="3708400" y="2205038"/>
            <a:ext cx="647700" cy="2292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 sz="1800"/>
              <a:t>1-й, 2-й: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ru-RU" sz="1800"/>
              <a:t>r1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ru-RU" sz="1800"/>
              <a:t>s1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ru-RU" sz="1800"/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sp>
        <p:nvSpPr>
          <p:cNvPr id="8332" name="Text Box 140"/>
          <p:cNvSpPr txBox="1">
            <a:spLocks noChangeArrowheads="1"/>
          </p:cNvSpPr>
          <p:nvPr/>
        </p:nvSpPr>
        <p:spPr bwMode="auto">
          <a:xfrm>
            <a:off x="4716463" y="2203450"/>
            <a:ext cx="719137" cy="2017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 sz="1800"/>
              <a:t>3-й: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ru-RU" sz="1800"/>
              <a:t>r1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ru-RU" sz="1800"/>
              <a:t>s1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ru-RU" sz="1800"/>
              <a:t>s2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sp>
        <p:nvSpPr>
          <p:cNvPr id="8333" name="Text Box 141"/>
          <p:cNvSpPr txBox="1">
            <a:spLocks noChangeArrowheads="1"/>
          </p:cNvSpPr>
          <p:nvPr/>
        </p:nvSpPr>
        <p:spPr bwMode="auto">
          <a:xfrm>
            <a:off x="5651500" y="2203450"/>
            <a:ext cx="719138" cy="2017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 sz="1800"/>
              <a:t>4-й: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ru-RU" sz="1800"/>
              <a:t>r1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ru-RU" sz="1800"/>
              <a:t>s1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ru-RU" sz="1800"/>
              <a:t>s2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ru-RU" sz="1800"/>
              <a:t>s3</a:t>
            </a:r>
            <a:endParaRPr lang="ru-RU" altLang="ru-RU" sz="1800"/>
          </a:p>
        </p:txBody>
      </p:sp>
      <p:sp>
        <p:nvSpPr>
          <p:cNvPr id="8334" name="Text Box 142"/>
          <p:cNvSpPr txBox="1">
            <a:spLocks noChangeArrowheads="1"/>
          </p:cNvSpPr>
          <p:nvPr/>
        </p:nvSpPr>
        <p:spPr bwMode="auto">
          <a:xfrm>
            <a:off x="6659563" y="2205038"/>
            <a:ext cx="719137" cy="2017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 sz="1800"/>
              <a:t>5-й: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ru-RU" sz="1800"/>
              <a:t>r1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ru-RU" sz="1800"/>
              <a:t>s4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ru-RU" sz="1800"/>
              <a:t>s2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ru-RU" sz="1800"/>
              <a:t>s3</a:t>
            </a:r>
            <a:endParaRPr lang="ru-RU" altLang="ru-RU" sz="1800"/>
          </a:p>
        </p:txBody>
      </p:sp>
      <p:sp>
        <p:nvSpPr>
          <p:cNvPr id="8335" name="Text Box 143"/>
          <p:cNvSpPr txBox="1">
            <a:spLocks noChangeArrowheads="1"/>
          </p:cNvSpPr>
          <p:nvPr/>
        </p:nvSpPr>
        <p:spPr bwMode="auto">
          <a:xfrm>
            <a:off x="7667625" y="2205038"/>
            <a:ext cx="719138" cy="2017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 sz="1800"/>
              <a:t>6-й: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ru-RU" sz="1800"/>
              <a:t>r1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ru-RU" sz="1800"/>
              <a:t>s4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ru-RU" sz="1800"/>
              <a:t>s5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ru-RU" sz="1800"/>
              <a:t>s3</a:t>
            </a:r>
            <a:endParaRPr lang="ru-RU" altLang="ru-RU" sz="1800"/>
          </a:p>
        </p:txBody>
      </p:sp>
      <p:sp>
        <p:nvSpPr>
          <p:cNvPr id="8336" name="Text Box 144"/>
          <p:cNvSpPr txBox="1">
            <a:spLocks noChangeArrowheads="1"/>
          </p:cNvSpPr>
          <p:nvPr/>
        </p:nvSpPr>
        <p:spPr bwMode="auto">
          <a:xfrm>
            <a:off x="3924300" y="4364038"/>
            <a:ext cx="935038" cy="2017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 sz="1800"/>
              <a:t>201-й: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ru-RU" sz="1800"/>
              <a:t>r1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ru-RU" sz="1800"/>
              <a:t>s198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ru-RU" sz="1800"/>
              <a:t>s199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ru-RU" sz="1800"/>
              <a:t>s200</a:t>
            </a:r>
            <a:endParaRPr lang="ru-RU" altLang="ru-RU" sz="1800"/>
          </a:p>
        </p:txBody>
      </p:sp>
      <p:sp>
        <p:nvSpPr>
          <p:cNvPr id="8337" name="Text Box 145"/>
          <p:cNvSpPr txBox="1">
            <a:spLocks noChangeArrowheads="1"/>
          </p:cNvSpPr>
          <p:nvPr/>
        </p:nvSpPr>
        <p:spPr bwMode="auto">
          <a:xfrm>
            <a:off x="5219700" y="4365625"/>
            <a:ext cx="1008063" cy="2017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 sz="1800"/>
              <a:t>202-й: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ru-RU" sz="1800"/>
              <a:t>r</a:t>
            </a:r>
            <a:r>
              <a:rPr lang="ru-RU" altLang="ru-RU" sz="1800"/>
              <a:t>1</a:t>
            </a:r>
            <a:endParaRPr lang="en-US" altLang="ru-RU" sz="1800"/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ru-RU" sz="1800"/>
              <a:t>r2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ru-RU" sz="1800"/>
              <a:t>s199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ru-RU" sz="1800"/>
              <a:t>s200</a:t>
            </a:r>
            <a:endParaRPr lang="ru-RU" altLang="ru-RU" sz="1800"/>
          </a:p>
        </p:txBody>
      </p:sp>
      <p:sp>
        <p:nvSpPr>
          <p:cNvPr id="8338" name="Text Box 146"/>
          <p:cNvSpPr txBox="1">
            <a:spLocks noChangeArrowheads="1"/>
          </p:cNvSpPr>
          <p:nvPr/>
        </p:nvSpPr>
        <p:spPr bwMode="auto">
          <a:xfrm>
            <a:off x="7596188" y="4364038"/>
            <a:ext cx="936625" cy="2017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 sz="1800"/>
              <a:t>402: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ru-RU" sz="1800"/>
              <a:t>r1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ru-RU" sz="1800"/>
              <a:t>r2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ru-RU" sz="1800"/>
              <a:t>s1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ru-RU" sz="1800"/>
              <a:t>s2</a:t>
            </a:r>
            <a:endParaRPr lang="ru-RU" altLang="ru-RU" sz="1800"/>
          </a:p>
        </p:txBody>
      </p:sp>
      <p:sp>
        <p:nvSpPr>
          <p:cNvPr id="8253" name="Text Box 155"/>
          <p:cNvSpPr txBox="1">
            <a:spLocks noChangeArrowheads="1"/>
          </p:cNvSpPr>
          <p:nvPr/>
        </p:nvSpPr>
        <p:spPr bwMode="auto">
          <a:xfrm>
            <a:off x="2195513" y="1844675"/>
            <a:ext cx="1081087" cy="1328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 sz="1800"/>
              <a:t>Объем ОП – 4 блока.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sp>
        <p:nvSpPr>
          <p:cNvPr id="2" name="Text Box 156"/>
          <p:cNvSpPr txBox="1">
            <a:spLocks noChangeArrowheads="1"/>
          </p:cNvSpPr>
          <p:nvPr/>
        </p:nvSpPr>
        <p:spPr bwMode="auto">
          <a:xfrm>
            <a:off x="3635375" y="1628775"/>
            <a:ext cx="511333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 sz="1800">
                <a:latin typeface="Times New Roman" pitchFamily="18" charset="0"/>
              </a:rPr>
              <a:t>Содержимое ОП по тактам:</a:t>
            </a:r>
          </a:p>
        </p:txBody>
      </p:sp>
      <p:sp>
        <p:nvSpPr>
          <p:cNvPr id="8349" name="Text Box 157"/>
          <p:cNvSpPr txBox="1">
            <a:spLocks noChangeArrowheads="1"/>
          </p:cNvSpPr>
          <p:nvPr/>
        </p:nvSpPr>
        <p:spPr bwMode="auto">
          <a:xfrm>
            <a:off x="3132138" y="5084763"/>
            <a:ext cx="7921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 sz="1800" b="1"/>
              <a:t>…</a:t>
            </a:r>
          </a:p>
        </p:txBody>
      </p:sp>
      <p:sp>
        <p:nvSpPr>
          <p:cNvPr id="8350" name="Text Box 158"/>
          <p:cNvSpPr txBox="1">
            <a:spLocks noChangeArrowheads="1"/>
          </p:cNvSpPr>
          <p:nvPr/>
        </p:nvSpPr>
        <p:spPr bwMode="auto">
          <a:xfrm>
            <a:off x="6443663" y="4365625"/>
            <a:ext cx="1008062" cy="2017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 sz="1800"/>
              <a:t>203-й: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ru-RU" sz="1800"/>
              <a:t>r1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ru-RU" sz="1800"/>
              <a:t>r2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ru-RU" sz="1800"/>
              <a:t>s1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ru-RU" sz="1800"/>
              <a:t>s200</a:t>
            </a:r>
            <a:endParaRPr lang="ru-RU" altLang="ru-RU" sz="1800"/>
          </a:p>
        </p:txBody>
      </p:sp>
      <p:sp>
        <p:nvSpPr>
          <p:cNvPr id="25" name="Text Box 157"/>
          <p:cNvSpPr txBox="1">
            <a:spLocks noChangeArrowheads="1"/>
          </p:cNvSpPr>
          <p:nvPr/>
        </p:nvSpPr>
        <p:spPr bwMode="auto">
          <a:xfrm>
            <a:off x="8316913" y="5084763"/>
            <a:ext cx="61118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 sz="1800" b="1" dirty="0"/>
              <a:t>…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263D3C5-E3D0-4F04-AB2C-DB7E13D81977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8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8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8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8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8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8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54" grpId="0"/>
      <p:bldP spid="8331" grpId="0"/>
      <p:bldP spid="8332" grpId="0"/>
      <p:bldP spid="8333" grpId="0"/>
      <p:bldP spid="8334" grpId="0"/>
      <p:bldP spid="8335" grpId="0"/>
      <p:bldP spid="8336" grpId="0"/>
      <p:bldP spid="8337" grpId="0"/>
      <p:bldP spid="8338" grpId="0"/>
      <p:bldP spid="8349" grpId="0"/>
      <p:bldP spid="8350" grpId="0"/>
      <p:bldP spid="2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457200"/>
            <a:ext cx="8507413" cy="723900"/>
          </a:xfrm>
        </p:spPr>
        <p:txBody>
          <a:bodyPr/>
          <a:lstStyle/>
          <a:p>
            <a:pPr eaLnBrk="1" hangingPunct="1"/>
            <a:r>
              <a:rPr lang="ru-RU" altLang="ru-RU" sz="2800" smtClean="0"/>
              <a:t>Преобразования операций реляционной алгебры</a:t>
            </a:r>
          </a:p>
        </p:txBody>
      </p:sp>
      <p:sp>
        <p:nvSpPr>
          <p:cNvPr id="9219" name="Text Box 91"/>
          <p:cNvSpPr txBox="1">
            <a:spLocks noChangeArrowheads="1"/>
          </p:cNvSpPr>
          <p:nvPr/>
        </p:nvSpPr>
        <p:spPr bwMode="auto">
          <a:xfrm>
            <a:off x="541338" y="1196975"/>
            <a:ext cx="77755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000">
                <a:latin typeface="Times New Roman" pitchFamily="18" charset="0"/>
                <a:cs typeface="Times New Roman" pitchFamily="18" charset="0"/>
              </a:rPr>
              <a:t>Закон коммутативности для декартовых произведений:</a:t>
            </a:r>
            <a:r>
              <a:rPr lang="en-US" altLang="ru-RU" sz="2000">
                <a:latin typeface="Times New Roman" pitchFamily="18" charset="0"/>
                <a:cs typeface="Times New Roman" pitchFamily="18" charset="0"/>
              </a:rPr>
              <a:t>  R </a:t>
            </a:r>
            <a:r>
              <a:rPr lang="ru-RU" altLang="ru-RU" sz="200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</a:t>
            </a:r>
            <a:r>
              <a:rPr lang="en-US" altLang="ru-RU" sz="2000">
                <a:latin typeface="Times New Roman" pitchFamily="18" charset="0"/>
                <a:cs typeface="Times New Roman" pitchFamily="18" charset="0"/>
              </a:rPr>
              <a:t> S = S </a:t>
            </a:r>
            <a:r>
              <a:rPr lang="ru-RU" altLang="ru-RU" sz="200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</a:t>
            </a:r>
            <a:r>
              <a:rPr lang="en-US" altLang="ru-RU" sz="2000">
                <a:latin typeface="Times New Roman" pitchFamily="18" charset="0"/>
                <a:cs typeface="Times New Roman" pitchFamily="18" charset="0"/>
              </a:rPr>
              <a:t> R</a:t>
            </a:r>
            <a:endParaRPr lang="ru-RU" altLang="ru-RU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24" name="Text Box 91"/>
          <p:cNvSpPr txBox="1">
            <a:spLocks noChangeArrowheads="1"/>
          </p:cNvSpPr>
          <p:nvPr/>
        </p:nvSpPr>
        <p:spPr bwMode="auto">
          <a:xfrm>
            <a:off x="468313" y="5734050"/>
            <a:ext cx="23749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000">
                <a:latin typeface="Times New Roman" pitchFamily="18" charset="0"/>
                <a:cs typeface="Times New Roman" pitchFamily="18" charset="0"/>
              </a:rPr>
              <a:t>2 + </a:t>
            </a:r>
            <a:r>
              <a:rPr lang="en-US" altLang="ru-RU" sz="2000">
                <a:latin typeface="Times New Roman" pitchFamily="18" charset="0"/>
                <a:cs typeface="Times New Roman" pitchFamily="18" charset="0"/>
              </a:rPr>
              <a:t>200 = </a:t>
            </a:r>
            <a:r>
              <a:rPr lang="ru-RU" altLang="ru-RU" sz="2000">
                <a:latin typeface="Times New Roman" pitchFamily="18" charset="0"/>
                <a:cs typeface="Times New Roman" pitchFamily="18" charset="0"/>
              </a:rPr>
              <a:t>202</a:t>
            </a:r>
            <a:r>
              <a:rPr lang="en-US" altLang="ru-RU" sz="2000">
                <a:latin typeface="Times New Roman" pitchFamily="18" charset="0"/>
                <a:cs typeface="Times New Roman" pitchFamily="18" charset="0"/>
              </a:rPr>
              <a:t> </a:t>
            </a:r>
            <a:endParaRPr lang="ru-RU" altLang="ru-RU" sz="200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000">
                <a:latin typeface="Times New Roman" pitchFamily="18" charset="0"/>
                <a:cs typeface="Times New Roman" pitchFamily="18" charset="0"/>
              </a:rPr>
              <a:t>физических чтения</a:t>
            </a:r>
          </a:p>
        </p:txBody>
      </p:sp>
      <p:graphicFrame>
        <p:nvGraphicFramePr>
          <p:cNvPr id="30725" name="Group 5"/>
          <p:cNvGraphicFramePr>
            <a:graphicFrameLocks noGrp="1"/>
          </p:cNvGraphicFramePr>
          <p:nvPr/>
        </p:nvGraphicFramePr>
        <p:xfrm>
          <a:off x="611188" y="4508500"/>
          <a:ext cx="1257300" cy="396875"/>
        </p:xfrm>
        <a:graphic>
          <a:graphicData uri="http://schemas.openxmlformats.org/drawingml/2006/table">
            <a:tbl>
              <a:tblPr/>
              <a:tblGrid>
                <a:gridCol w="1257300"/>
              </a:tblGrid>
              <a:tr h="3968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r</a:t>
                      </a: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marT="45793" marB="4579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30731" name="Group 11"/>
          <p:cNvGraphicFramePr>
            <a:graphicFrameLocks noGrp="1"/>
          </p:cNvGraphicFramePr>
          <p:nvPr/>
        </p:nvGraphicFramePr>
        <p:xfrm>
          <a:off x="611188" y="4905375"/>
          <a:ext cx="1257300" cy="396875"/>
        </p:xfrm>
        <a:graphic>
          <a:graphicData uri="http://schemas.openxmlformats.org/drawingml/2006/table">
            <a:tbl>
              <a:tblPr/>
              <a:tblGrid>
                <a:gridCol w="1257300"/>
              </a:tblGrid>
              <a:tr h="3968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r</a:t>
                      </a: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</a:p>
                  </a:txBody>
                  <a:tcPr marT="45793" marB="4579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30737" name="Group 17"/>
          <p:cNvGraphicFramePr>
            <a:graphicFrameLocks noGrp="1"/>
          </p:cNvGraphicFramePr>
          <p:nvPr/>
        </p:nvGraphicFramePr>
        <p:xfrm>
          <a:off x="611188" y="1844675"/>
          <a:ext cx="1257300" cy="396875"/>
        </p:xfrm>
        <a:graphic>
          <a:graphicData uri="http://schemas.openxmlformats.org/drawingml/2006/table">
            <a:tbl>
              <a:tblPr/>
              <a:tblGrid>
                <a:gridCol w="1257300"/>
              </a:tblGrid>
              <a:tr h="3968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</a:t>
                      </a: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marT="45793" marB="4579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30743" name="Group 23"/>
          <p:cNvGraphicFramePr>
            <a:graphicFrameLocks noGrp="1"/>
          </p:cNvGraphicFramePr>
          <p:nvPr/>
        </p:nvGraphicFramePr>
        <p:xfrm>
          <a:off x="611188" y="2241550"/>
          <a:ext cx="1257300" cy="396875"/>
        </p:xfrm>
        <a:graphic>
          <a:graphicData uri="http://schemas.openxmlformats.org/drawingml/2006/table">
            <a:tbl>
              <a:tblPr/>
              <a:tblGrid>
                <a:gridCol w="1257300"/>
              </a:tblGrid>
              <a:tr h="3968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</a:t>
                      </a: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</a:p>
                  </a:txBody>
                  <a:tcPr marT="45793" marB="4579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30749" name="Group 29"/>
          <p:cNvGraphicFramePr>
            <a:graphicFrameLocks noGrp="1"/>
          </p:cNvGraphicFramePr>
          <p:nvPr/>
        </p:nvGraphicFramePr>
        <p:xfrm>
          <a:off x="611188" y="2636838"/>
          <a:ext cx="1257300" cy="396875"/>
        </p:xfrm>
        <a:graphic>
          <a:graphicData uri="http://schemas.openxmlformats.org/drawingml/2006/table">
            <a:tbl>
              <a:tblPr/>
              <a:tblGrid>
                <a:gridCol w="1257300"/>
              </a:tblGrid>
              <a:tr h="3968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</a:t>
                      </a: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</a:p>
                  </a:txBody>
                  <a:tcPr marT="45793" marB="4579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30755" name="Group 35"/>
          <p:cNvGraphicFramePr>
            <a:graphicFrameLocks noGrp="1"/>
          </p:cNvGraphicFramePr>
          <p:nvPr/>
        </p:nvGraphicFramePr>
        <p:xfrm>
          <a:off x="611188" y="3033713"/>
          <a:ext cx="1257300" cy="396875"/>
        </p:xfrm>
        <a:graphic>
          <a:graphicData uri="http://schemas.openxmlformats.org/drawingml/2006/table">
            <a:tbl>
              <a:tblPr/>
              <a:tblGrid>
                <a:gridCol w="1257300"/>
              </a:tblGrid>
              <a:tr h="3968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</a:t>
                      </a: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</a:p>
                  </a:txBody>
                  <a:tcPr marT="45793" marB="4579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30761" name="Group 41"/>
          <p:cNvGraphicFramePr>
            <a:graphicFrameLocks noGrp="1"/>
          </p:cNvGraphicFramePr>
          <p:nvPr/>
        </p:nvGraphicFramePr>
        <p:xfrm>
          <a:off x="611188" y="3429000"/>
          <a:ext cx="1257300" cy="396875"/>
        </p:xfrm>
        <a:graphic>
          <a:graphicData uri="http://schemas.openxmlformats.org/drawingml/2006/table">
            <a:tbl>
              <a:tblPr/>
              <a:tblGrid>
                <a:gridCol w="1257300"/>
              </a:tblGrid>
              <a:tr h="3968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…</a:t>
                      </a:r>
                    </a:p>
                  </a:txBody>
                  <a:tcPr marT="45793" marB="4579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30767" name="Group 47"/>
          <p:cNvGraphicFramePr>
            <a:graphicFrameLocks noGrp="1"/>
          </p:cNvGraphicFramePr>
          <p:nvPr/>
        </p:nvGraphicFramePr>
        <p:xfrm>
          <a:off x="611188" y="3825875"/>
          <a:ext cx="1257300" cy="396875"/>
        </p:xfrm>
        <a:graphic>
          <a:graphicData uri="http://schemas.openxmlformats.org/drawingml/2006/table">
            <a:tbl>
              <a:tblPr/>
              <a:tblGrid>
                <a:gridCol w="1257300"/>
              </a:tblGrid>
              <a:tr h="3968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</a:t>
                      </a: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200</a:t>
                      </a:r>
                    </a:p>
                  </a:txBody>
                  <a:tcPr marT="45793" marB="4579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0773" name="Text Box 53"/>
          <p:cNvSpPr txBox="1">
            <a:spLocks noChangeArrowheads="1"/>
          </p:cNvSpPr>
          <p:nvPr/>
        </p:nvSpPr>
        <p:spPr bwMode="auto">
          <a:xfrm>
            <a:off x="2484438" y="2781300"/>
            <a:ext cx="647700" cy="187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 sz="1800"/>
              <a:t>1-й, 2-й: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ru-RU" sz="1800"/>
              <a:t>s1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ru-RU" sz="1800"/>
              <a:t>r1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sp>
        <p:nvSpPr>
          <p:cNvPr id="30774" name="Text Box 54"/>
          <p:cNvSpPr txBox="1">
            <a:spLocks noChangeArrowheads="1"/>
          </p:cNvSpPr>
          <p:nvPr/>
        </p:nvSpPr>
        <p:spPr bwMode="auto">
          <a:xfrm>
            <a:off x="3348038" y="2781300"/>
            <a:ext cx="719137" cy="2017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 sz="1800"/>
              <a:t>3-й: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ru-RU" sz="1800"/>
              <a:t>s1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ru-RU" sz="1800"/>
              <a:t>r1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ru-RU" sz="1800"/>
              <a:t>r2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sp>
        <p:nvSpPr>
          <p:cNvPr id="30775" name="Text Box 55"/>
          <p:cNvSpPr txBox="1">
            <a:spLocks noChangeArrowheads="1"/>
          </p:cNvSpPr>
          <p:nvPr/>
        </p:nvSpPr>
        <p:spPr bwMode="auto">
          <a:xfrm>
            <a:off x="4140200" y="2781300"/>
            <a:ext cx="719138" cy="2017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 sz="1800"/>
              <a:t>4-й: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ru-RU" sz="1800"/>
              <a:t>s1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ru-RU" sz="1800"/>
              <a:t>r1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ru-RU" sz="1800"/>
              <a:t>r2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ru-RU" sz="1800"/>
              <a:t>s2</a:t>
            </a:r>
            <a:endParaRPr lang="ru-RU" altLang="ru-RU" sz="1800"/>
          </a:p>
        </p:txBody>
      </p:sp>
      <p:sp>
        <p:nvSpPr>
          <p:cNvPr id="30776" name="Text Box 56"/>
          <p:cNvSpPr txBox="1">
            <a:spLocks noChangeArrowheads="1"/>
          </p:cNvSpPr>
          <p:nvPr/>
        </p:nvSpPr>
        <p:spPr bwMode="auto">
          <a:xfrm>
            <a:off x="4932363" y="2781300"/>
            <a:ext cx="719137" cy="2017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 sz="1800"/>
              <a:t>5-й: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ru-RU" sz="1800"/>
              <a:t>s3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ru-RU" sz="1800"/>
              <a:t>r1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ru-RU" sz="1800"/>
              <a:t>r2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ru-RU" sz="1800"/>
              <a:t>s2</a:t>
            </a:r>
            <a:endParaRPr lang="ru-RU" altLang="ru-RU" sz="1800"/>
          </a:p>
        </p:txBody>
      </p:sp>
      <p:sp>
        <p:nvSpPr>
          <p:cNvPr id="30777" name="Text Box 57"/>
          <p:cNvSpPr txBox="1">
            <a:spLocks noChangeArrowheads="1"/>
          </p:cNvSpPr>
          <p:nvPr/>
        </p:nvSpPr>
        <p:spPr bwMode="auto">
          <a:xfrm>
            <a:off x="5724525" y="2781300"/>
            <a:ext cx="719138" cy="2017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 sz="1800"/>
              <a:t>6-й: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ru-RU" sz="1800"/>
              <a:t>s3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ru-RU" sz="1800"/>
              <a:t>r1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ru-RU" sz="1800"/>
              <a:t>r2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ru-RU" sz="1800"/>
              <a:t>s4</a:t>
            </a:r>
            <a:endParaRPr lang="ru-RU" altLang="ru-RU" sz="1800"/>
          </a:p>
        </p:txBody>
      </p:sp>
      <p:sp>
        <p:nvSpPr>
          <p:cNvPr id="30780" name="Text Box 60"/>
          <p:cNvSpPr txBox="1">
            <a:spLocks noChangeArrowheads="1"/>
          </p:cNvSpPr>
          <p:nvPr/>
        </p:nvSpPr>
        <p:spPr bwMode="auto">
          <a:xfrm>
            <a:off x="7740650" y="2779713"/>
            <a:ext cx="936625" cy="2017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ru-RU" sz="1800"/>
              <a:t>2</a:t>
            </a:r>
            <a:r>
              <a:rPr lang="ru-RU" altLang="ru-RU" sz="1800"/>
              <a:t>02: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ru-RU" sz="1800"/>
              <a:t>s199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ru-RU" sz="1800"/>
              <a:t>r1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ru-RU" sz="1800"/>
              <a:t>r2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ru-RU" sz="1800"/>
              <a:t>s200</a:t>
            </a:r>
            <a:endParaRPr lang="ru-RU" altLang="ru-RU" sz="1800"/>
          </a:p>
        </p:txBody>
      </p:sp>
      <p:sp>
        <p:nvSpPr>
          <p:cNvPr id="9275" name="Text Box 62"/>
          <p:cNvSpPr txBox="1">
            <a:spLocks noChangeArrowheads="1"/>
          </p:cNvSpPr>
          <p:nvPr/>
        </p:nvSpPr>
        <p:spPr bwMode="auto">
          <a:xfrm>
            <a:off x="2627313" y="1773238"/>
            <a:ext cx="5113337" cy="779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 sz="1800">
                <a:latin typeface="Times New Roman" pitchFamily="18" charset="0"/>
              </a:rPr>
              <a:t>Объем ОП – 4 блока.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 sz="1800">
                <a:latin typeface="Times New Roman" pitchFamily="18" charset="0"/>
              </a:rPr>
              <a:t>Содержимое ОП по тактам:</a:t>
            </a:r>
          </a:p>
        </p:txBody>
      </p:sp>
      <p:sp>
        <p:nvSpPr>
          <p:cNvPr id="30783" name="Text Box 63"/>
          <p:cNvSpPr txBox="1">
            <a:spLocks noChangeArrowheads="1"/>
          </p:cNvSpPr>
          <p:nvPr/>
        </p:nvSpPr>
        <p:spPr bwMode="auto">
          <a:xfrm>
            <a:off x="6802438" y="3573463"/>
            <a:ext cx="43338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 sz="1800" b="1"/>
              <a:t>…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90AB43D-627F-40B6-999E-998827986719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0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0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0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0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0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0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4" grpId="0"/>
      <p:bldP spid="30773" grpId="0"/>
      <p:bldP spid="30774" grpId="0"/>
      <p:bldP spid="30775" grpId="0"/>
      <p:bldP spid="30776" grpId="0"/>
      <p:bldP spid="30777" grpId="0"/>
      <p:bldP spid="30780" grpId="0"/>
      <p:bldP spid="3078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198" y="5906219"/>
            <a:ext cx="8096250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457200"/>
            <a:ext cx="8507413" cy="723900"/>
          </a:xfrm>
        </p:spPr>
        <p:txBody>
          <a:bodyPr/>
          <a:lstStyle/>
          <a:p>
            <a:pPr eaLnBrk="1" hangingPunct="1"/>
            <a:r>
              <a:rPr lang="ru-RU" altLang="ru-RU" sz="2800" dirty="0" smtClean="0"/>
              <a:t>Преобразования операций реляционной алгебры</a:t>
            </a:r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072" y="1119783"/>
            <a:ext cx="65532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67072" y="1844824"/>
            <a:ext cx="327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select   *  </a:t>
            </a:r>
          </a:p>
          <a:p>
            <a:r>
              <a:rPr lang="en-US" dirty="0"/>
              <a:t> </a:t>
            </a:r>
            <a:r>
              <a:rPr lang="en-US" dirty="0" smtClean="0"/>
              <a:t>    from   </a:t>
            </a:r>
            <a:r>
              <a:rPr lang="en-US" dirty="0" err="1" smtClean="0"/>
              <a:t>Seances</a:t>
            </a:r>
            <a:r>
              <a:rPr lang="en-US" dirty="0" smtClean="0"/>
              <a:t>,  Seats;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5615880" y="1844824"/>
            <a:ext cx="327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select   *  </a:t>
            </a:r>
          </a:p>
          <a:p>
            <a:r>
              <a:rPr lang="en-US" dirty="0"/>
              <a:t> </a:t>
            </a:r>
            <a:r>
              <a:rPr lang="en-US" dirty="0" smtClean="0"/>
              <a:t>    from  Seats, </a:t>
            </a:r>
            <a:r>
              <a:rPr lang="en-US" dirty="0" err="1" smtClean="0"/>
              <a:t>Seances</a:t>
            </a:r>
            <a:r>
              <a:rPr lang="en-US" dirty="0" smtClean="0"/>
              <a:t>;</a:t>
            </a:r>
            <a:endParaRPr lang="ru-RU" dirty="0"/>
          </a:p>
        </p:txBody>
      </p:sp>
      <p:pic>
        <p:nvPicPr>
          <p:cNvPr id="4301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36912"/>
            <a:ext cx="7686675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67544" y="3284984"/>
            <a:ext cx="3276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select   *  </a:t>
            </a:r>
          </a:p>
          <a:p>
            <a:r>
              <a:rPr lang="en-US" dirty="0"/>
              <a:t> </a:t>
            </a:r>
            <a:r>
              <a:rPr lang="en-US" dirty="0" smtClean="0"/>
              <a:t>    from   </a:t>
            </a:r>
            <a:r>
              <a:rPr lang="en-US" dirty="0" err="1" smtClean="0"/>
              <a:t>Depatrs</a:t>
            </a:r>
            <a:r>
              <a:rPr lang="en-US" dirty="0" smtClean="0"/>
              <a:t>,  Staff</a:t>
            </a:r>
          </a:p>
          <a:p>
            <a:r>
              <a:rPr lang="en-US" dirty="0"/>
              <a:t> </a:t>
            </a:r>
            <a:r>
              <a:rPr lang="en-US" dirty="0" smtClean="0"/>
              <a:t>    where  did = </a:t>
            </a:r>
            <a:r>
              <a:rPr lang="en-US" dirty="0" err="1" smtClean="0"/>
              <a:t>depno</a:t>
            </a:r>
            <a:r>
              <a:rPr lang="en-US" dirty="0" smtClean="0"/>
              <a:t>;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5112296" y="3284984"/>
            <a:ext cx="3276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select   *  </a:t>
            </a:r>
          </a:p>
          <a:p>
            <a:r>
              <a:rPr lang="en-US" dirty="0"/>
              <a:t> </a:t>
            </a:r>
            <a:r>
              <a:rPr lang="en-US" dirty="0" smtClean="0"/>
              <a:t>    </a:t>
            </a:r>
            <a:r>
              <a:rPr lang="en-US" dirty="0"/>
              <a:t> </a:t>
            </a:r>
            <a:r>
              <a:rPr lang="en-US" dirty="0" smtClean="0"/>
              <a:t>from  Staff, </a:t>
            </a:r>
            <a:r>
              <a:rPr lang="en-US" dirty="0" err="1"/>
              <a:t>Depatrs</a:t>
            </a:r>
            <a:endParaRPr lang="en-US" dirty="0"/>
          </a:p>
          <a:p>
            <a:r>
              <a:rPr lang="en-US" dirty="0"/>
              <a:t>    </a:t>
            </a:r>
            <a:r>
              <a:rPr lang="en-US" dirty="0" smtClean="0"/>
              <a:t>  </a:t>
            </a:r>
            <a:r>
              <a:rPr lang="en-US" dirty="0"/>
              <a:t>where  did = </a:t>
            </a:r>
            <a:r>
              <a:rPr lang="en-US" dirty="0" err="1"/>
              <a:t>depno</a:t>
            </a:r>
            <a:r>
              <a:rPr lang="en-US" dirty="0" smtClean="0"/>
              <a:t>;</a:t>
            </a:r>
            <a:endParaRPr lang="ru-RU" dirty="0"/>
          </a:p>
        </p:txBody>
      </p:sp>
      <p:pic>
        <p:nvPicPr>
          <p:cNvPr id="4301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293096"/>
            <a:ext cx="6486525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467544" y="5014917"/>
            <a:ext cx="36724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select   *  </a:t>
            </a:r>
          </a:p>
          <a:p>
            <a:r>
              <a:rPr lang="en-US" dirty="0"/>
              <a:t> </a:t>
            </a:r>
            <a:r>
              <a:rPr lang="en-US" dirty="0" smtClean="0"/>
              <a:t>    from</a:t>
            </a:r>
            <a:r>
              <a:rPr lang="ru-RU" dirty="0" smtClean="0"/>
              <a:t>  </a:t>
            </a:r>
            <a:r>
              <a:rPr lang="en-US" dirty="0" smtClean="0"/>
              <a:t> Height</a:t>
            </a:r>
            <a:r>
              <a:rPr lang="ru-RU" dirty="0" smtClean="0"/>
              <a:t>, </a:t>
            </a:r>
            <a:r>
              <a:rPr lang="en-US" dirty="0" smtClean="0"/>
              <a:t> </a:t>
            </a:r>
            <a:r>
              <a:rPr lang="en-US" dirty="0"/>
              <a:t>Sizes</a:t>
            </a:r>
            <a:r>
              <a:rPr lang="ru-RU" dirty="0" smtClean="0"/>
              <a:t>, </a:t>
            </a:r>
            <a:r>
              <a:rPr lang="en-US" dirty="0" smtClean="0"/>
              <a:t> Goods;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>
          <a:xfrm>
            <a:off x="6830888" y="6248400"/>
            <a:ext cx="2133600" cy="457200"/>
          </a:xfrm>
        </p:spPr>
        <p:txBody>
          <a:bodyPr/>
          <a:lstStyle/>
          <a:p>
            <a:pPr>
              <a:defRPr/>
            </a:pPr>
            <a:fld id="{590AB43D-627F-40B6-999E-998827986719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  <p:pic>
        <p:nvPicPr>
          <p:cNvPr id="4301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1700808"/>
            <a:ext cx="1590675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8" grpId="0"/>
      <p:bldP spid="9" grpId="0"/>
      <p:bldP spid="12" grpId="0"/>
    </p:bldLst>
  </p:timing>
</p:sld>
</file>

<file path=ppt/theme/theme1.xml><?xml version="1.0" encoding="utf-8"?>
<a:theme xmlns:a="http://schemas.openxmlformats.org/drawingml/2006/main" name="Пиксел">
  <a:themeElements>
    <a:clrScheme name="Пиксел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Пиксел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Пиксел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Pixel</Template>
  <TotalTime>2728</TotalTime>
  <Words>2386</Words>
  <Application>Microsoft Office PowerPoint</Application>
  <PresentationFormat>Экран (4:3)</PresentationFormat>
  <Paragraphs>488</Paragraphs>
  <Slides>40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40</vt:i4>
      </vt:variant>
    </vt:vector>
  </HeadingPairs>
  <TitlesOfParts>
    <vt:vector size="42" baseType="lpstr">
      <vt:lpstr>Пиксел</vt:lpstr>
      <vt:lpstr>Рисунок</vt:lpstr>
      <vt:lpstr>Базы данных</vt:lpstr>
      <vt:lpstr>Оптимизация запросов</vt:lpstr>
      <vt:lpstr>Оптимизация запросов</vt:lpstr>
      <vt:lpstr>Пример выполнения запросов</vt:lpstr>
      <vt:lpstr>Этапы оптимизации запросов в РСУБД</vt:lpstr>
      <vt:lpstr>Логическая оптимизация Преобразования операций реляционной алгебры</vt:lpstr>
      <vt:lpstr>Преобразования операций реляционной алгебры</vt:lpstr>
      <vt:lpstr>Преобразования операций реляционной алгебры</vt:lpstr>
      <vt:lpstr>Преобразования операций реляционной алгебры</vt:lpstr>
      <vt:lpstr>Преобразования операций реляционной алгебры</vt:lpstr>
      <vt:lpstr>Преобразования операций реляционной алгебры</vt:lpstr>
      <vt:lpstr>Преобразования операций реляционной алгебры</vt:lpstr>
      <vt:lpstr>Семантическая оптимизация</vt:lpstr>
      <vt:lpstr>Метод оптимизации, основанный на синтаксисе </vt:lpstr>
      <vt:lpstr>Структура хранимых данных </vt:lpstr>
      <vt:lpstr>Многоуровневые индексы: Oracle</vt:lpstr>
      <vt:lpstr>Многоуровневые индексы: Oracle</vt:lpstr>
      <vt:lpstr>Метод оптимизации, основанный на синтаксисе </vt:lpstr>
      <vt:lpstr>Подсказки оптимизатору</vt:lpstr>
      <vt:lpstr>Примеры использования методов оптимизации запросов </vt:lpstr>
      <vt:lpstr>Продолжение примера</vt:lpstr>
      <vt:lpstr>Продолжение примера</vt:lpstr>
      <vt:lpstr>Пример</vt:lpstr>
      <vt:lpstr>Пример</vt:lpstr>
      <vt:lpstr>Вывод:</vt:lpstr>
      <vt:lpstr>Метод оптимизации, основанный на стоимости </vt:lpstr>
      <vt:lpstr>Метод оптимизации, основанный на стоимости </vt:lpstr>
      <vt:lpstr>Метод оптимизации, основанный на стоимости </vt:lpstr>
      <vt:lpstr>Метод оптимизации, основанный на стоимости </vt:lpstr>
      <vt:lpstr>Метод оптимизации, основанный на стоимости </vt:lpstr>
      <vt:lpstr>Метод оптимизации, основанный на стоимости </vt:lpstr>
      <vt:lpstr>Метод оптимизации, основанный на стоимости </vt:lpstr>
      <vt:lpstr>Пример 1 (для метода по стоимости)</vt:lpstr>
      <vt:lpstr>Продолжение примера 1</vt:lpstr>
      <vt:lpstr>Пример 2</vt:lpstr>
      <vt:lpstr>Пример 2. Продолжение</vt:lpstr>
      <vt:lpstr>Пример 3</vt:lpstr>
      <vt:lpstr>Пример 3 (продолжение)</vt:lpstr>
      <vt:lpstr>Пример 3 (продолжение)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Базы данных</dc:title>
  <dc:creator>karpov</dc:creator>
  <cp:lastModifiedBy>Карпова Ирина Петровна</cp:lastModifiedBy>
  <cp:revision>169</cp:revision>
  <dcterms:created xsi:type="dcterms:W3CDTF">2008-03-16T13:54:14Z</dcterms:created>
  <dcterms:modified xsi:type="dcterms:W3CDTF">2023-01-12T10:17:53Z</dcterms:modified>
</cp:coreProperties>
</file>