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</p:sldMasterIdLst>
  <p:notesMasterIdLst>
    <p:notesMasterId r:id="rId41"/>
  </p:notesMasterIdLst>
  <p:sldIdLst>
    <p:sldId id="256" r:id="rId2"/>
    <p:sldId id="309" r:id="rId3"/>
    <p:sldId id="331" r:id="rId4"/>
    <p:sldId id="343" r:id="rId5"/>
    <p:sldId id="334" r:id="rId6"/>
    <p:sldId id="336" r:id="rId7"/>
    <p:sldId id="338" r:id="rId8"/>
    <p:sldId id="339" r:id="rId9"/>
    <p:sldId id="332" r:id="rId10"/>
    <p:sldId id="341" r:id="rId11"/>
    <p:sldId id="310" r:id="rId12"/>
    <p:sldId id="313" r:id="rId13"/>
    <p:sldId id="321" r:id="rId14"/>
    <p:sldId id="314" r:id="rId15"/>
    <p:sldId id="340" r:id="rId16"/>
    <p:sldId id="315" r:id="rId17"/>
    <p:sldId id="311" r:id="rId18"/>
    <p:sldId id="316" r:id="rId19"/>
    <p:sldId id="317" r:id="rId20"/>
    <p:sldId id="308" r:id="rId21"/>
    <p:sldId id="307" r:id="rId22"/>
    <p:sldId id="312" r:id="rId23"/>
    <p:sldId id="305" r:id="rId24"/>
    <p:sldId id="318" r:id="rId25"/>
    <p:sldId id="319" r:id="rId26"/>
    <p:sldId id="342" r:id="rId27"/>
    <p:sldId id="322" r:id="rId28"/>
    <p:sldId id="323" r:id="rId29"/>
    <p:sldId id="324" r:id="rId30"/>
    <p:sldId id="327" r:id="rId31"/>
    <p:sldId id="328" r:id="rId32"/>
    <p:sldId id="325" r:id="rId33"/>
    <p:sldId id="329" r:id="rId34"/>
    <p:sldId id="330" r:id="rId35"/>
    <p:sldId id="326" r:id="rId36"/>
    <p:sldId id="344" r:id="rId37"/>
    <p:sldId id="345" r:id="rId38"/>
    <p:sldId id="346" r:id="rId39"/>
    <p:sldId id="320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D11"/>
    <a:srgbClr val="FA3000"/>
    <a:srgbClr val="1E0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4" autoAdjust="0"/>
    <p:restoredTop sz="94876" autoAdjust="0"/>
  </p:normalViewPr>
  <p:slideViewPr>
    <p:cSldViewPr>
      <p:cViewPr>
        <p:scale>
          <a:sx n="80" d="100"/>
          <a:sy n="80" d="100"/>
        </p:scale>
        <p:origin x="-804" y="2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E7CCE44-C599-4EB4-8617-E78091FB2F99}" type="datetimeFigureOut">
              <a:rPr lang="ru-RU"/>
              <a:pPr>
                <a:defRPr/>
              </a:pPr>
              <a:t>12.01.2023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04F9060-5A2A-4766-B0E4-70EA8B9E32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1075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9115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115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CAFC2-BA59-4CB2-AAF1-0DE285E28E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8106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C52CD-4991-412A-82E4-B7FEF16C89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755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82B46-6691-42EE-A87F-2FF5A707E2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848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C5249-18F9-45DB-8775-C849BB0E98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811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6D2A6-E878-41EE-B4E3-36D0FB9C04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1272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FAE3E-B9C5-47AC-B020-D3CB64FF4D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979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25784-7946-4AE5-B6B1-B88AACA975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5418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15C0C-D174-4E9E-B52B-85387BC48F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8005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81B4A-614B-4B00-9A45-9A8E305FC6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440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ABC65-BB5A-4A93-B786-3322719232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4144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DFBF8-C5F5-4D02-B373-BB381320C9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679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ED803-ED5E-4B45-ABDD-D384ECFA33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9701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DC559D21-F2C3-44AE-A4A2-56FAE3D878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01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gconf.ru/2016/90059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citforum.ru/database/osbd/glava_38.shtml#_4_1_1" TargetMode="External"/><Relationship Id="rId2" Type="http://schemas.openxmlformats.org/officeDocument/2006/relationships/hyperlink" Target="https://publications.hse.ru/mirror/pubs/share/direct/259052819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gconf.ru/2016/9005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133600"/>
            <a:ext cx="6624637" cy="1655763"/>
          </a:xfrm>
        </p:spPr>
        <p:txBody>
          <a:bodyPr/>
          <a:lstStyle/>
          <a:p>
            <a:pPr algn="r" eaLnBrk="1" hangingPunct="1"/>
            <a:r>
              <a:rPr lang="ru-RU" altLang="ru-RU" sz="5400" smtClean="0"/>
              <a:t>Базы данных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3175" y="4365625"/>
            <a:ext cx="7691438" cy="1946275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ru-RU" altLang="ru-RU" sz="3600" dirty="0" smtClean="0"/>
              <a:t>Лекция </a:t>
            </a:r>
            <a:r>
              <a:rPr lang="ru-RU" altLang="ru-RU" sz="3600" dirty="0"/>
              <a:t>6</a:t>
            </a:r>
            <a:r>
              <a:rPr lang="ru-RU" altLang="ru-RU" sz="3600" dirty="0" smtClean="0"/>
              <a:t>.</a:t>
            </a:r>
            <a:endParaRPr lang="ru-RU" altLang="ru-RU" sz="3600" dirty="0" smtClean="0"/>
          </a:p>
          <a:p>
            <a:pPr algn="r" eaLnBrk="1" hangingPunct="1">
              <a:spcBef>
                <a:spcPct val="0"/>
              </a:spcBef>
            </a:pPr>
            <a:r>
              <a:rPr lang="ru-RU" altLang="ru-RU" sz="3600" dirty="0" smtClean="0"/>
              <a:t>Физическая организация </a:t>
            </a:r>
          </a:p>
          <a:p>
            <a:pPr algn="r" eaLnBrk="1" hangingPunct="1">
              <a:spcBef>
                <a:spcPct val="0"/>
              </a:spcBef>
            </a:pPr>
            <a:r>
              <a:rPr lang="ru-RU" altLang="ru-RU" sz="3600" dirty="0" smtClean="0"/>
              <a:t>данных в БД</a:t>
            </a:r>
            <a:endParaRPr lang="ru-RU" altLang="ru-RU" dirty="0" smtClean="0"/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1908175" y="476250"/>
            <a:ext cx="71643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i="1">
                <a:latin typeface="Times New Roman" pitchFamily="18" charset="0"/>
              </a:rPr>
              <a:t>"В действительности всё выглядит иначе, чем на самом деле".</a:t>
            </a:r>
            <a:br>
              <a:rPr lang="ru-RU" altLang="ru-RU" sz="1800" b="1" i="1">
                <a:latin typeface="Times New Roman" pitchFamily="18" charset="0"/>
              </a:rPr>
            </a:br>
            <a:r>
              <a:rPr lang="ru-RU" altLang="ru-RU" sz="1800">
                <a:latin typeface="Times New Roman" pitchFamily="18" charset="0"/>
              </a:rPr>
              <a:t>Станислав Ежи Лец, польский поэт, участник Сопротивления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404813"/>
            <a:ext cx="6985000" cy="573087"/>
          </a:xfrm>
        </p:spPr>
        <p:txBody>
          <a:bodyPr/>
          <a:lstStyle/>
          <a:p>
            <a:pPr algn="ctr" eaLnBrk="1" hangingPunct="1"/>
            <a:r>
              <a:rPr lang="ru-RU" altLang="ru-RU" sz="3200" smtClean="0">
                <a:latin typeface="Times New Roman" pitchFamily="18" charset="0"/>
              </a:rPr>
              <a:t>Структура хранимых данных 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250825" y="908050"/>
            <a:ext cx="8642350" cy="432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Единица хранения данных в БД – </a:t>
            </a:r>
            <a:r>
              <a:rPr lang="ru-RU" altLang="ru-RU" sz="2000" b="1" dirty="0">
                <a:solidFill>
                  <a:srgbClr val="0D0D11"/>
                </a:solidFill>
                <a:latin typeface="Times New Roman" pitchFamily="18" charset="0"/>
              </a:rPr>
              <a:t>хранимая запись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. 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Состоит 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из двух частей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i="1" dirty="0">
              <a:solidFill>
                <a:srgbClr val="0D0D1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altLang="ru-RU" sz="2000" b="1" i="1" dirty="0">
                <a:solidFill>
                  <a:srgbClr val="0D0D11"/>
                </a:solidFill>
                <a:latin typeface="Times New Roman" pitchFamily="18" charset="0"/>
              </a:rPr>
              <a:t>Служебная часть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. Используется для идентификации записи, задания её типа, хранения признака логического удаления, для кодирования значений элементов записи, для установления структурных ассоциаций между записями и проч. </a:t>
            </a:r>
            <a:r>
              <a:rPr lang="ru-RU" altLang="ru-RU" sz="2000" u="sng" dirty="0">
                <a:solidFill>
                  <a:srgbClr val="0D0D11"/>
                </a:solidFill>
                <a:latin typeface="Times New Roman" pitchFamily="18" charset="0"/>
              </a:rPr>
              <a:t>Никакие пользовательские программы не имеют доступа к служебной части хранимой записи.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endParaRPr lang="ru-RU" altLang="ru-RU" sz="2000" i="1" u="sng" dirty="0">
              <a:solidFill>
                <a:srgbClr val="0D0D1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endParaRPr lang="ru-RU" altLang="ru-RU" sz="2000" i="1" u="sng" dirty="0">
              <a:solidFill>
                <a:srgbClr val="0D0D1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endParaRPr lang="ru-RU" altLang="ru-RU" sz="2000" i="1" u="sng" dirty="0">
              <a:solidFill>
                <a:srgbClr val="0D0D1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endParaRPr lang="ru-RU" altLang="ru-RU" sz="2000" i="1" u="sng" dirty="0">
              <a:solidFill>
                <a:srgbClr val="0D0D1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endParaRPr lang="ru-RU" altLang="ru-RU" sz="2000" i="1" dirty="0">
              <a:solidFill>
                <a:srgbClr val="0D0D11"/>
              </a:solidFill>
              <a:latin typeface="Times New Roman" pitchFamily="18" charset="0"/>
            </a:endParaRPr>
          </a:p>
          <a:p>
            <a:pPr eaLnBrk="1" hangingPunct="1">
              <a:spcBef>
                <a:spcPts val="1800"/>
              </a:spcBef>
              <a:buClrTx/>
              <a:buSzTx/>
              <a:buFontTx/>
              <a:buAutoNum type="arabicPeriod"/>
            </a:pPr>
            <a:r>
              <a:rPr lang="ru-RU" altLang="ru-RU" sz="2000" b="1" i="1" dirty="0">
                <a:solidFill>
                  <a:srgbClr val="0D0D11"/>
                </a:solidFill>
                <a:latin typeface="Times New Roman" pitchFamily="18" charset="0"/>
              </a:rPr>
              <a:t>Информационная часть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. Содержит значения элементов данных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.</a:t>
            </a:r>
            <a:endParaRPr lang="ru-RU" altLang="ru-RU" sz="2000" dirty="0">
              <a:solidFill>
                <a:srgbClr val="0D0D11"/>
              </a:solidFill>
              <a:latin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C35A1C-352C-4D8E-B168-BB8E23B9B677}" type="slidenum">
              <a:rPr lang="ru-RU" altLang="ru-RU" smtClean="0"/>
              <a:pPr>
                <a:defRPr/>
              </a:pPr>
              <a:t>10</a:t>
            </a:fld>
            <a:endParaRPr lang="ru-RU" alt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3495278"/>
            <a:ext cx="65817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55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404813"/>
            <a:ext cx="6985000" cy="573087"/>
          </a:xfrm>
        </p:spPr>
        <p:txBody>
          <a:bodyPr/>
          <a:lstStyle/>
          <a:p>
            <a:pPr algn="ctr" eaLnBrk="1" hangingPunct="1"/>
            <a:r>
              <a:rPr lang="ru-RU" altLang="ru-RU" sz="3200" smtClean="0">
                <a:latin typeface="Times New Roman" pitchFamily="18" charset="0"/>
              </a:rPr>
              <a:t>Структура хранимых данных 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250825" y="1031245"/>
            <a:ext cx="864235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spcBef>
                <a:spcPts val="1800"/>
              </a:spcBef>
              <a:buClrTx/>
              <a:buSzTx/>
              <a:buNone/>
            </a:pPr>
            <a:r>
              <a:rPr lang="ru-RU" altLang="ru-RU" sz="2000" b="1" i="1" dirty="0" smtClean="0">
                <a:solidFill>
                  <a:srgbClr val="0D0D11"/>
                </a:solidFill>
                <a:latin typeface="Times New Roman" pitchFamily="18" charset="0"/>
              </a:rPr>
              <a:t>Информационная часть хранимой записи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.</a:t>
            </a:r>
          </a:p>
          <a:p>
            <a:pPr marL="0" indent="0" eaLnBrk="1" hangingPunct="1">
              <a:spcBef>
                <a:spcPts val="1800"/>
              </a:spcBef>
              <a:buClrTx/>
              <a:buSzTx/>
              <a:buNone/>
            </a:pP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Содержит 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значения элементов данных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.</a:t>
            </a:r>
          </a:p>
          <a:p>
            <a:pPr marL="0" indent="0" eaLnBrk="1" hangingPunct="1">
              <a:spcBef>
                <a:spcPts val="1800"/>
              </a:spcBef>
              <a:buClrTx/>
              <a:buSzTx/>
              <a:buNone/>
            </a:pP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Поля 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хранимой записи могут иметь </a:t>
            </a:r>
            <a:r>
              <a:rPr lang="ru-RU" altLang="ru-RU" sz="2000" i="1" dirty="0">
                <a:solidFill>
                  <a:srgbClr val="0D0D11"/>
                </a:solidFill>
                <a:latin typeface="Times New Roman" pitchFamily="18" charset="0"/>
              </a:rPr>
              <a:t>фиксированную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 или </a:t>
            </a:r>
            <a:r>
              <a:rPr lang="ru-RU" altLang="ru-RU" sz="2000" i="1" dirty="0">
                <a:solidFill>
                  <a:srgbClr val="0D0D11"/>
                </a:solidFill>
                <a:latin typeface="Times New Roman" pitchFamily="18" charset="0"/>
              </a:rPr>
              <a:t>переменную длину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. </a:t>
            </a:r>
            <a:endParaRPr lang="ru-RU" altLang="ru-RU" sz="2000" dirty="0" smtClean="0">
              <a:solidFill>
                <a:srgbClr val="0D0D11"/>
              </a:solidFill>
              <a:latin typeface="Times New Roman" pitchFamily="18" charset="0"/>
            </a:endParaRPr>
          </a:p>
          <a:p>
            <a:pPr marL="0" indent="0" eaLnBrk="1" hangingPunct="1">
              <a:spcBef>
                <a:spcPts val="1800"/>
              </a:spcBef>
              <a:buClrTx/>
              <a:buSzTx/>
              <a:buNone/>
            </a:pP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Хранение 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полей переменной длины осуществляется одним из двух способов: размещение полей через разделитель или хранение размера значения поля. </a:t>
            </a:r>
            <a:endParaRPr lang="ru-RU" altLang="ru-RU" sz="2000" dirty="0" smtClean="0">
              <a:solidFill>
                <a:srgbClr val="0D0D11"/>
              </a:solidFill>
              <a:latin typeface="Times New Roman" pitchFamily="18" charset="0"/>
            </a:endParaRPr>
          </a:p>
          <a:p>
            <a:pPr marL="0" indent="0" eaLnBrk="1" hangingPunct="1">
              <a:spcBef>
                <a:spcPts val="1800"/>
              </a:spcBef>
              <a:buClrTx/>
              <a:buSzTx/>
              <a:buNone/>
            </a:pPr>
            <a:endParaRPr lang="ru-RU" altLang="ru-RU" sz="2000" dirty="0" smtClean="0">
              <a:solidFill>
                <a:srgbClr val="0D0D11"/>
              </a:solidFill>
              <a:latin typeface="Times New Roman" pitchFamily="18" charset="0"/>
            </a:endParaRPr>
          </a:p>
          <a:p>
            <a:pPr marL="0" indent="0" eaLnBrk="1" hangingPunct="1">
              <a:spcBef>
                <a:spcPts val="1800"/>
              </a:spcBef>
              <a:buClrTx/>
              <a:buSzTx/>
              <a:buNone/>
            </a:pPr>
            <a:endParaRPr lang="ru-RU" altLang="ru-RU" sz="2000" dirty="0">
              <a:solidFill>
                <a:srgbClr val="0D0D11"/>
              </a:solidFill>
              <a:latin typeface="Times New Roman" pitchFamily="18" charset="0"/>
            </a:endParaRPr>
          </a:p>
          <a:p>
            <a:pPr marL="0" indent="0" eaLnBrk="1" hangingPunct="1">
              <a:spcBef>
                <a:spcPts val="1800"/>
              </a:spcBef>
              <a:buClrTx/>
              <a:buSzTx/>
              <a:buNone/>
            </a:pPr>
            <a:endParaRPr lang="ru-RU" altLang="ru-RU" sz="2000" dirty="0" smtClean="0">
              <a:solidFill>
                <a:srgbClr val="0D0D11"/>
              </a:solidFill>
              <a:latin typeface="Times New Roman" pitchFamily="18" charset="0"/>
            </a:endParaRPr>
          </a:p>
          <a:p>
            <a:pPr marL="0" indent="0" eaLnBrk="1" hangingPunct="1">
              <a:spcBef>
                <a:spcPts val="1800"/>
              </a:spcBef>
              <a:buClrTx/>
              <a:buSzTx/>
              <a:buNone/>
            </a:pPr>
            <a:endParaRPr lang="ru-RU" altLang="ru-RU" sz="2000" dirty="0" smtClean="0">
              <a:solidFill>
                <a:srgbClr val="0D0D11"/>
              </a:solidFill>
              <a:latin typeface="Times New Roman" pitchFamily="18" charset="0"/>
            </a:endParaRPr>
          </a:p>
          <a:p>
            <a:pPr marL="0" indent="0" eaLnBrk="1" hangingPunct="1">
              <a:spcBef>
                <a:spcPts val="1800"/>
              </a:spcBef>
              <a:buClrTx/>
              <a:buSzTx/>
              <a:buNone/>
            </a:pP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Наличие 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полей переменной длины позволяет не хранить незначащие символы и снижает затраты памяти на хранение данных; но при этом увеличивается время на извлечение записи.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614142"/>
            <a:ext cx="6577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C35A1C-352C-4D8E-B168-BB8E23B9B677}" type="slidenum">
              <a:rPr lang="ru-RU" altLang="ru-RU" smtClean="0"/>
              <a:pPr>
                <a:defRPr/>
              </a:pPr>
              <a:t>11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404813"/>
            <a:ext cx="6985000" cy="573087"/>
          </a:xfrm>
        </p:spPr>
        <p:txBody>
          <a:bodyPr/>
          <a:lstStyle/>
          <a:p>
            <a:pPr algn="ctr" eaLnBrk="1" hangingPunct="1"/>
            <a:r>
              <a:rPr lang="ru-RU" altLang="ru-RU" sz="3200" smtClean="0">
                <a:latin typeface="Times New Roman" pitchFamily="18" charset="0"/>
              </a:rPr>
              <a:t>Управление пространством памяти</a:t>
            </a: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itchFamily="18" charset="0"/>
            </a:endParaRP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0" y="441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ru-RU" altLang="ru-RU" sz="2400">
              <a:latin typeface="Times New Roman" pitchFamily="18" charset="0"/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itchFamily="18" charset="0"/>
            </a:endParaRPr>
          </a:p>
        </p:txBody>
      </p:sp>
      <p:graphicFrame>
        <p:nvGraphicFramePr>
          <p:cNvPr id="717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177288"/>
              </p:ext>
            </p:extLst>
          </p:nvPr>
        </p:nvGraphicFramePr>
        <p:xfrm>
          <a:off x="7318375" y="3069803"/>
          <a:ext cx="1501775" cy="331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Рисунок" r:id="rId3" imgW="1092200" imgH="2413000" progId="Word.Picture.8">
                  <p:embed/>
                </p:oleObj>
              </mc:Choice>
              <mc:Fallback>
                <p:oleObj name="Рисунок" r:id="rId3" imgW="1092200" imgH="2413000" progId="Word.Picture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75" y="3069803"/>
                        <a:ext cx="1501775" cy="331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Rectangle 10"/>
          <p:cNvSpPr>
            <a:spLocks noChangeArrowheads="1"/>
          </p:cNvSpPr>
          <p:nvPr/>
        </p:nvSpPr>
        <p:spPr bwMode="auto">
          <a:xfrm>
            <a:off x="0" y="4648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ru-RU" altLang="ru-RU" sz="2400">
              <a:latin typeface="Times New Roman" pitchFamily="18" charset="0"/>
            </a:endParaRPr>
          </a:p>
        </p:txBody>
      </p:sp>
      <p:sp>
        <p:nvSpPr>
          <p:cNvPr id="7176" name="TextBox 1"/>
          <p:cNvSpPr txBox="1">
            <a:spLocks noChangeArrowheads="1"/>
          </p:cNvSpPr>
          <p:nvPr/>
        </p:nvSpPr>
        <p:spPr bwMode="auto">
          <a:xfrm>
            <a:off x="323850" y="908720"/>
            <a:ext cx="67691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Для обеспечения естественной структуризации хранимых данных, более эффективного управления ресурсами и/или для технологического удобства всё пространство памяти БД обычно разделяется на части (области, сегменты и др.).  </a:t>
            </a:r>
            <a:endParaRPr lang="ru-RU" altLang="ru-RU" sz="2000" dirty="0" smtClean="0">
              <a:solidFill>
                <a:srgbClr val="0D0D1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В 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каждой </a:t>
            </a:r>
            <a:r>
              <a:rPr lang="ru-RU" altLang="ru-RU" sz="2000" i="1" dirty="0">
                <a:solidFill>
                  <a:srgbClr val="0D0D11"/>
                </a:solidFill>
                <a:latin typeface="Times New Roman" pitchFamily="18" charset="0"/>
              </a:rPr>
              <a:t>области памяти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, как правило, хранятся данные одного объекта БД (одной таблицы). </a:t>
            </a:r>
            <a:endParaRPr lang="ru-RU" altLang="ru-RU" sz="2000" dirty="0" smtClean="0">
              <a:solidFill>
                <a:srgbClr val="0D0D1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Сведения 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о месте расположения данных таблицы (ссылка на область хранения) СУБД хранит в словаре-справочнике данных (ССД). </a:t>
            </a:r>
            <a:endParaRPr lang="ru-RU" altLang="ru-RU" sz="2000" dirty="0" smtClean="0">
              <a:solidFill>
                <a:srgbClr val="0D0D1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Области 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разбиваются на пронумерованные </a:t>
            </a:r>
            <a:r>
              <a:rPr lang="ru-RU" altLang="ru-RU" sz="2000" i="1" dirty="0">
                <a:solidFill>
                  <a:srgbClr val="0D0D11"/>
                </a:solidFill>
                <a:latin typeface="Times New Roman" pitchFamily="18" charset="0"/>
              </a:rPr>
              <a:t>страницы (блоки) 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фиксированного размера. В большинстве систем обработку данных на уровне страниц ведёт операционная система (ОС), а обработку записей внутри страницы 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(блока) обеспечивает 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только СУБД.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Страницы представляются в среде ОС блоками внешней памяти или секторами, доступ к которым осуществляется за одно обращение. Некоторые СУБД позволяют управлять размером страницы (блока) для базы данных.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EB8241-1B1E-4FD0-A385-EBDFE69BC665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704138" cy="573087"/>
          </a:xfrm>
        </p:spPr>
        <p:txBody>
          <a:bodyPr/>
          <a:lstStyle/>
          <a:p>
            <a:pPr algn="ctr" eaLnBrk="1" hangingPunct="1"/>
            <a:r>
              <a:rPr lang="ru-RU" altLang="ru-RU" sz="3200" smtClean="0">
                <a:latin typeface="Times New Roman" pitchFamily="18" charset="0"/>
              </a:rPr>
              <a:t>Структура страницы памяти в </a:t>
            </a:r>
            <a:r>
              <a:rPr lang="en-US" altLang="ru-RU" sz="3200" smtClean="0">
                <a:latin typeface="Times New Roman" pitchFamily="18" charset="0"/>
              </a:rPr>
              <a:t>Postgres</a:t>
            </a:r>
            <a:endParaRPr lang="ru-RU" altLang="ru-RU" sz="3200" smtClean="0">
              <a:latin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82A238-9B59-411D-9B79-A4FCB0246F17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15" y="1340768"/>
            <a:ext cx="7230893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476250"/>
            <a:ext cx="6985000" cy="573088"/>
          </a:xfrm>
        </p:spPr>
        <p:txBody>
          <a:bodyPr/>
          <a:lstStyle/>
          <a:p>
            <a:pPr algn="ctr" eaLnBrk="1" hangingPunct="1"/>
            <a:r>
              <a:rPr lang="ru-RU" altLang="ru-RU" sz="3200" smtClean="0">
                <a:latin typeface="Times New Roman" pitchFamily="18" charset="0"/>
              </a:rPr>
              <a:t>Управление пространством памяти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23850" y="1724610"/>
            <a:ext cx="6624414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ведение списков свободных участков;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динамическая реорганизация страниц.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При </a:t>
            </a:r>
            <a:r>
              <a:rPr lang="ru-RU" altLang="ru-RU" sz="2000" b="1" dirty="0">
                <a:solidFill>
                  <a:srgbClr val="0D0D11"/>
                </a:solidFill>
                <a:latin typeface="Times New Roman" pitchFamily="18" charset="0"/>
              </a:rPr>
              <a:t>динамической реорганизации страниц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 записи БД 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размещаются 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плотно 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друг за другом. В 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заголовке 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страницы есть смещение до 1-й записи на странице     (или до начала свободного участка).</a:t>
            </a:r>
            <a:endParaRPr lang="ru-RU" altLang="ru-RU" sz="2000" dirty="0">
              <a:solidFill>
                <a:srgbClr val="0D0D1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Достоинство 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такого подхода – отсутствие фрагментации.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Недостатки:</a:t>
            </a:r>
            <a:endParaRPr lang="ru-RU" altLang="ru-RU" sz="2000" dirty="0">
              <a:solidFill>
                <a:srgbClr val="0D0D1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Адрес записи может быть определён с точностью до адреса страницы, т.к. внутри страницы запись может перемещаться.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Поиск места размещения новой записи может занять много времени. Система будет читать страницы одну за другой до тех пор, пока не найдёт 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страницу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, на которой достаточно места для размещения новой записи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.</a:t>
            </a:r>
            <a:endParaRPr lang="ru-RU" altLang="ru-RU" sz="2000" dirty="0">
              <a:solidFill>
                <a:srgbClr val="0D0D11"/>
              </a:solidFill>
              <a:latin typeface="Times New Roman" pitchFamily="18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itchFamily="18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441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ru-RU" altLang="ru-RU" sz="2400">
              <a:latin typeface="Times New Roman" pitchFamily="18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itchFamily="18" charset="0"/>
            </a:endParaRPr>
          </a:p>
        </p:txBody>
      </p:sp>
      <p:sp>
        <p:nvSpPr>
          <p:cNvPr id="9224" name="Rectangle 10"/>
          <p:cNvSpPr>
            <a:spLocks noChangeArrowheads="1"/>
          </p:cNvSpPr>
          <p:nvPr/>
        </p:nvSpPr>
        <p:spPr bwMode="auto">
          <a:xfrm>
            <a:off x="0" y="2166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itchFamily="18" charset="0"/>
            </a:endParaRPr>
          </a:p>
        </p:txBody>
      </p:sp>
      <p:graphicFrame>
        <p:nvGraphicFramePr>
          <p:cNvPr id="92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414927"/>
              </p:ext>
            </p:extLst>
          </p:nvPr>
        </p:nvGraphicFramePr>
        <p:xfrm>
          <a:off x="7032625" y="1340768"/>
          <a:ext cx="2076450" cy="302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" name="Рисунок" r:id="rId3" imgW="1714500" imgH="2501900" progId="Word.Picture.8">
                  <p:embed/>
                </p:oleObj>
              </mc:Choice>
              <mc:Fallback>
                <p:oleObj name="Рисунок" r:id="rId3" imgW="1714500" imgH="2501900" progId="Word.Picture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5" y="1340768"/>
                        <a:ext cx="2076450" cy="302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TextBox 1"/>
          <p:cNvSpPr txBox="1">
            <a:spLocks noChangeArrowheads="1"/>
          </p:cNvSpPr>
          <p:nvPr/>
        </p:nvSpPr>
        <p:spPr bwMode="auto">
          <a:xfrm>
            <a:off x="395288" y="980728"/>
            <a:ext cx="82089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rgbClr val="0D0D11"/>
                </a:solidFill>
                <a:latin typeface="Times New Roman" pitchFamily="18" charset="0"/>
              </a:rPr>
              <a:t>Способы управления свободным пространством памяти на страницах: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6830888" y="6309320"/>
            <a:ext cx="2133600" cy="457200"/>
          </a:xfrm>
        </p:spPr>
        <p:txBody>
          <a:bodyPr/>
          <a:lstStyle/>
          <a:p>
            <a:pPr>
              <a:defRPr/>
            </a:pPr>
            <a:fld id="{7181CF4B-CCE6-4C0B-A644-709A719CD41A}" type="slidenum">
              <a:rPr lang="ru-RU" altLang="ru-RU" smtClean="0"/>
              <a:pPr>
                <a:defRPr/>
              </a:pPr>
              <a:t>14</a:t>
            </a:fld>
            <a:endParaRPr lang="ru-RU" altLang="ru-RU" dirty="0"/>
          </a:p>
        </p:txBody>
      </p:sp>
      <p:pic>
        <p:nvPicPr>
          <p:cNvPr id="9233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421010"/>
            <a:ext cx="1628342" cy="217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476250"/>
            <a:ext cx="6985000" cy="573088"/>
          </a:xfrm>
        </p:spPr>
        <p:txBody>
          <a:bodyPr/>
          <a:lstStyle/>
          <a:p>
            <a:pPr algn="ctr" eaLnBrk="1" hangingPunct="1"/>
            <a:r>
              <a:rPr lang="ru-RU" altLang="ru-RU" sz="3200" smtClean="0">
                <a:latin typeface="Times New Roman" pitchFamily="18" charset="0"/>
              </a:rPr>
              <a:t>Управление пространством памяти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23850" y="1124744"/>
            <a:ext cx="849662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400" dirty="0" smtClean="0">
                <a:solidFill>
                  <a:srgbClr val="0D0D11"/>
                </a:solidFill>
                <a:latin typeface="Times New Roman" pitchFamily="18" charset="0"/>
              </a:rPr>
              <a:t>Динамическая </a:t>
            </a:r>
            <a:r>
              <a:rPr lang="ru-RU" altLang="ru-RU" sz="2400" dirty="0">
                <a:solidFill>
                  <a:srgbClr val="0D0D11"/>
                </a:solidFill>
                <a:latin typeface="Times New Roman" pitchFamily="18" charset="0"/>
              </a:rPr>
              <a:t>реорганизация </a:t>
            </a:r>
            <a:r>
              <a:rPr lang="ru-RU" altLang="ru-RU" sz="2400" dirty="0" smtClean="0">
                <a:solidFill>
                  <a:srgbClr val="0D0D11"/>
                </a:solidFill>
                <a:latin typeface="Times New Roman" pitchFamily="18" charset="0"/>
              </a:rPr>
              <a:t>страниц: ведение </a:t>
            </a:r>
            <a:r>
              <a:rPr lang="ru-RU" altLang="ru-RU" sz="2400" dirty="0">
                <a:solidFill>
                  <a:srgbClr val="0D0D11"/>
                </a:solidFill>
                <a:latin typeface="Times New Roman" pitchFamily="18" charset="0"/>
              </a:rPr>
              <a:t>инвентарных страниц.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itchFamily="18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441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ru-RU" altLang="ru-RU" sz="2400">
              <a:latin typeface="Times New Roman" pitchFamily="18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itchFamily="18" charset="0"/>
            </a:endParaRPr>
          </a:p>
        </p:txBody>
      </p:sp>
      <p:sp>
        <p:nvSpPr>
          <p:cNvPr id="9223" name="Rectangle 8"/>
          <p:cNvSpPr>
            <a:spLocks noChangeArrowheads="1"/>
          </p:cNvSpPr>
          <p:nvPr/>
        </p:nvSpPr>
        <p:spPr bwMode="auto">
          <a:xfrm>
            <a:off x="0" y="4648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ru-RU" altLang="ru-RU" sz="2400">
              <a:latin typeface="Times New Roman" pitchFamily="18" charset="0"/>
            </a:endParaRPr>
          </a:p>
        </p:txBody>
      </p:sp>
      <p:sp>
        <p:nvSpPr>
          <p:cNvPr id="9224" name="Rectangle 10"/>
          <p:cNvSpPr>
            <a:spLocks noChangeArrowheads="1"/>
          </p:cNvSpPr>
          <p:nvPr/>
        </p:nvSpPr>
        <p:spPr bwMode="auto">
          <a:xfrm>
            <a:off x="0" y="2166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81CF4B-CCE6-4C0B-A644-709A719CD41A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641" y="2166939"/>
            <a:ext cx="6253695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751" y="4481413"/>
            <a:ext cx="3531492" cy="189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06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476250"/>
            <a:ext cx="6985000" cy="573088"/>
          </a:xfrm>
        </p:spPr>
        <p:txBody>
          <a:bodyPr/>
          <a:lstStyle/>
          <a:p>
            <a:pPr algn="ctr" eaLnBrk="1" hangingPunct="1"/>
            <a:r>
              <a:rPr lang="ru-RU" altLang="ru-RU" sz="3200" smtClean="0">
                <a:latin typeface="Times New Roman" pitchFamily="18" charset="0"/>
              </a:rPr>
              <a:t>Управление пространством памяти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50825" y="1052513"/>
            <a:ext cx="69850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Ведение </a:t>
            </a:r>
            <a:r>
              <a:rPr lang="ru-RU" altLang="ru-RU" sz="2000" b="1" dirty="0">
                <a:solidFill>
                  <a:srgbClr val="0D0D11"/>
                </a:solidFill>
                <a:latin typeface="Times New Roman" pitchFamily="18" charset="0"/>
              </a:rPr>
              <a:t>списков свободных участков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Здесь можно рассмотреть два варианта: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Ссылка на первый свободный участок на странице хранится в заголовке страницы, и каждый свободный участок хранит ссылку на следующий (или признак конца списка). Каждый освобождаемый участок включается в список свободных участков на странице.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Списки свободных участков реализуются в виде отдельных структур. Эти структуры также хранятся на отдельных </a:t>
            </a:r>
            <a:r>
              <a:rPr lang="ru-RU" altLang="ru-RU" sz="2000" i="1" dirty="0">
                <a:solidFill>
                  <a:srgbClr val="0D0D11"/>
                </a:solidFill>
                <a:latin typeface="Times New Roman" pitchFamily="18" charset="0"/>
              </a:rPr>
              <a:t>инвентарных страницах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. </a:t>
            </a:r>
            <a:endParaRPr lang="ru-RU" altLang="ru-RU" sz="2000" dirty="0" smtClean="0">
              <a:solidFill>
                <a:srgbClr val="0D0D11"/>
              </a:solidFill>
              <a:latin typeface="Times New Roman" pitchFamily="18" charset="0"/>
            </a:endParaRPr>
          </a:p>
          <a:p>
            <a:pPr indent="0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Каждая 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инвентарная страница относится к области (или группе страниц) памяти и содержит информацию о свободных участках в этой области. </a:t>
            </a:r>
            <a:endParaRPr lang="ru-RU" altLang="ru-RU" sz="2000" dirty="0" smtClean="0">
              <a:solidFill>
                <a:srgbClr val="0D0D11"/>
              </a:solidFill>
              <a:latin typeface="Times New Roman" pitchFamily="18" charset="0"/>
            </a:endParaRPr>
          </a:p>
          <a:p>
            <a:pPr indent="0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Список 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ведётся как стек, очередь или упорядоченный список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.</a:t>
            </a:r>
            <a:endParaRPr lang="ru-RU" altLang="ru-RU" sz="2000" dirty="0">
              <a:solidFill>
                <a:srgbClr val="0D0D1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Достоинства и недостатки.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0" y="441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ru-RU" altLang="ru-RU" sz="2400">
              <a:latin typeface="Times New Roman" pitchFamily="18" charset="0"/>
            </a:endParaRP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itchFamily="18" charset="0"/>
            </a:endParaRPr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0" y="4648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ru-RU" altLang="ru-RU" sz="2400">
              <a:latin typeface="Times New Roman" pitchFamily="18" charset="0"/>
            </a:endParaRPr>
          </a:p>
        </p:txBody>
      </p:sp>
      <p:sp>
        <p:nvSpPr>
          <p:cNvPr id="10247" name="Rectangle 8"/>
          <p:cNvSpPr>
            <a:spLocks noChangeArrowheads="1"/>
          </p:cNvSpPr>
          <p:nvPr/>
        </p:nvSpPr>
        <p:spPr bwMode="auto">
          <a:xfrm>
            <a:off x="0" y="2166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itchFamily="18" charset="0"/>
            </a:endParaRPr>
          </a:p>
        </p:txBody>
      </p:sp>
      <p:sp>
        <p:nvSpPr>
          <p:cNvPr id="1024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itchFamily="18" charset="0"/>
            </a:endParaRPr>
          </a:p>
        </p:txBody>
      </p:sp>
      <p:sp>
        <p:nvSpPr>
          <p:cNvPr id="10250" name="Rectangle 15"/>
          <p:cNvSpPr>
            <a:spLocks noChangeArrowheads="1"/>
          </p:cNvSpPr>
          <p:nvPr/>
        </p:nvSpPr>
        <p:spPr bwMode="auto">
          <a:xfrm>
            <a:off x="0" y="516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ru-RU" altLang="ru-RU" sz="2400">
              <a:latin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6830888" y="6356176"/>
            <a:ext cx="2133600" cy="457200"/>
          </a:xfrm>
        </p:spPr>
        <p:txBody>
          <a:bodyPr/>
          <a:lstStyle/>
          <a:p>
            <a:pPr>
              <a:defRPr/>
            </a:pPr>
            <a:fld id="{C69D7984-C117-47E7-B720-2F66CA886C99}" type="slidenum">
              <a:rPr lang="ru-RU" altLang="ru-RU" smtClean="0"/>
              <a:pPr>
                <a:defRPr/>
              </a:pPr>
              <a:t>16</a:t>
            </a:fld>
            <a:endParaRPr lang="ru-RU" altLang="ru-RU" dirty="0"/>
          </a:p>
        </p:txBody>
      </p:sp>
      <p:pic>
        <p:nvPicPr>
          <p:cNvPr id="10258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5" y="1052736"/>
            <a:ext cx="1728192" cy="289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962995"/>
            <a:ext cx="1897188" cy="264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333375"/>
            <a:ext cx="6985000" cy="573088"/>
          </a:xfrm>
        </p:spPr>
        <p:txBody>
          <a:bodyPr/>
          <a:lstStyle/>
          <a:p>
            <a:pPr algn="ctr" eaLnBrk="1" hangingPunct="1"/>
            <a:r>
              <a:rPr lang="ru-RU" altLang="ru-RU" sz="3200" smtClean="0">
                <a:latin typeface="Times New Roman" pitchFamily="18" charset="0"/>
              </a:rPr>
              <a:t>Структура хранимых данных 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68313" y="981075"/>
            <a:ext cx="8280400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Каждой хранимой записи в БД система присваивает внутренний идентификатор, называемый (по стандарту CODASYL) </a:t>
            </a:r>
            <a:r>
              <a:rPr lang="ru-RU" altLang="ru-RU" sz="2000" b="1" dirty="0" smtClean="0">
                <a:solidFill>
                  <a:srgbClr val="0D0D11"/>
                </a:solidFill>
                <a:latin typeface="Times New Roman" pitchFamily="18" charset="0"/>
              </a:rPr>
              <a:t>ключом базы данных 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(КБД). </a:t>
            </a:r>
          </a:p>
          <a:p>
            <a:pPr marL="0" indent="0"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В 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Oracle 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используется термин </a:t>
            </a:r>
            <a:r>
              <a:rPr lang="ru-RU" altLang="ru-RU" sz="2000" i="1" dirty="0" smtClean="0">
                <a:solidFill>
                  <a:srgbClr val="0D0D11"/>
                </a:solidFill>
                <a:latin typeface="Times New Roman" pitchFamily="18" charset="0"/>
              </a:rPr>
              <a:t>идентификатор строки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, </a:t>
            </a:r>
            <a:r>
              <a:rPr lang="en-US" altLang="ru-RU" sz="2000" dirty="0" err="1" smtClean="0">
                <a:solidFill>
                  <a:srgbClr val="0D0D11"/>
                </a:solidFill>
                <a:latin typeface="Times New Roman" pitchFamily="18" charset="0"/>
              </a:rPr>
              <a:t>RowID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, в 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Postgres 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– </a:t>
            </a:r>
            <a:r>
              <a:rPr lang="ru-RU" altLang="ru-RU" sz="2000" i="1" dirty="0" smtClean="0">
                <a:solidFill>
                  <a:srgbClr val="0D0D11"/>
                </a:solidFill>
                <a:latin typeface="Times New Roman" pitchFamily="18" charset="0"/>
              </a:rPr>
              <a:t>идентификатор</a:t>
            </a:r>
            <a:r>
              <a:rPr lang="en-US" altLang="ru-RU" sz="2000" i="1" dirty="0" smtClean="0">
                <a:solidFill>
                  <a:srgbClr val="0D0D11"/>
                </a:solidFill>
                <a:latin typeface="Times New Roman" pitchFamily="18" charset="0"/>
              </a:rPr>
              <a:t> </a:t>
            </a:r>
            <a:r>
              <a:rPr lang="ru-RU" altLang="ru-RU" sz="2000" i="1" dirty="0" smtClean="0">
                <a:solidFill>
                  <a:srgbClr val="0D0D11"/>
                </a:solidFill>
                <a:latin typeface="Times New Roman" pitchFamily="18" charset="0"/>
              </a:rPr>
              <a:t>кортежа 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(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tuple identifier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, 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TID)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.</a:t>
            </a:r>
          </a:p>
          <a:p>
            <a:pPr marL="0" indent="0"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Значение КБД формируется системой при размещении записи и содержит информацию, позволяющую однозначно определить место размещения записи (</a:t>
            </a:r>
            <a:r>
              <a:rPr lang="ru-RU" altLang="ru-RU" sz="2000" b="1" dirty="0" smtClean="0">
                <a:solidFill>
                  <a:srgbClr val="0D0D11"/>
                </a:solidFill>
                <a:latin typeface="Times New Roman" pitchFamily="18" charset="0"/>
              </a:rPr>
              <a:t>преобразовать значение КБД в адрес записи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).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Примеры: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68313" y="3860800"/>
            <a:ext cx="8466137" cy="287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0D0D11"/>
                </a:solidFill>
                <a:latin typeface="Times New Roman" pitchFamily="18" charset="0"/>
              </a:rPr>
              <a:t>1) Формат </a:t>
            </a:r>
            <a:r>
              <a:rPr lang="en-US" altLang="ru-RU" sz="1800">
                <a:solidFill>
                  <a:srgbClr val="0D0D11"/>
                </a:solidFill>
                <a:latin typeface="Times New Roman" pitchFamily="18" charset="0"/>
              </a:rPr>
              <a:t>DBF</a:t>
            </a:r>
            <a:r>
              <a:rPr lang="ru-RU" altLang="ru-RU" sz="1800">
                <a:solidFill>
                  <a:srgbClr val="0D0D11"/>
                </a:solidFill>
                <a:latin typeface="Times New Roman" pitchFamily="18" charset="0"/>
              </a:rPr>
              <a:t>: 1 таблица – 1 файл данных, записи фиксированной длины – в качестве КБД выступает последовательный номер записи в файле.</a:t>
            </a: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0D0D11"/>
                </a:solidFill>
                <a:latin typeface="Times New Roman" pitchFamily="18" charset="0"/>
              </a:rPr>
              <a:t>2) СУБД </a:t>
            </a:r>
            <a:r>
              <a:rPr lang="en-US" altLang="ru-RU" sz="1800">
                <a:solidFill>
                  <a:srgbClr val="0D0D11"/>
                </a:solidFill>
                <a:latin typeface="Times New Roman" pitchFamily="18" charset="0"/>
              </a:rPr>
              <a:t>Oracle</a:t>
            </a:r>
            <a:r>
              <a:rPr lang="ru-RU" altLang="ru-RU" sz="1800">
                <a:solidFill>
                  <a:srgbClr val="0D0D11"/>
                </a:solidFill>
                <a:latin typeface="Times New Roman" pitchFamily="18" charset="0"/>
              </a:rPr>
              <a:t> – </a:t>
            </a:r>
            <a:r>
              <a:rPr lang="ru-RU" altLang="ru-RU" sz="1800">
                <a:solidFill>
                  <a:srgbClr val="0D0D11"/>
                </a:solidFill>
                <a:latin typeface="Times New Roman" pitchFamily="18" charset="0"/>
                <a:cs typeface="Times New Roman" pitchFamily="18" charset="0"/>
              </a:rPr>
              <a:t>совокупность </a:t>
            </a: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номера объекта (32 бита), относительного номера файла (10 бит), номера блока (22 бита) и номера строки (16 бит).</a:t>
            </a:r>
            <a:endParaRPr lang="ru-RU" altLang="ru-RU" sz="1800">
              <a:solidFill>
                <a:srgbClr val="0D0D1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0D0D11"/>
                </a:solidFill>
                <a:latin typeface="Times New Roman" pitchFamily="18" charset="0"/>
              </a:rPr>
              <a:t>3) Абсолютный адрес в памяти (СУБД </a:t>
            </a:r>
            <a:r>
              <a:rPr lang="en-US" altLang="ru-RU" sz="1800">
                <a:solidFill>
                  <a:srgbClr val="0D0D11"/>
                </a:solidFill>
                <a:latin typeface="Times New Roman" pitchFamily="18" charset="0"/>
              </a:rPr>
              <a:t>Adabas).</a:t>
            </a: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ru-RU" sz="1800">
                <a:solidFill>
                  <a:srgbClr val="0D0D11"/>
                </a:solidFill>
                <a:latin typeface="Times New Roman" pitchFamily="18" charset="0"/>
              </a:rPr>
              <a:t>4) Postgres: </a:t>
            </a:r>
            <a:r>
              <a:rPr lang="ru-RU" altLang="ru-RU" sz="1800">
                <a:solidFill>
                  <a:srgbClr val="0D0D11"/>
                </a:solidFill>
                <a:latin typeface="Times New Roman" pitchFamily="18" charset="0"/>
              </a:rPr>
              <a:t>1 таблица – 1 файл данных, разбит на страницы фиксированной длины. </a:t>
            </a:r>
            <a:r>
              <a:rPr lang="en-US" altLang="ru-RU" sz="1800">
                <a:solidFill>
                  <a:srgbClr val="0D0D11"/>
                </a:solidFill>
                <a:latin typeface="Times New Roman" pitchFamily="18" charset="0"/>
              </a:rPr>
              <a:t>TID </a:t>
            </a:r>
            <a:r>
              <a:rPr lang="ru-RU" altLang="ru-RU" sz="1800">
                <a:solidFill>
                  <a:srgbClr val="0D0D11"/>
                </a:solidFill>
                <a:latin typeface="Times New Roman" pitchFamily="18" charset="0"/>
              </a:rPr>
              <a:t>представляет собой пару (из номера блока и индекса кортежа в блоке), идентифицирующую физическое расположение строки в таблице </a:t>
            </a:r>
            <a:r>
              <a:rPr lang="en-US" altLang="ru-RU" sz="1800">
                <a:solidFill>
                  <a:srgbClr val="0D0D11"/>
                </a:solidFill>
                <a:latin typeface="Times New Roman" pitchFamily="18" charset="0"/>
              </a:rPr>
              <a:t>(</a:t>
            </a:r>
            <a:r>
              <a:rPr lang="ru-RU" altLang="ru-RU" sz="1800">
                <a:solidFill>
                  <a:srgbClr val="0D0D11"/>
                </a:solidFill>
                <a:latin typeface="Times New Roman" pitchFamily="18" charset="0"/>
              </a:rPr>
              <a:t>в хранилище данных).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349E19-D2DE-4694-981B-D2B5C5858442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476250"/>
            <a:ext cx="6985000" cy="573088"/>
          </a:xfrm>
        </p:spPr>
        <p:txBody>
          <a:bodyPr/>
          <a:lstStyle/>
          <a:p>
            <a:pPr algn="ctr" eaLnBrk="1" hangingPunct="1"/>
            <a:r>
              <a:rPr lang="ru-RU" altLang="ru-RU" sz="3200" smtClean="0">
                <a:latin typeface="Times New Roman" pitchFamily="18" charset="0"/>
              </a:rPr>
              <a:t>Виды адресации хранимых записей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68313" y="1125538"/>
            <a:ext cx="8280400" cy="524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500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Рассмотрим три вида адресации: прямую, косвенную и относительную.</a:t>
            </a:r>
            <a:endParaRPr lang="ru-RU" altLang="ru-RU" sz="2000" b="1" dirty="0">
              <a:solidFill>
                <a:srgbClr val="0D0D1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2500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2000" b="1" dirty="0">
                <a:solidFill>
                  <a:srgbClr val="0D0D11"/>
                </a:solidFill>
                <a:latin typeface="Times New Roman" pitchFamily="18" charset="0"/>
              </a:rPr>
              <a:t>Прямая адресация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 предусматривает указание непосредственного местоположения записи в пространстве памяти (например, в системе ADABAS). Недостатки: большой размер адреса; прямая адресация не позволяет перемещать записи в памяти без изменения КБД, что ведёт к фрагментации памяти.</a:t>
            </a:r>
          </a:p>
          <a:p>
            <a:pPr eaLnBrk="1" hangingPunct="1">
              <a:spcBef>
                <a:spcPct val="2500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2000" b="1" dirty="0">
                <a:solidFill>
                  <a:srgbClr val="0D0D11"/>
                </a:solidFill>
                <a:latin typeface="Times New Roman" pitchFamily="18" charset="0"/>
              </a:rPr>
              <a:t>Относительная адресация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. Общий принцип относительной адресации заключается в том, что адрес отсчитывается от начала той области памяти, которую занимают данные объекта БД. Если память разбита на страницы (блоки), то адресом может выступать номер страницы (блока) и номер записи на странице (или смещение от начала страницы). В случае относительной адресации перемещение записи приведёт к изменению КБД и необходимости корректировки индексов, если они есть.</a:t>
            </a:r>
          </a:p>
          <a:p>
            <a:pPr eaLnBrk="1" hangingPunct="1">
              <a:spcBef>
                <a:spcPct val="2500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2000" b="1" dirty="0" smtClean="0">
                <a:solidFill>
                  <a:srgbClr val="0D0D11"/>
                </a:solidFill>
                <a:latin typeface="Times New Roman" pitchFamily="18" charset="0"/>
              </a:rPr>
              <a:t>Косвенная </a:t>
            </a:r>
            <a:r>
              <a:rPr lang="ru-RU" altLang="ru-RU" sz="2000" b="1" dirty="0">
                <a:solidFill>
                  <a:srgbClr val="0D0D11"/>
                </a:solidFill>
                <a:latin typeface="Times New Roman" pitchFamily="18" charset="0"/>
              </a:rPr>
              <a:t>адресация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. В качестве КБД выступает не сам "адрес записи", а адрес места хранения "адреса записи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".</a:t>
            </a:r>
            <a:endParaRPr lang="ru-RU" altLang="ru-RU" sz="2000" dirty="0">
              <a:solidFill>
                <a:srgbClr val="0D0D11"/>
              </a:solidFill>
              <a:latin typeface="Times New Roman" pitchFamily="18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itchFamily="18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441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ru-RU" altLang="ru-RU" sz="2400">
              <a:latin typeface="Times New Roman" pitchFamily="18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itchFamily="18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4648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ru-RU" altLang="ru-RU" sz="2400">
              <a:latin typeface="Times New Roman" pitchFamily="18" charset="0"/>
            </a:endParaRPr>
          </a:p>
        </p:txBody>
      </p:sp>
      <p:sp>
        <p:nvSpPr>
          <p:cNvPr id="1127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itchFamily="18" charset="0"/>
            </a:endParaRPr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0" y="516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ru-RU" altLang="ru-RU" sz="2400">
              <a:latin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B9007C-FD33-4BBB-A30D-6CC69882444C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404813"/>
            <a:ext cx="6985000" cy="573087"/>
          </a:xfrm>
        </p:spPr>
        <p:txBody>
          <a:bodyPr/>
          <a:lstStyle/>
          <a:p>
            <a:pPr algn="ctr" eaLnBrk="1" hangingPunct="1"/>
            <a:r>
              <a:rPr lang="ru-RU" altLang="ru-RU" sz="3200" smtClean="0">
                <a:latin typeface="Times New Roman" pitchFamily="18" charset="0"/>
              </a:rPr>
              <a:t>Пример косвенной адресации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itchFamily="18" charset="0"/>
            </a:endParaRP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itchFamily="18" charset="0"/>
            </a:endParaRPr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0" y="4648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ru-RU" altLang="ru-RU" sz="2400">
              <a:latin typeface="Times New Roman" pitchFamily="18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itchFamily="18" charset="0"/>
            </a:endParaRPr>
          </a:p>
        </p:txBody>
      </p:sp>
      <p:sp>
        <p:nvSpPr>
          <p:cNvPr id="12295" name="Rectangle 9"/>
          <p:cNvSpPr>
            <a:spLocks noChangeArrowheads="1"/>
          </p:cNvSpPr>
          <p:nvPr/>
        </p:nvSpPr>
        <p:spPr bwMode="auto">
          <a:xfrm>
            <a:off x="0" y="516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ru-RU" altLang="ru-RU" sz="2400">
              <a:latin typeface="Times New Roman" pitchFamily="18" charset="0"/>
            </a:endParaRPr>
          </a:p>
        </p:txBody>
      </p:sp>
      <p:sp>
        <p:nvSpPr>
          <p:cNvPr id="12296" name="Rectangle 11"/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itchFamily="18" charset="0"/>
            </a:endParaRPr>
          </a:p>
        </p:txBody>
      </p:sp>
      <p:sp>
        <p:nvSpPr>
          <p:cNvPr id="12297" name="Rectangle 12"/>
          <p:cNvSpPr>
            <a:spLocks noChangeArrowheads="1"/>
          </p:cNvSpPr>
          <p:nvPr/>
        </p:nvSpPr>
        <p:spPr bwMode="auto">
          <a:xfrm>
            <a:off x="0" y="449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ru-RU" altLang="ru-RU" sz="2400">
              <a:latin typeface="Times New Roman" pitchFamily="18" charset="0"/>
            </a:endParaRPr>
          </a:p>
        </p:txBody>
      </p:sp>
      <p:sp>
        <p:nvSpPr>
          <p:cNvPr id="12298" name="Text Box 13"/>
          <p:cNvSpPr txBox="1">
            <a:spLocks noChangeArrowheads="1"/>
          </p:cNvSpPr>
          <p:nvPr/>
        </p:nvSpPr>
        <p:spPr bwMode="auto">
          <a:xfrm>
            <a:off x="611188" y="5276106"/>
            <a:ext cx="8208962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0D0D11"/>
                </a:solidFill>
                <a:latin typeface="Times New Roman" pitchFamily="18" charset="0"/>
              </a:rPr>
              <a:t>Часть адресного пространства страницы выделяется под индекс страницы</a:t>
            </a:r>
            <a:r>
              <a:rPr lang="en-US" altLang="ru-RU" sz="1800" dirty="0">
                <a:solidFill>
                  <a:srgbClr val="0D0D11"/>
                </a:solidFill>
                <a:latin typeface="Times New Roman" pitchFamily="18" charset="0"/>
              </a:rPr>
              <a:t> (</a:t>
            </a:r>
            <a:r>
              <a:rPr lang="ru-RU" altLang="ru-RU" sz="1800" dirty="0">
                <a:solidFill>
                  <a:srgbClr val="0D0D11"/>
                </a:solidFill>
                <a:latin typeface="Times New Roman" pitchFamily="18" charset="0"/>
              </a:rPr>
              <a:t>соответствующие слоты выделены желтым). В качестве КБД записи выступает совокупность номера страницы и номера слота в индексе этой страницы (значения </a:t>
            </a:r>
            <a:r>
              <a:rPr lang="en-US" altLang="ru-RU" sz="1800" b="1" i="1" dirty="0">
                <a:solidFill>
                  <a:srgbClr val="0D0D11"/>
                </a:solidFill>
                <a:latin typeface="Times New Roman" pitchFamily="18" charset="0"/>
              </a:rPr>
              <a:t>N</a:t>
            </a:r>
            <a:r>
              <a:rPr lang="ru-RU" altLang="ru-RU" sz="1800" b="1" i="1" dirty="0">
                <a:solidFill>
                  <a:srgbClr val="0D0D11"/>
                </a:solidFill>
                <a:latin typeface="Times New Roman" pitchFamily="18" charset="0"/>
              </a:rPr>
              <a:t>, </a:t>
            </a:r>
            <a:r>
              <a:rPr lang="en-US" altLang="ru-RU" sz="1800" b="1" i="1" dirty="0" err="1">
                <a:solidFill>
                  <a:srgbClr val="0D0D11"/>
                </a:solidFill>
                <a:latin typeface="Times New Roman" pitchFamily="18" charset="0"/>
              </a:rPr>
              <a:t>i</a:t>
            </a:r>
            <a:r>
              <a:rPr lang="ru-RU" altLang="ru-RU" sz="1800" dirty="0">
                <a:solidFill>
                  <a:srgbClr val="0D0D11"/>
                </a:solidFill>
                <a:latin typeface="Times New Roman" pitchFamily="18" charset="0"/>
              </a:rPr>
              <a:t>). В </a:t>
            </a:r>
            <a:r>
              <a:rPr lang="en-US" altLang="ru-RU" sz="1800" b="1" i="1" dirty="0" err="1">
                <a:solidFill>
                  <a:srgbClr val="0D0D11"/>
                </a:solidFill>
                <a:latin typeface="Times New Roman" pitchFamily="18" charset="0"/>
              </a:rPr>
              <a:t>i</a:t>
            </a:r>
            <a:r>
              <a:rPr lang="ru-RU" altLang="ru-RU" sz="1800" dirty="0">
                <a:solidFill>
                  <a:srgbClr val="0D0D11"/>
                </a:solidFill>
                <a:latin typeface="Times New Roman" pitchFamily="18" charset="0"/>
              </a:rPr>
              <a:t>‑м слоте на </a:t>
            </a:r>
            <a:r>
              <a:rPr lang="ru-RU" altLang="ru-RU" sz="1800" b="1" i="1" dirty="0">
                <a:solidFill>
                  <a:srgbClr val="0D0D11"/>
                </a:solidFill>
                <a:latin typeface="Times New Roman" pitchFamily="18" charset="0"/>
              </a:rPr>
              <a:t>N</a:t>
            </a:r>
            <a:r>
              <a:rPr lang="ru-RU" altLang="ru-RU" sz="1800" dirty="0">
                <a:solidFill>
                  <a:srgbClr val="0D0D11"/>
                </a:solidFill>
                <a:latin typeface="Times New Roman" pitchFamily="18" charset="0"/>
              </a:rPr>
              <a:t>-й странице хранится собственно адрес записи (смещение от начала данной страницы).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3884A1-4998-4FB0-80A9-BD4A4AFED4D0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15" y="980728"/>
            <a:ext cx="7230893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04664"/>
            <a:ext cx="8820150" cy="573088"/>
          </a:xfrm>
        </p:spPr>
        <p:txBody>
          <a:bodyPr/>
          <a:lstStyle/>
          <a:p>
            <a:pPr algn="ctr" eaLnBrk="1" hangingPunct="1"/>
            <a:r>
              <a:rPr lang="ru-RU" altLang="ru-RU" sz="3200" dirty="0" smtClean="0">
                <a:latin typeface="Times New Roman" pitchFamily="18" charset="0"/>
              </a:rPr>
              <a:t>Содержание лекции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980728"/>
            <a:ext cx="8280920" cy="5760640"/>
          </a:xfrm>
        </p:spPr>
        <p:txBody>
          <a:bodyPr/>
          <a:lstStyle/>
          <a:p>
            <a:pPr marL="457200" lvl="1" indent="-457200" eaLnBrk="1" hangingPunct="1">
              <a:buClr>
                <a:schemeClr val="bg2"/>
              </a:buClr>
              <a:buSzPct val="75000"/>
              <a:buFont typeface="+mj-lt"/>
              <a:buAutoNum type="arabicPeriod"/>
            </a:pPr>
            <a:r>
              <a:rPr lang="ru-RU" altLang="ru-RU" sz="2400" dirty="0" smtClean="0">
                <a:solidFill>
                  <a:srgbClr val="0D0D11"/>
                </a:solidFill>
                <a:latin typeface="Times New Roman" pitchFamily="18" charset="0"/>
              </a:rPr>
              <a:t>Пример физической организации БД:</a:t>
            </a:r>
            <a:r>
              <a:rPr lang="en-US" altLang="ru-RU" sz="2400" dirty="0" smtClean="0">
                <a:solidFill>
                  <a:srgbClr val="0D0D11"/>
                </a:solidFill>
                <a:latin typeface="Times New Roman" pitchFamily="18" charset="0"/>
              </a:rPr>
              <a:t> </a:t>
            </a:r>
            <a:r>
              <a:rPr lang="ru-RU" altLang="ru-RU" sz="2400" dirty="0" smtClean="0">
                <a:solidFill>
                  <a:srgbClr val="0D0D11"/>
                </a:solidFill>
                <a:latin typeface="Times New Roman" pitchFamily="18" charset="0"/>
              </a:rPr>
              <a:t>формат </a:t>
            </a:r>
            <a:r>
              <a:rPr lang="en-US" altLang="ru-RU" sz="2400" dirty="0" smtClean="0">
                <a:solidFill>
                  <a:srgbClr val="0D0D11"/>
                </a:solidFill>
                <a:latin typeface="Times New Roman" pitchFamily="18" charset="0"/>
              </a:rPr>
              <a:t>DBF</a:t>
            </a:r>
            <a:r>
              <a:rPr lang="ru-RU" altLang="ru-RU" sz="2400" dirty="0">
                <a:solidFill>
                  <a:srgbClr val="0D0D11"/>
                </a:solidFill>
                <a:latin typeface="Times New Roman" pitchFamily="18" charset="0"/>
              </a:rPr>
              <a:t>.</a:t>
            </a:r>
            <a:endParaRPr lang="en-US" altLang="ru-RU" sz="2400" dirty="0" smtClean="0">
              <a:solidFill>
                <a:srgbClr val="0D0D11"/>
              </a:solidFill>
              <a:latin typeface="Times New Roman" pitchFamily="18" charset="0"/>
            </a:endParaRPr>
          </a:p>
          <a:p>
            <a:pPr marL="457200" lvl="1" indent="-457200" eaLnBrk="1" hangingPunct="1">
              <a:buClr>
                <a:schemeClr val="bg2"/>
              </a:buClr>
              <a:buSzPct val="75000"/>
              <a:buFont typeface="+mj-lt"/>
              <a:buAutoNum type="arabicPeriod"/>
            </a:pPr>
            <a:r>
              <a:rPr lang="ru-RU" altLang="ru-RU" sz="2400" dirty="0" smtClean="0">
                <a:solidFill>
                  <a:srgbClr val="0D0D11"/>
                </a:solidFill>
                <a:latin typeface="Times New Roman" pitchFamily="18" charset="0"/>
              </a:rPr>
              <a:t>Механизмы среды хранения.</a:t>
            </a:r>
            <a:br>
              <a:rPr lang="ru-RU" altLang="ru-RU" sz="2400" dirty="0" smtClean="0">
                <a:solidFill>
                  <a:srgbClr val="0D0D11"/>
                </a:solidFill>
                <a:latin typeface="Times New Roman" pitchFamily="18" charset="0"/>
              </a:rPr>
            </a:b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Что должна сделать СУБД при поиске/размещении/удалении данных?</a:t>
            </a:r>
          </a:p>
          <a:p>
            <a:pPr marL="457200" lvl="1" indent="-457200" eaLnBrk="1" hangingPunct="1">
              <a:buClr>
                <a:schemeClr val="bg2"/>
              </a:buClr>
              <a:buSzPct val="75000"/>
              <a:buFont typeface="+mj-lt"/>
              <a:buAutoNum type="arabicPeriod"/>
            </a:pPr>
            <a:r>
              <a:rPr lang="ru-RU" altLang="ru-RU" sz="2400" dirty="0" smtClean="0">
                <a:solidFill>
                  <a:srgbClr val="0D0D11"/>
                </a:solidFill>
                <a:latin typeface="Times New Roman" pitchFamily="18" charset="0"/>
              </a:rPr>
              <a:t>Физическая структура записи.</a:t>
            </a:r>
            <a:br>
              <a:rPr lang="ru-RU" altLang="ru-RU" sz="2400" dirty="0" smtClean="0">
                <a:solidFill>
                  <a:srgbClr val="0D0D11"/>
                </a:solidFill>
                <a:latin typeface="Times New Roman" pitchFamily="18" charset="0"/>
              </a:rPr>
            </a:b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Как физически устроена запись (строка таблицы)?</a:t>
            </a:r>
          </a:p>
          <a:p>
            <a:pPr marL="457200" lvl="1" indent="-457200" eaLnBrk="1" hangingPunct="1">
              <a:buClr>
                <a:schemeClr val="bg2"/>
              </a:buClr>
              <a:buSzPct val="75000"/>
              <a:buFont typeface="+mj-lt"/>
              <a:buAutoNum type="arabicPeriod"/>
            </a:pPr>
            <a:r>
              <a:rPr lang="ru-RU" altLang="ru-RU" sz="2400" dirty="0" smtClean="0">
                <a:solidFill>
                  <a:srgbClr val="0D0D11"/>
                </a:solidFill>
                <a:latin typeface="Times New Roman" pitchFamily="18" charset="0"/>
              </a:rPr>
              <a:t>Физическая структура страницы (блока) памяти.</a:t>
            </a:r>
            <a:br>
              <a:rPr lang="ru-RU" altLang="ru-RU" sz="2400" dirty="0" smtClean="0">
                <a:solidFill>
                  <a:srgbClr val="0D0D11"/>
                </a:solidFill>
                <a:latin typeface="Times New Roman" pitchFamily="18" charset="0"/>
              </a:rPr>
            </a:b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Как хранится множество записей таблицы?</a:t>
            </a:r>
          </a:p>
          <a:p>
            <a:pPr marL="457200" lvl="1" indent="-457200" eaLnBrk="1" hangingPunct="1">
              <a:buClr>
                <a:schemeClr val="bg2"/>
              </a:buClr>
              <a:buSzPct val="75000"/>
              <a:buFont typeface="+mj-lt"/>
              <a:buAutoNum type="arabicPeriod"/>
            </a:pPr>
            <a:r>
              <a:rPr lang="ru-RU" altLang="ru-RU" sz="2400" dirty="0" smtClean="0">
                <a:solidFill>
                  <a:srgbClr val="0D0D11"/>
                </a:solidFill>
                <a:latin typeface="Times New Roman" pitchFamily="18" charset="0"/>
              </a:rPr>
              <a:t>Способы адресации записей.</a:t>
            </a:r>
            <a:br>
              <a:rPr lang="ru-RU" altLang="ru-RU" sz="2400" dirty="0" smtClean="0">
                <a:solidFill>
                  <a:srgbClr val="0D0D11"/>
                </a:solidFill>
                <a:latin typeface="Times New Roman" pitchFamily="18" charset="0"/>
              </a:rPr>
            </a:b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Что такое "адрес записи" и какие виды адресов бывают?</a:t>
            </a:r>
          </a:p>
          <a:p>
            <a:pPr marL="457200" lvl="1" indent="-457200" eaLnBrk="1" hangingPunct="1">
              <a:buClr>
                <a:schemeClr val="bg2"/>
              </a:buClr>
              <a:buSzPct val="75000"/>
              <a:buFont typeface="+mj-lt"/>
              <a:buAutoNum type="arabicPeriod"/>
            </a:pPr>
            <a:r>
              <a:rPr lang="ru-RU" altLang="ru-RU" sz="2400" dirty="0" smtClean="0">
                <a:solidFill>
                  <a:srgbClr val="0D0D11"/>
                </a:solidFill>
                <a:latin typeface="Times New Roman" pitchFamily="18" charset="0"/>
              </a:rPr>
              <a:t>Способы управления свободной памятью.</a:t>
            </a:r>
            <a:br>
              <a:rPr lang="ru-RU" altLang="ru-RU" sz="2400" dirty="0" smtClean="0">
                <a:solidFill>
                  <a:srgbClr val="0D0D11"/>
                </a:solidFill>
                <a:latin typeface="Times New Roman" pitchFamily="18" charset="0"/>
              </a:rPr>
            </a:b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Как системы управляют свободной памятью на страницах?</a:t>
            </a:r>
          </a:p>
          <a:p>
            <a:pPr marL="457200" lvl="1" indent="-457200" eaLnBrk="1" hangingPunct="1">
              <a:buClr>
                <a:schemeClr val="bg2"/>
              </a:buClr>
              <a:buSzPct val="75000"/>
              <a:buFont typeface="+mj-lt"/>
              <a:buAutoNum type="arabicPeriod"/>
            </a:pPr>
            <a:r>
              <a:rPr lang="ru-RU" altLang="ru-RU" sz="2400" dirty="0" smtClean="0">
                <a:solidFill>
                  <a:srgbClr val="0D0D11"/>
                </a:solidFill>
                <a:latin typeface="Times New Roman" pitchFamily="18" charset="0"/>
              </a:rPr>
              <a:t>Примеры физической организации:</a:t>
            </a:r>
          </a:p>
          <a:p>
            <a:pPr marL="857250" lvl="1" indent="-457200" eaLnBrk="1" hangingPunct="1">
              <a:buFont typeface="+mj-lt"/>
              <a:buAutoNum type="alphaLcParenR"/>
            </a:pP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СУБД 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Oracle.</a:t>
            </a:r>
          </a:p>
          <a:p>
            <a:pPr marL="857250" lvl="1" indent="-457200" eaLnBrk="1" hangingPunct="1">
              <a:buFont typeface="+mj-lt"/>
              <a:buAutoNum type="alphaLcParenR"/>
            </a:pP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СУБД 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PostgreSQL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5A0EAE-E352-4C8C-97BF-2DE1D7734382}" type="slidenum">
              <a:rPr lang="ru-RU" altLang="ru-RU" smtClean="0"/>
              <a:pPr>
                <a:defRPr/>
              </a:pPr>
              <a:t>2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573088"/>
          </a:xfrm>
        </p:spPr>
        <p:txBody>
          <a:bodyPr/>
          <a:lstStyle/>
          <a:p>
            <a:pPr algn="ctr" eaLnBrk="1" hangingPunct="1"/>
            <a:r>
              <a:rPr lang="ru-RU" altLang="ru-RU" sz="2800" smtClean="0">
                <a:latin typeface="Times New Roman" pitchFamily="18" charset="0"/>
              </a:rPr>
              <a:t>Основные физические структуры Oracle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6443663" y="1341438"/>
            <a:ext cx="2120900" cy="376237"/>
          </a:xfrm>
          <a:prstGeom prst="rect">
            <a:avLst/>
          </a:prstGeom>
          <a:noFill/>
          <a:ln w="9525">
            <a:solidFill>
              <a:srgbClr val="0D0D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 dirty="0">
                <a:solidFill>
                  <a:srgbClr val="0D0D11"/>
                </a:solidFill>
                <a:latin typeface="Times New Roman" pitchFamily="18" charset="0"/>
              </a:rPr>
              <a:t>TABLESPACE</a:t>
            </a:r>
            <a:endParaRPr lang="ru-RU" altLang="ru-RU" sz="1800" dirty="0">
              <a:solidFill>
                <a:srgbClr val="0D0D11"/>
              </a:solidFill>
              <a:latin typeface="Times New Roman" pitchFamily="18" charset="0"/>
            </a:endParaRP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6443663" y="2133600"/>
            <a:ext cx="2117725" cy="376238"/>
          </a:xfrm>
          <a:prstGeom prst="rect">
            <a:avLst/>
          </a:prstGeom>
          <a:noFill/>
          <a:ln w="9525">
            <a:solidFill>
              <a:srgbClr val="0D0D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 dirty="0">
                <a:solidFill>
                  <a:srgbClr val="0D0D11"/>
                </a:solidFill>
                <a:latin typeface="Times New Roman" pitchFamily="18" charset="0"/>
              </a:rPr>
              <a:t>SEGMENT</a:t>
            </a:r>
            <a:endParaRPr lang="ru-RU" altLang="ru-RU" sz="1800" dirty="0">
              <a:solidFill>
                <a:srgbClr val="0D0D11"/>
              </a:solidFill>
              <a:latin typeface="Times New Roman" pitchFamily="18" charset="0"/>
            </a:endParaRPr>
          </a:p>
        </p:txBody>
      </p:sp>
      <p:sp>
        <p:nvSpPr>
          <p:cNvPr id="13317" name="Line 6"/>
          <p:cNvSpPr>
            <a:spLocks noChangeShapeType="1"/>
          </p:cNvSpPr>
          <p:nvPr/>
        </p:nvSpPr>
        <p:spPr bwMode="auto">
          <a:xfrm>
            <a:off x="7524750" y="1701800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3318" name="Line 7"/>
          <p:cNvSpPr>
            <a:spLocks noChangeShapeType="1"/>
          </p:cNvSpPr>
          <p:nvPr/>
        </p:nvSpPr>
        <p:spPr bwMode="auto">
          <a:xfrm>
            <a:off x="7524750" y="2527300"/>
            <a:ext cx="0" cy="398463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6443663" y="2925763"/>
            <a:ext cx="2117725" cy="376237"/>
          </a:xfrm>
          <a:prstGeom prst="rect">
            <a:avLst/>
          </a:prstGeom>
          <a:noFill/>
          <a:ln w="9525">
            <a:solidFill>
              <a:srgbClr val="0D0D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>
                <a:solidFill>
                  <a:srgbClr val="0D0D11"/>
                </a:solidFill>
                <a:latin typeface="Times New Roman" pitchFamily="18" charset="0"/>
              </a:rPr>
              <a:t>EXTENT</a:t>
            </a:r>
            <a:endParaRPr lang="ru-RU" altLang="ru-RU" sz="1800">
              <a:solidFill>
                <a:srgbClr val="0D0D11"/>
              </a:solidFill>
              <a:latin typeface="Times New Roman" pitchFamily="18" charset="0"/>
            </a:endParaRPr>
          </a:p>
        </p:txBody>
      </p:sp>
      <p:sp>
        <p:nvSpPr>
          <p:cNvPr id="13320" name="Text Box 10"/>
          <p:cNvSpPr txBox="1">
            <a:spLocks noChangeArrowheads="1"/>
          </p:cNvSpPr>
          <p:nvPr/>
        </p:nvSpPr>
        <p:spPr bwMode="auto">
          <a:xfrm>
            <a:off x="6443663" y="3717925"/>
            <a:ext cx="2117725" cy="376238"/>
          </a:xfrm>
          <a:prstGeom prst="rect">
            <a:avLst/>
          </a:prstGeom>
          <a:noFill/>
          <a:ln w="9525">
            <a:solidFill>
              <a:srgbClr val="0D0D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>
                <a:solidFill>
                  <a:srgbClr val="0D0D11"/>
                </a:solidFill>
                <a:latin typeface="Times New Roman" pitchFamily="18" charset="0"/>
              </a:rPr>
              <a:t>BLOCK</a:t>
            </a:r>
            <a:endParaRPr lang="ru-RU" altLang="ru-RU" sz="1800">
              <a:solidFill>
                <a:srgbClr val="0D0D11"/>
              </a:solidFill>
              <a:latin typeface="Times New Roman" pitchFamily="18" charset="0"/>
            </a:endParaRPr>
          </a:p>
        </p:txBody>
      </p:sp>
      <p:sp>
        <p:nvSpPr>
          <p:cNvPr id="13321" name="Line 11"/>
          <p:cNvSpPr>
            <a:spLocks noChangeShapeType="1"/>
          </p:cNvSpPr>
          <p:nvPr/>
        </p:nvSpPr>
        <p:spPr bwMode="auto">
          <a:xfrm>
            <a:off x="7524750" y="3286125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3322" name="Rectangle 13"/>
          <p:cNvSpPr>
            <a:spLocks noChangeArrowheads="1"/>
          </p:cNvSpPr>
          <p:nvPr/>
        </p:nvSpPr>
        <p:spPr bwMode="auto">
          <a:xfrm>
            <a:off x="323850" y="1916113"/>
            <a:ext cx="6119813" cy="471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2000" b="1" dirty="0">
                <a:solidFill>
                  <a:srgbClr val="0D0D11"/>
                </a:solidFill>
                <a:latin typeface="Times New Roman" pitchFamily="18" charset="0"/>
              </a:rPr>
              <a:t>Файлы </a:t>
            </a:r>
            <a:r>
              <a:rPr kumimoji="0"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– это файлы операционной системы, выделенные для хранения базы данных.</a:t>
            </a:r>
            <a:endParaRPr kumimoji="0" lang="ru-RU" altLang="ru-RU" sz="2000" b="1" dirty="0">
              <a:solidFill>
                <a:srgbClr val="0D0D1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2000" b="1" dirty="0">
                <a:solidFill>
                  <a:srgbClr val="0D0D11"/>
                </a:solidFill>
                <a:latin typeface="Times New Roman" pitchFamily="18" charset="0"/>
              </a:rPr>
              <a:t>Табличная область</a:t>
            </a:r>
            <a:r>
              <a:rPr kumimoji="0"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 (</a:t>
            </a:r>
            <a:r>
              <a:rPr kumimoji="0" lang="en-US" altLang="ru-RU" sz="2000" dirty="0">
                <a:solidFill>
                  <a:srgbClr val="0D0D11"/>
                </a:solidFill>
                <a:latin typeface="Times New Roman" pitchFamily="18" charset="0"/>
              </a:rPr>
              <a:t>TABLESPACE</a:t>
            </a:r>
            <a:r>
              <a:rPr kumimoji="0"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, табличное пространство) – область памяти, предназначенная для хранения всех объектов БД. </a:t>
            </a:r>
            <a:endParaRPr kumimoji="0" lang="ru-RU" altLang="ru-RU" sz="2000" dirty="0" smtClean="0">
              <a:solidFill>
                <a:srgbClr val="0D0D1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Табличная </a:t>
            </a:r>
            <a:r>
              <a:rPr kumimoji="0"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область имеет имя и занимает один или более файлов операционной системы. </a:t>
            </a:r>
            <a:endParaRPr kumimoji="0" lang="ru-RU" altLang="ru-RU" sz="2000" dirty="0" smtClean="0">
              <a:solidFill>
                <a:srgbClr val="0D0D1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Создается </a:t>
            </a:r>
            <a:r>
              <a:rPr kumimoji="0"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командой </a:t>
            </a:r>
            <a:r>
              <a:rPr kumimoji="0" lang="en-US" altLang="ru-RU" sz="2000" dirty="0">
                <a:solidFill>
                  <a:srgbClr val="0D0D11"/>
                </a:solidFill>
                <a:latin typeface="Times New Roman" pitchFamily="18" charset="0"/>
              </a:rPr>
              <a:t>CREATE TABLESPACE</a:t>
            </a:r>
            <a:r>
              <a:rPr kumimoji="0"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2000" b="1" dirty="0">
                <a:solidFill>
                  <a:srgbClr val="0D0D11"/>
                </a:solidFill>
                <a:latin typeface="Times New Roman" pitchFamily="18" charset="0"/>
              </a:rPr>
              <a:t>Сегмент </a:t>
            </a:r>
            <a:r>
              <a:rPr kumimoji="0"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(</a:t>
            </a:r>
            <a:r>
              <a:rPr kumimoji="0" lang="en-US" altLang="ru-RU" sz="2000" dirty="0">
                <a:solidFill>
                  <a:srgbClr val="0D0D11"/>
                </a:solidFill>
                <a:latin typeface="Times New Roman" pitchFamily="18" charset="0"/>
              </a:rPr>
              <a:t>SEGMENT) </a:t>
            </a:r>
            <a:r>
              <a:rPr kumimoji="0"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– область памяти, занимаемая данными одного объекта БД.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2000" b="1" dirty="0">
                <a:solidFill>
                  <a:srgbClr val="0D0D11"/>
                </a:solidFill>
                <a:latin typeface="Times New Roman" pitchFamily="18" charset="0"/>
              </a:rPr>
              <a:t>Экстент </a:t>
            </a:r>
            <a:r>
              <a:rPr kumimoji="0"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(</a:t>
            </a:r>
            <a:r>
              <a:rPr kumimoji="0" lang="en-US" altLang="ru-RU" sz="2000" dirty="0">
                <a:solidFill>
                  <a:srgbClr val="0D0D11"/>
                </a:solidFill>
                <a:latin typeface="Times New Roman" pitchFamily="18" charset="0"/>
              </a:rPr>
              <a:t>EXTENT) </a:t>
            </a:r>
            <a:r>
              <a:rPr kumimoji="0"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– непрерывная область памяти, относящаяся к одному сегменту.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2000" b="1" dirty="0">
                <a:solidFill>
                  <a:srgbClr val="0D0D11"/>
                </a:solidFill>
                <a:latin typeface="Times New Roman" pitchFamily="18" charset="0"/>
              </a:rPr>
              <a:t>Блок </a:t>
            </a:r>
            <a:r>
              <a:rPr kumimoji="0"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(</a:t>
            </a:r>
            <a:r>
              <a:rPr kumimoji="0" lang="en-US" altLang="ru-RU" sz="2000" dirty="0">
                <a:solidFill>
                  <a:srgbClr val="0D0D11"/>
                </a:solidFill>
                <a:latin typeface="Times New Roman" pitchFamily="18" charset="0"/>
              </a:rPr>
              <a:t>BLOCK) </a:t>
            </a:r>
            <a:r>
              <a:rPr kumimoji="0"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– область памяти, которая считывается и записывается на диск за одно физическое чтение.</a:t>
            </a:r>
          </a:p>
        </p:txBody>
      </p:sp>
      <p:sp>
        <p:nvSpPr>
          <p:cNvPr id="13323" name="Rectangle 15"/>
          <p:cNvSpPr>
            <a:spLocks noChangeArrowheads="1"/>
          </p:cNvSpPr>
          <p:nvPr/>
        </p:nvSpPr>
        <p:spPr bwMode="auto">
          <a:xfrm>
            <a:off x="0" y="299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itchFamily="18" charset="0"/>
            </a:endParaRPr>
          </a:p>
        </p:txBody>
      </p:sp>
      <p:graphicFrame>
        <p:nvGraphicFramePr>
          <p:cNvPr id="13324" name="Object 14"/>
          <p:cNvGraphicFramePr>
            <a:graphicFrameLocks noChangeAspect="1"/>
          </p:cNvGraphicFramePr>
          <p:nvPr/>
        </p:nvGraphicFramePr>
        <p:xfrm>
          <a:off x="1495425" y="1125538"/>
          <a:ext cx="48768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1" name="Рисунок" r:id="rId3" imgW="4876800" imgH="825500" progId="Word.Picture.8">
                  <p:embed/>
                </p:oleObj>
              </mc:Choice>
              <mc:Fallback>
                <p:oleObj name="Рисунок" r:id="rId3" imgW="4876800" imgH="825500" progId="Word.Picture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5" y="1125538"/>
                        <a:ext cx="48768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5" name="Text Box 16"/>
          <p:cNvSpPr txBox="1">
            <a:spLocks noChangeArrowheads="1"/>
          </p:cNvSpPr>
          <p:nvPr/>
        </p:nvSpPr>
        <p:spPr bwMode="auto">
          <a:xfrm>
            <a:off x="6804025" y="4437063"/>
            <a:ext cx="19446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 dirty="0" err="1">
                <a:solidFill>
                  <a:srgbClr val="0D0D11"/>
                </a:solidFill>
                <a:latin typeface="Times New Roman" pitchFamily="18" charset="0"/>
              </a:rPr>
              <a:t>db_block_size</a:t>
            </a:r>
            <a:r>
              <a:rPr lang="en-US" altLang="ru-RU" sz="1800" dirty="0">
                <a:solidFill>
                  <a:srgbClr val="0D0D11"/>
                </a:solidFill>
                <a:latin typeface="Times New Roman" pitchFamily="18" charset="0"/>
              </a:rPr>
              <a:t> – </a:t>
            </a:r>
            <a:r>
              <a:rPr lang="ru-RU" altLang="ru-RU" sz="1800" dirty="0">
                <a:solidFill>
                  <a:srgbClr val="0D0D11"/>
                </a:solidFill>
                <a:latin typeface="Times New Roman" pitchFamily="18" charset="0"/>
              </a:rPr>
              <a:t>размер блока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C8350C-1F66-4B3D-9035-50390864643B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  <p:bldP spid="13316" grpId="0" animBg="1"/>
      <p:bldP spid="13317" grpId="0" animBg="1"/>
      <p:bldP spid="13318" grpId="0" animBg="1"/>
      <p:bldP spid="13319" grpId="0" animBg="1"/>
      <p:bldP spid="13320" grpId="0" animBg="1"/>
      <p:bldP spid="13321" grpId="0" animBg="1"/>
      <p:bldP spid="133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573088"/>
          </a:xfrm>
        </p:spPr>
        <p:txBody>
          <a:bodyPr/>
          <a:lstStyle/>
          <a:p>
            <a:pPr algn="ctr" eaLnBrk="1" hangingPunct="1"/>
            <a:r>
              <a:rPr lang="ru-RU" altLang="ru-RU" sz="2800" smtClean="0">
                <a:latin typeface="Times New Roman" pitchFamily="18" charset="0"/>
              </a:rPr>
              <a:t>Формат блока данных Oracle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907034" y="1052513"/>
            <a:ext cx="7129462" cy="44640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dirty="0" smtClean="0">
                <a:solidFill>
                  <a:srgbClr val="0D0D11"/>
                </a:solidFill>
                <a:latin typeface="Times New Roman" pitchFamily="18" charset="0"/>
              </a:rPr>
              <a:t>Заголовок (общий и переменный)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ru-RU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Заголовок содержит общую информацию блока, такую как адрес блока  и  тип  сегмента  (сегмент  данных,  сегмент индекса или сегмент  отката).  Заголовок составляет накладные расходы блока,  которые  имеют переменный размер.  В среднем, суммарные накладные расходы  фиксированной и переменной частей блока составляют от 84 до 107 байт.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dirty="0" smtClean="0">
                <a:solidFill>
                  <a:srgbClr val="0D0D11"/>
                </a:solidFill>
                <a:latin typeface="Times New Roman" pitchFamily="18" charset="0"/>
              </a:rPr>
              <a:t>Оглавление таблиц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ru-RU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Часть блока, составляющая оглавление таблиц, содержит информацию о том, какие таблицы имеют строки в этом блоке.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dirty="0" smtClean="0">
                <a:solidFill>
                  <a:srgbClr val="0D0D11"/>
                </a:solidFill>
                <a:latin typeface="Times New Roman" pitchFamily="18" charset="0"/>
              </a:rPr>
              <a:t>Оглавление строк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ru-RU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Эта часть блока содержит  информацию о действительных строках  в  блоке  (включая  адреса  каждой  порции  строки в области данных  строк).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ru-RU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После того, как в оглавлении строк  распределено пространство, это пространство не освобождается при удалении строки. Это пространство используется повторно  лишь  тогда, когда в блок вставляются новые строки.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0" y="2076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itchFamily="18" charset="0"/>
            </a:endParaRPr>
          </a:p>
        </p:txBody>
      </p:sp>
      <p:graphicFrame>
        <p:nvGraphicFramePr>
          <p:cNvPr id="1434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429876"/>
              </p:ext>
            </p:extLst>
          </p:nvPr>
        </p:nvGraphicFramePr>
        <p:xfrm>
          <a:off x="107504" y="1124744"/>
          <a:ext cx="1470025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9" name="Рисунок" r:id="rId3" imgW="1092200" imgH="2679700" progId="Word.Picture.8">
                  <p:embed/>
                </p:oleObj>
              </mc:Choice>
              <mc:Fallback>
                <p:oleObj name="Рисунок" r:id="rId3" imgW="1092200" imgH="267970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124744"/>
                        <a:ext cx="1470025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478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ru-RU" altLang="ru-RU" sz="240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850" y="5445125"/>
            <a:ext cx="8496300" cy="1249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altLang="ru-RU" sz="2000" b="1" dirty="0">
                <a:solidFill>
                  <a:srgbClr val="0D0D11"/>
                </a:solidFill>
                <a:cs typeface="+mn-cs"/>
              </a:rPr>
              <a:t>Данные строк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ru-RU" altLang="ru-RU" dirty="0">
                <a:solidFill>
                  <a:srgbClr val="0D0D11"/>
                </a:solidFill>
                <a:cs typeface="+mn-cs"/>
              </a:rPr>
              <a:t>Эта порция блока содержит  данные таблицы  или индекса. 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2000" b="1" dirty="0">
                <a:solidFill>
                  <a:srgbClr val="0D0D11"/>
                </a:solidFill>
                <a:cs typeface="+mn-cs"/>
              </a:rPr>
              <a:t>Свободное пространство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0D0D11"/>
                </a:solidFill>
                <a:cs typeface="+mn-cs"/>
              </a:rPr>
              <a:t>Свободное пространство </a:t>
            </a:r>
            <a:r>
              <a:rPr lang="ru-RU" altLang="ru-RU" dirty="0" smtClean="0">
                <a:solidFill>
                  <a:srgbClr val="0D0D11"/>
                </a:solidFill>
                <a:cs typeface="+mn-cs"/>
              </a:rPr>
              <a:t>в </a:t>
            </a:r>
            <a:r>
              <a:rPr lang="ru-RU" altLang="ru-RU" dirty="0">
                <a:solidFill>
                  <a:srgbClr val="0D0D11"/>
                </a:solidFill>
                <a:cs typeface="+mn-cs"/>
              </a:rPr>
              <a:t>блоке </a:t>
            </a:r>
            <a:r>
              <a:rPr lang="ru-RU" altLang="ru-RU" dirty="0" smtClean="0">
                <a:solidFill>
                  <a:srgbClr val="0D0D11"/>
                </a:solidFill>
                <a:cs typeface="+mn-cs"/>
              </a:rPr>
              <a:t>используется для вставки </a:t>
            </a:r>
            <a:r>
              <a:rPr lang="ru-RU" altLang="ru-RU" dirty="0">
                <a:solidFill>
                  <a:srgbClr val="0D0D11"/>
                </a:solidFill>
                <a:cs typeface="+mn-cs"/>
              </a:rPr>
              <a:t>новых </a:t>
            </a:r>
            <a:r>
              <a:rPr lang="ru-RU" altLang="ru-RU" dirty="0" smtClean="0">
                <a:solidFill>
                  <a:srgbClr val="0D0D11"/>
                </a:solidFill>
                <a:cs typeface="+mn-cs"/>
              </a:rPr>
              <a:t>строк и для  </a:t>
            </a:r>
            <a:r>
              <a:rPr lang="ru-RU" altLang="ru-RU" dirty="0">
                <a:solidFill>
                  <a:srgbClr val="0D0D11"/>
                </a:solidFill>
                <a:cs typeface="+mn-cs"/>
              </a:rPr>
              <a:t>обновлений строк, требующих дополнительного пространства.</a:t>
            </a:r>
            <a:endParaRPr lang="ru-RU" dirty="0">
              <a:cs typeface="+mn-c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4B9D08-0F70-407D-A9A9-7F380B5BDDFC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57238" y="549275"/>
            <a:ext cx="7772400" cy="573088"/>
          </a:xfrm>
        </p:spPr>
        <p:txBody>
          <a:bodyPr/>
          <a:lstStyle/>
          <a:p>
            <a:pPr algn="ctr" eaLnBrk="1" hangingPunct="1"/>
            <a:r>
              <a:rPr lang="ru-RU" altLang="ru-RU" sz="2800" smtClean="0">
                <a:latin typeface="Times New Roman" pitchFamily="18" charset="0"/>
              </a:rPr>
              <a:t>Основные объекты Oracle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060848"/>
            <a:ext cx="6192837" cy="439238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0D0D11"/>
                </a:solidFill>
                <a:latin typeface="Times New Roman" pitchFamily="18" charset="0"/>
              </a:rPr>
              <a:t>Кластер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 (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CLUSTER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) – объект, задающий способ совместного хранения данных нескольких таблиц, содержащих информацию, обычно обрабатываемую совместно. Создается командой 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CREATE CLUSTER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. Включает таблицы с данными.</a:t>
            </a:r>
            <a:endParaRPr lang="ru-RU" altLang="ru-RU" sz="2000" b="1" dirty="0" smtClean="0">
              <a:solidFill>
                <a:srgbClr val="0D0D1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0D0D11"/>
                </a:solidFill>
                <a:latin typeface="Times New Roman" pitchFamily="18" charset="0"/>
              </a:rPr>
              <a:t>Таблица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 (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TABLE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) является базовой структурой реляционной модели. Таблица может быть пустой или состоять из одной или более строк значений атрибутов.</a:t>
            </a:r>
            <a:r>
              <a:rPr lang="ru-RU" altLang="ru-RU" sz="2000" i="1" dirty="0" smtClean="0">
                <a:solidFill>
                  <a:srgbClr val="0D0D11"/>
                </a:solidFill>
                <a:latin typeface="Times New Roman" pitchFamily="18" charset="0"/>
              </a:rPr>
              <a:t>.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 Создается командой 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CREATE TABLE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, может быть создана в кластере.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0D0D11"/>
                </a:solidFill>
                <a:latin typeface="Times New Roman" pitchFamily="18" charset="0"/>
              </a:rPr>
              <a:t>Индекс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 (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INDEX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) – это объект базы данных, создаваемый для повышения производительности выборки данных. Индекс создается для столбца (столбцов) таблицы и обеспечивает более быстрый доступ к данным этой таблицы за счет упорядочения данных столбца (столбцов) по значению. Создается командой 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CREATE INDEX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7019925" y="2132856"/>
            <a:ext cx="1544638" cy="376237"/>
          </a:xfrm>
          <a:prstGeom prst="rect">
            <a:avLst/>
          </a:prstGeom>
          <a:noFill/>
          <a:ln w="9525">
            <a:solidFill>
              <a:srgbClr val="0D0D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0D0D11"/>
                </a:solidFill>
                <a:latin typeface="Times New Roman" pitchFamily="18" charset="0"/>
              </a:rPr>
              <a:t>Кластер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7019925" y="3140918"/>
            <a:ext cx="1541463" cy="376238"/>
          </a:xfrm>
          <a:prstGeom prst="rect">
            <a:avLst/>
          </a:prstGeom>
          <a:noFill/>
          <a:ln w="9525">
            <a:solidFill>
              <a:srgbClr val="0D0D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0D0D11"/>
                </a:solidFill>
                <a:latin typeface="Times New Roman" pitchFamily="18" charset="0"/>
              </a:rPr>
              <a:t>Таблица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7812088" y="2531318"/>
            <a:ext cx="1587" cy="6096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7812088" y="3499693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7019925" y="4204543"/>
            <a:ext cx="1541463" cy="376238"/>
          </a:xfrm>
          <a:prstGeom prst="rect">
            <a:avLst/>
          </a:prstGeom>
          <a:noFill/>
          <a:ln w="9525">
            <a:solidFill>
              <a:srgbClr val="0D0D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0D0D11"/>
                </a:solidFill>
                <a:latin typeface="Times New Roman" pitchFamily="18" charset="0"/>
              </a:rPr>
              <a:t>Индекс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611188" y="1268760"/>
            <a:ext cx="80645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ClrTx/>
              <a:buSzPct val="90000"/>
              <a:buFontTx/>
              <a:buNone/>
            </a:pPr>
            <a:r>
              <a:rPr kumimoji="0"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В </a:t>
            </a:r>
            <a:r>
              <a:rPr kumimoji="0"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Oracle </a:t>
            </a:r>
            <a:r>
              <a:rPr kumimoji="0"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есть три типа </a:t>
            </a:r>
            <a:r>
              <a:rPr kumimoji="0" lang="ru-RU" altLang="ru-RU" sz="2000" i="1" dirty="0" smtClean="0">
                <a:solidFill>
                  <a:srgbClr val="0D0D11"/>
                </a:solidFill>
                <a:latin typeface="Times New Roman" pitchFamily="18" charset="0"/>
              </a:rPr>
              <a:t>объектов, занимающих память</a:t>
            </a:r>
            <a:r>
              <a:rPr kumimoji="0"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 (в </a:t>
            </a:r>
            <a:r>
              <a:rPr kumimoji="0"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них хранятся </a:t>
            </a:r>
            <a:r>
              <a:rPr kumimoji="0"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пользовательские данные):</a:t>
            </a:r>
            <a:endParaRPr lang="ru-RU" altLang="ru-RU" sz="2000" dirty="0">
              <a:latin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38FD93-9898-422F-BB0A-8D3E21BF4F19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 animBg="1"/>
      <p:bldP spid="15366" grpId="0" animBg="1"/>
      <p:bldP spid="15367" grpId="0" animBg="1"/>
      <p:bldP spid="1536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9275"/>
            <a:ext cx="7772400" cy="573088"/>
          </a:xfrm>
        </p:spPr>
        <p:txBody>
          <a:bodyPr/>
          <a:lstStyle/>
          <a:p>
            <a:pPr algn="ctr" eaLnBrk="1" hangingPunct="1"/>
            <a:r>
              <a:rPr lang="ru-RU" altLang="ru-RU" sz="2800" smtClean="0">
                <a:latin typeface="Times New Roman" pitchFamily="18" charset="0"/>
              </a:rPr>
              <a:t>Создание таблицы в </a:t>
            </a:r>
            <a:r>
              <a:rPr lang="en-US" altLang="ru-RU" sz="2800" smtClean="0">
                <a:latin typeface="Times New Roman" pitchFamily="18" charset="0"/>
              </a:rPr>
              <a:t>Oracle</a:t>
            </a:r>
            <a:endParaRPr lang="ru-RU" altLang="ru-RU" sz="2800" smtClean="0">
              <a:latin typeface="Times New Roman" pitchFamily="18" charset="0"/>
            </a:endParaRP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250825" y="1268413"/>
            <a:ext cx="8713788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CREATE TABLE [</a:t>
            </a:r>
            <a:r>
              <a:rPr lang="ru-RU" altLang="ru-RU" sz="2000" dirty="0" err="1">
                <a:solidFill>
                  <a:srgbClr val="0D0D11"/>
                </a:solidFill>
                <a:latin typeface="Times New Roman" pitchFamily="18" charset="0"/>
              </a:rPr>
              <a:t>имя_схемы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.]</a:t>
            </a:r>
            <a:r>
              <a:rPr lang="ru-RU" altLang="ru-RU" sz="2000" dirty="0" err="1">
                <a:solidFill>
                  <a:srgbClr val="0D0D11"/>
                </a:solidFill>
                <a:latin typeface="Times New Roman" pitchFamily="18" charset="0"/>
              </a:rPr>
              <a:t>имя_таблицы</a:t>
            </a:r>
            <a:endParaRPr lang="ru-RU" altLang="ru-RU" sz="2000" dirty="0">
              <a:solidFill>
                <a:srgbClr val="0D0D1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( </a:t>
            </a:r>
            <a:r>
              <a:rPr lang="ru-RU" altLang="ru-RU" sz="2000" dirty="0" err="1">
                <a:solidFill>
                  <a:srgbClr val="0D0D11"/>
                </a:solidFill>
                <a:latin typeface="Times New Roman" pitchFamily="18" charset="0"/>
              </a:rPr>
              <a:t>имя_столбца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 </a:t>
            </a:r>
            <a:r>
              <a:rPr lang="ru-RU" altLang="ru-RU" sz="2000" dirty="0" err="1">
                <a:solidFill>
                  <a:srgbClr val="0D0D11"/>
                </a:solidFill>
                <a:latin typeface="Times New Roman" pitchFamily="18" charset="0"/>
              </a:rPr>
              <a:t>тип_данных_столбца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 [ DEFAULT выражение] [</a:t>
            </a:r>
            <a:r>
              <a:rPr lang="en-US" altLang="ru-RU" sz="2000" dirty="0">
                <a:solidFill>
                  <a:srgbClr val="0D0D11"/>
                </a:solidFill>
                <a:latin typeface="Times New Roman" pitchFamily="18" charset="0"/>
              </a:rPr>
              <a:t>CONSTRAINT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 err="1">
                <a:solidFill>
                  <a:srgbClr val="0D0D11"/>
                </a:solidFill>
                <a:latin typeface="Times New Roman" pitchFamily="18" charset="0"/>
              </a:rPr>
              <a:t>имя_ограничения_целостности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]  [</a:t>
            </a:r>
            <a:r>
              <a:rPr lang="ru-RU" altLang="ru-RU" sz="2000" dirty="0" err="1">
                <a:solidFill>
                  <a:srgbClr val="0D0D11"/>
                </a:solidFill>
                <a:latin typeface="Times New Roman" pitchFamily="18" charset="0"/>
              </a:rPr>
              <a:t>ограничение_целостности_столбца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 ...]} ,...)</a:t>
            </a:r>
            <a:endParaRPr lang="en-US" altLang="ru-RU" sz="2000" dirty="0">
              <a:solidFill>
                <a:srgbClr val="0D0D1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 dirty="0">
                <a:solidFill>
                  <a:srgbClr val="0D0D11"/>
                </a:solidFill>
                <a:latin typeface="Times New Roman" pitchFamily="18" charset="0"/>
              </a:rPr>
              <a:t>[ 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ORGANIZATION INDEX</a:t>
            </a:r>
            <a:r>
              <a:rPr lang="en-US" altLang="ru-RU" sz="2000" dirty="0">
                <a:solidFill>
                  <a:srgbClr val="0D0D11"/>
                </a:solidFill>
                <a:latin typeface="Times New Roman" pitchFamily="18" charset="0"/>
              </a:rPr>
              <a:t> ]</a:t>
            </a:r>
            <a:endParaRPr lang="ru-RU" altLang="ru-RU" sz="2000" dirty="0">
              <a:solidFill>
                <a:srgbClr val="0D0D1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[{ CLUSTER </a:t>
            </a:r>
            <a:r>
              <a:rPr lang="ru-RU" altLang="ru-RU" sz="2000" dirty="0" err="1">
                <a:solidFill>
                  <a:srgbClr val="0D0D11"/>
                </a:solidFill>
                <a:latin typeface="Times New Roman" pitchFamily="18" charset="0"/>
              </a:rPr>
              <a:t>имя_кластера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 ( </a:t>
            </a:r>
            <a:r>
              <a:rPr lang="ru-RU" altLang="ru-RU" sz="2000" dirty="0" err="1">
                <a:solidFill>
                  <a:srgbClr val="0D0D11"/>
                </a:solidFill>
                <a:latin typeface="Times New Roman" pitchFamily="18" charset="0"/>
              </a:rPr>
              <a:t>имя_столбца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 [, ...]) |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{PCTFREE целое | PCTUSED целое | INITRANS целое | MAXTRANS целое |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TABLESPACE </a:t>
            </a:r>
            <a:r>
              <a:rPr lang="ru-RU" altLang="ru-RU" sz="2000" dirty="0" err="1">
                <a:solidFill>
                  <a:srgbClr val="0D0D11"/>
                </a:solidFill>
                <a:latin typeface="Times New Roman" pitchFamily="18" charset="0"/>
              </a:rPr>
              <a:t>имя_табличной_области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 | STORAGE </a:t>
            </a:r>
            <a:r>
              <a:rPr lang="ru-RU" altLang="ru-RU" sz="2000" dirty="0" err="1">
                <a:solidFill>
                  <a:srgbClr val="0D0D11"/>
                </a:solidFill>
                <a:latin typeface="Times New Roman" pitchFamily="18" charset="0"/>
              </a:rPr>
              <a:t>размер_памяти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 |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{ </a:t>
            </a:r>
            <a:r>
              <a:rPr lang="ru-RU" altLang="ru-RU" sz="2000" u="sng" dirty="0">
                <a:solidFill>
                  <a:srgbClr val="0D0D11"/>
                </a:solidFill>
                <a:latin typeface="Times New Roman" pitchFamily="18" charset="0"/>
              </a:rPr>
              <a:t>RECOVERABLE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 | UNRECOVERABLE }} ...]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[PARALLEL </a:t>
            </a:r>
            <a:r>
              <a:rPr lang="ru-RU" altLang="ru-RU" sz="2000" dirty="0" err="1">
                <a:solidFill>
                  <a:srgbClr val="0D0D11"/>
                </a:solidFill>
                <a:latin typeface="Times New Roman" pitchFamily="18" charset="0"/>
              </a:rPr>
              <a:t>возможностъ_параллельной_обработки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 ]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[{ENABLE </a:t>
            </a:r>
            <a:r>
              <a:rPr lang="ru-RU" altLang="ru-RU" sz="2000" dirty="0" err="1">
                <a:solidFill>
                  <a:srgbClr val="0D0D11"/>
                </a:solidFill>
                <a:latin typeface="Times New Roman" pitchFamily="18" charset="0"/>
              </a:rPr>
              <a:t>проверяемые_ограничения_целостности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 |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DISABLE </a:t>
            </a:r>
            <a:r>
              <a:rPr lang="ru-RU" altLang="ru-RU" sz="2000" dirty="0" err="1">
                <a:solidFill>
                  <a:srgbClr val="0D0D11"/>
                </a:solidFill>
                <a:latin typeface="Times New Roman" pitchFamily="18" charset="0"/>
              </a:rPr>
              <a:t>игнорируемые_ограничения_целостности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 }...]</a:t>
            </a:r>
            <a:endParaRPr lang="en-US" altLang="ru-RU" sz="2000" dirty="0">
              <a:solidFill>
                <a:srgbClr val="0D0D1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 dirty="0">
                <a:solidFill>
                  <a:srgbClr val="0D0D11"/>
                </a:solidFill>
                <a:latin typeface="Times New Roman" pitchFamily="18" charset="0"/>
              </a:rPr>
              <a:t>[AS 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запрос</a:t>
            </a:r>
            <a:r>
              <a:rPr lang="en-US" altLang="ru-RU" sz="2000" dirty="0">
                <a:solidFill>
                  <a:srgbClr val="0D0D11"/>
                </a:solidFill>
                <a:latin typeface="Times New Roman" pitchFamily="18" charset="0"/>
              </a:rPr>
              <a:t>] [CACHE | </a:t>
            </a:r>
            <a:r>
              <a:rPr lang="en-US" altLang="ru-RU" sz="2000" u="sng" dirty="0">
                <a:solidFill>
                  <a:srgbClr val="0D0D11"/>
                </a:solidFill>
                <a:latin typeface="Times New Roman" pitchFamily="18" charset="0"/>
              </a:rPr>
              <a:t>NOCACHE</a:t>
            </a:r>
            <a:r>
              <a:rPr lang="en-US" altLang="ru-RU" sz="2000" dirty="0">
                <a:solidFill>
                  <a:srgbClr val="0D0D11"/>
                </a:solidFill>
                <a:latin typeface="Times New Roman" pitchFamily="18" charset="0"/>
              </a:rPr>
              <a:t>];</a:t>
            </a:r>
            <a:endParaRPr lang="ru-RU" altLang="ru-RU" sz="2000" dirty="0">
              <a:solidFill>
                <a:srgbClr val="0D0D1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2500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UNRECOVERABLE (без заполнения журнала) не может быть указано без AS SELECT.</a:t>
            </a:r>
          </a:p>
          <a:p>
            <a:pPr eaLnBrk="1" hangingPunct="1">
              <a:spcBef>
                <a:spcPct val="2500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Нельзя указать UNRECOVERABLE для кластера или </a:t>
            </a:r>
            <a:r>
              <a:rPr lang="ru-RU" altLang="ru-RU" sz="2000" dirty="0" err="1">
                <a:solidFill>
                  <a:srgbClr val="0D0D11"/>
                </a:solidFill>
                <a:latin typeface="Times New Roman" pitchFamily="18" charset="0"/>
              </a:rPr>
              <a:t>кластеризованной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 таблицы.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E4AE9F-A8F5-4604-9439-1BE682095B03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573088"/>
          </a:xfrm>
        </p:spPr>
        <p:txBody>
          <a:bodyPr/>
          <a:lstStyle/>
          <a:p>
            <a:pPr algn="ctr" eaLnBrk="1" hangingPunct="1"/>
            <a:r>
              <a:rPr lang="ru-RU" altLang="ru-RU" sz="2800" smtClean="0">
                <a:latin typeface="Times New Roman" pitchFamily="18" charset="0"/>
              </a:rPr>
              <a:t>Параметры распределения памяти в </a:t>
            </a:r>
            <a:r>
              <a:rPr lang="en-US" altLang="ru-RU" sz="2800" smtClean="0">
                <a:latin typeface="Times New Roman" pitchFamily="18" charset="0"/>
              </a:rPr>
              <a:t>Oracle</a:t>
            </a:r>
            <a:endParaRPr lang="ru-RU" altLang="ru-RU" sz="2800" smtClean="0">
              <a:latin typeface="Times New Roman" pitchFamily="18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68313" y="980728"/>
            <a:ext cx="8496175" cy="586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Размер памяти (для всех объектов, занимающих память) устанавливается с помощью следующих параметров: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0D0D11"/>
                </a:solidFill>
                <a:latin typeface="Times New Roman" pitchFamily="18" charset="0"/>
              </a:rPr>
              <a:t>STORAGE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 (</a:t>
            </a:r>
            <a:r>
              <a:rPr lang="en-US" altLang="ru-RU" sz="2000" dirty="0">
                <a:solidFill>
                  <a:srgbClr val="0D0D11"/>
                </a:solidFill>
                <a:latin typeface="Times New Roman" pitchFamily="18" charset="0"/>
              </a:rPr>
              <a:t>INITIAL </a:t>
            </a:r>
            <a:r>
              <a:rPr lang="ru-RU" altLang="ru-RU" sz="2000" dirty="0" err="1">
                <a:solidFill>
                  <a:srgbClr val="0D0D11"/>
                </a:solidFill>
                <a:latin typeface="Times New Roman" pitchFamily="18" charset="0"/>
              </a:rPr>
              <a:t>целое_число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{К | М} </a:t>
            </a:r>
            <a:r>
              <a:rPr lang="en-US" altLang="ru-RU" sz="2000" dirty="0">
                <a:solidFill>
                  <a:srgbClr val="0D0D11"/>
                </a:solidFill>
                <a:latin typeface="Times New Roman" pitchFamily="18" charset="0"/>
              </a:rPr>
              <a:t>NEXT </a:t>
            </a:r>
            <a:r>
              <a:rPr lang="ru-RU" altLang="ru-RU" sz="2000" dirty="0" err="1">
                <a:solidFill>
                  <a:srgbClr val="0D0D11"/>
                </a:solidFill>
                <a:latin typeface="Times New Roman" pitchFamily="18" charset="0"/>
              </a:rPr>
              <a:t>целое_число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{К | М}</a:t>
            </a:r>
            <a:endParaRPr lang="en-US" altLang="ru-RU" sz="2000" dirty="0">
              <a:solidFill>
                <a:srgbClr val="0D0D1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	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PCTINCREASE </a:t>
            </a:r>
            <a:r>
              <a:rPr lang="ru-RU" altLang="ru-RU" sz="2000" dirty="0" err="1">
                <a:solidFill>
                  <a:srgbClr val="0D0D11"/>
                </a:solidFill>
                <a:latin typeface="Times New Roman" pitchFamily="18" charset="0"/>
              </a:rPr>
              <a:t>целое_число</a:t>
            </a:r>
            <a:endParaRPr lang="en-US" altLang="ru-RU" sz="2000" dirty="0">
              <a:solidFill>
                <a:srgbClr val="0D0D1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	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MINEXTENTS </a:t>
            </a:r>
            <a:r>
              <a:rPr lang="ru-RU" altLang="ru-RU" sz="2000" dirty="0" err="1">
                <a:solidFill>
                  <a:srgbClr val="0D0D11"/>
                </a:solidFill>
                <a:latin typeface="Times New Roman" pitchFamily="18" charset="0"/>
              </a:rPr>
              <a:t>целое_число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 </a:t>
            </a:r>
            <a:r>
              <a:rPr lang="en-US" altLang="ru-RU" sz="2000" dirty="0">
                <a:solidFill>
                  <a:srgbClr val="0D0D11"/>
                </a:solidFill>
                <a:latin typeface="Times New Roman" pitchFamily="18" charset="0"/>
              </a:rPr>
              <a:t>MAXEXTENTS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 </a:t>
            </a:r>
            <a:r>
              <a:rPr lang="ru-RU" altLang="ru-RU" sz="2000" dirty="0" err="1">
                <a:solidFill>
                  <a:srgbClr val="0D0D11"/>
                </a:solidFill>
                <a:latin typeface="Times New Roman" pitchFamily="18" charset="0"/>
              </a:rPr>
              <a:t>целое_число</a:t>
            </a:r>
            <a:endParaRPr lang="en-US" altLang="ru-RU" sz="2000" dirty="0">
              <a:solidFill>
                <a:srgbClr val="0D0D1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	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FREELISTS 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целое</a:t>
            </a:r>
            <a:r>
              <a:rPr lang="en-US" altLang="ru-RU" sz="2000" dirty="0">
                <a:solidFill>
                  <a:srgbClr val="0D0D11"/>
                </a:solidFill>
                <a:latin typeface="Times New Roman" pitchFamily="18" charset="0"/>
              </a:rPr>
              <a:t>_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число</a:t>
            </a:r>
            <a:r>
              <a:rPr lang="en-US" altLang="ru-RU" sz="2000" dirty="0">
                <a:solidFill>
                  <a:srgbClr val="0D0D11"/>
                </a:solidFill>
                <a:latin typeface="Times New Roman" pitchFamily="18" charset="0"/>
              </a:rPr>
              <a:t> FREELIST GROUPS 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целое</a:t>
            </a:r>
            <a:r>
              <a:rPr lang="en-US" altLang="ru-RU" sz="2000" dirty="0">
                <a:solidFill>
                  <a:srgbClr val="0D0D11"/>
                </a:solidFill>
                <a:latin typeface="Times New Roman" pitchFamily="18" charset="0"/>
              </a:rPr>
              <a:t>_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число</a:t>
            </a:r>
            <a:r>
              <a:rPr lang="en-US" altLang="ru-RU" sz="2000" dirty="0">
                <a:solidFill>
                  <a:srgbClr val="0D0D11"/>
                </a:solidFill>
                <a:latin typeface="Times New Roman" pitchFamily="18" charset="0"/>
              </a:rPr>
              <a:t>)</a:t>
            </a:r>
            <a:endParaRPr lang="ru-RU" altLang="ru-RU" sz="2000" dirty="0">
              <a:solidFill>
                <a:srgbClr val="0D0D11"/>
              </a:solidFill>
              <a:latin typeface="Times New Roman" pitchFamily="18" charset="0"/>
            </a:endParaRP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INITIAL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 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– размер начального 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экстента,</a:t>
            </a:r>
            <a:endParaRPr lang="en-US" altLang="ru-RU" sz="2000" dirty="0" smtClean="0">
              <a:solidFill>
                <a:srgbClr val="0D0D11"/>
              </a:solidFill>
              <a:latin typeface="Times New Roman" pitchFamily="18" charset="0"/>
            </a:endParaRP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NEXT 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– размер 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следующего экстента,</a:t>
            </a:r>
          </a:p>
          <a:p>
            <a:pPr eaLnBrk="1" hangingPunct="1">
              <a:spcBef>
                <a:spcPts val="600"/>
              </a:spcBef>
              <a:buClrTx/>
              <a:buSzTx/>
              <a:buNone/>
            </a:pPr>
            <a:r>
              <a:rPr lang="en-US" altLang="ru-RU" sz="2000" dirty="0">
                <a:solidFill>
                  <a:srgbClr val="0D0D11"/>
                </a:solidFill>
                <a:latin typeface="Times New Roman" pitchFamily="18" charset="0"/>
              </a:rPr>
              <a:t>PCTINCREASE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 – приращение размера каждого следующего экстента,</a:t>
            </a: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MINEXTENTS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 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– минимальное количество 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экстентов, 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выделяемых при создании 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объекта 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(по умолчанию для таблиц 1, для индексов – 2),</a:t>
            </a: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ru-RU" sz="2000" dirty="0">
                <a:solidFill>
                  <a:srgbClr val="0D0D11"/>
                </a:solidFill>
                <a:latin typeface="Times New Roman" pitchFamily="18" charset="0"/>
              </a:rPr>
              <a:t>MAXEXTENTS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 – максимальное количество 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экстентов, 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выделяемых для объекта (по умолчанию не 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ограничено, </a:t>
            </a:r>
            <a:r>
              <a:rPr lang="en-US" altLang="ru-RU" sz="2000" dirty="0">
                <a:solidFill>
                  <a:srgbClr val="0D0D11"/>
                </a:solidFill>
                <a:latin typeface="Times New Roman" pitchFamily="18" charset="0"/>
              </a:rPr>
              <a:t>UNLIMITED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),</a:t>
            </a:r>
            <a:endParaRPr lang="ru-RU" altLang="ru-RU" sz="2000" dirty="0">
              <a:solidFill>
                <a:srgbClr val="0D0D11"/>
              </a:solidFill>
              <a:latin typeface="Times New Roman" pitchFamily="18" charset="0"/>
            </a:endParaRP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ru-RU" sz="2000" dirty="0">
                <a:solidFill>
                  <a:srgbClr val="0D0D11"/>
                </a:solidFill>
                <a:latin typeface="Times New Roman" pitchFamily="18" charset="0"/>
              </a:rPr>
              <a:t>FREELISTS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 – число списков свободных участков,</a:t>
            </a: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ru-RU" sz="2000" dirty="0">
                <a:solidFill>
                  <a:srgbClr val="0D0D11"/>
                </a:solidFill>
                <a:latin typeface="Times New Roman" pitchFamily="18" charset="0"/>
              </a:rPr>
              <a:t>FREELIST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 </a:t>
            </a:r>
            <a:r>
              <a:rPr lang="en-US" altLang="ru-RU" sz="2000" dirty="0">
                <a:solidFill>
                  <a:srgbClr val="0D0D11"/>
                </a:solidFill>
                <a:latin typeface="Times New Roman" pitchFamily="18" charset="0"/>
              </a:rPr>
              <a:t>GROUPS</a:t>
            </a:r>
            <a:r>
              <a:rPr lang="en-US" altLang="ru-RU" sz="2000" dirty="0">
                <a:latin typeface="Times New Roman" pitchFamily="18" charset="0"/>
              </a:rPr>
              <a:t> 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– число групп списков свободных участков.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34346A-E8AE-4C97-9B62-E805DC0DC0E4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9275"/>
            <a:ext cx="7772400" cy="573088"/>
          </a:xfrm>
        </p:spPr>
        <p:txBody>
          <a:bodyPr/>
          <a:lstStyle/>
          <a:p>
            <a:pPr algn="ctr" eaLnBrk="1" hangingPunct="1"/>
            <a:r>
              <a:rPr lang="ru-RU" altLang="ru-RU" sz="2800" smtClean="0">
                <a:latin typeface="Times New Roman" pitchFamily="18" charset="0"/>
              </a:rPr>
              <a:t>Параметры распределения памяти в </a:t>
            </a:r>
            <a:r>
              <a:rPr lang="en-US" altLang="ru-RU" sz="2800" smtClean="0">
                <a:latin typeface="Times New Roman" pitchFamily="18" charset="0"/>
              </a:rPr>
              <a:t>Oracle</a:t>
            </a:r>
            <a:endParaRPr lang="ru-RU" altLang="ru-RU" sz="2800" smtClean="0">
              <a:latin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0F8131-07C4-40CD-880D-E139A78CF09F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30180"/>
            <a:ext cx="4038815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63624" y="198884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FREELISTS = 2</a:t>
            </a:r>
            <a:endParaRPr lang="ru-RU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683" y="4437112"/>
            <a:ext cx="63087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5014917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FREELISTS GROUPS = 2</a:t>
            </a:r>
            <a:endParaRPr lang="ru-RU" dirty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54088"/>
            <a:ext cx="4716533" cy="229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05064"/>
            <a:ext cx="2736304" cy="2721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9275"/>
            <a:ext cx="7772400" cy="573088"/>
          </a:xfrm>
        </p:spPr>
        <p:txBody>
          <a:bodyPr/>
          <a:lstStyle/>
          <a:p>
            <a:pPr algn="ctr" eaLnBrk="1" hangingPunct="1"/>
            <a:r>
              <a:rPr lang="ru-RU" altLang="ru-RU" sz="2800" smtClean="0">
                <a:latin typeface="Times New Roman" pitchFamily="18" charset="0"/>
              </a:rPr>
              <a:t>Параметры распределения памяти в </a:t>
            </a:r>
            <a:r>
              <a:rPr lang="en-US" altLang="ru-RU" sz="2800" smtClean="0">
                <a:latin typeface="Times New Roman" pitchFamily="18" charset="0"/>
              </a:rPr>
              <a:t>Oracle</a:t>
            </a:r>
            <a:endParaRPr lang="ru-RU" altLang="ru-RU" sz="2800" smtClean="0">
              <a:latin typeface="Times New Roman" pitchFamily="18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41089" y="1196975"/>
            <a:ext cx="8207375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0D0D11"/>
                </a:solidFill>
                <a:latin typeface="Times New Roman" pitchFamily="18" charset="0"/>
              </a:rPr>
              <a:t>Параметр PCTFREE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        Параметр   PCTFREE    устанавливает   процент    памяти   блока,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        резервируемой (оставляемой  свободной) для  возможных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       обновлений  строк, уже содержащихся в блоке.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 smtClean="0">
                <a:solidFill>
                  <a:srgbClr val="0D0D11"/>
                </a:solidFill>
                <a:latin typeface="Times New Roman" pitchFamily="18" charset="0"/>
              </a:rPr>
              <a:t>Параметр </a:t>
            </a:r>
            <a:r>
              <a:rPr lang="ru-RU" altLang="ru-RU" sz="2000" b="1" dirty="0">
                <a:solidFill>
                  <a:srgbClr val="0D0D11"/>
                </a:solidFill>
                <a:latin typeface="Times New Roman" pitchFamily="18" charset="0"/>
              </a:rPr>
              <a:t>PCTUSED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После 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того, как блок данных будет заполнен до процента  PCTFREE,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этот 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блок не рассматривается для вставки новых строк до тех пор,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пока  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процент  используемой  памяти  в  блоке  не  упадет   ниже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параметра 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PCTUSED.  До этого  момента свободная  память в блоке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может 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использоваться лишь для обновления строк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,</a:t>
            </a:r>
            <a:endParaRPr lang="en-US" altLang="ru-RU" sz="2000" dirty="0" smtClean="0">
              <a:solidFill>
                <a:srgbClr val="0D0D1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у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же</a:t>
            </a:r>
            <a:r>
              <a:rPr lang="en-US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 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содержащихся 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в блоке данных.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>
              <a:solidFill>
                <a:srgbClr val="0D0D1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 dirty="0">
                <a:solidFill>
                  <a:srgbClr val="0D0D11"/>
                </a:solidFill>
                <a:latin typeface="Times New Roman" pitchFamily="18" charset="0"/>
              </a:rPr>
              <a:t>PCTFREE 0-99 (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по умолчанию </a:t>
            </a:r>
            <a:r>
              <a:rPr lang="en-US" altLang="ru-RU" sz="2000" dirty="0">
                <a:solidFill>
                  <a:srgbClr val="0D0D11"/>
                </a:solidFill>
                <a:latin typeface="Times New Roman" pitchFamily="18" charset="0"/>
              </a:rPr>
              <a:t>10)</a:t>
            </a:r>
            <a:endParaRPr lang="ru-RU" altLang="ru-RU" sz="2000" dirty="0">
              <a:solidFill>
                <a:srgbClr val="0D0D1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 dirty="0">
                <a:solidFill>
                  <a:srgbClr val="0D0D11"/>
                </a:solidFill>
                <a:latin typeface="Times New Roman" pitchFamily="18" charset="0"/>
              </a:rPr>
              <a:t>PCTUSED 1-99 (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</a:rPr>
              <a:t>по умолчанию </a:t>
            </a:r>
            <a:r>
              <a:rPr lang="en-US" altLang="ru-RU" sz="2000" dirty="0">
                <a:solidFill>
                  <a:srgbClr val="0D0D11"/>
                </a:solidFill>
                <a:latin typeface="Times New Roman" pitchFamily="18" charset="0"/>
              </a:rPr>
              <a:t>40) </a:t>
            </a:r>
            <a:endParaRPr lang="ru-RU" altLang="ru-RU" sz="2000" dirty="0">
              <a:solidFill>
                <a:srgbClr val="0D0D1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 dirty="0">
                <a:solidFill>
                  <a:srgbClr val="0D0D11"/>
                </a:solidFill>
                <a:latin typeface="Times New Roman" pitchFamily="18" charset="0"/>
              </a:rPr>
              <a:t>PCTFREE + PCTUSED </a:t>
            </a:r>
            <a:r>
              <a:rPr lang="ru-RU" altLang="ru-RU" sz="2000" dirty="0">
                <a:solidFill>
                  <a:srgbClr val="0D0D11"/>
                </a:solidFill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ru-RU" sz="2000" dirty="0">
                <a:solidFill>
                  <a:srgbClr val="0D0D11"/>
                </a:solidFill>
                <a:latin typeface="Times New Roman" pitchFamily="18" charset="0"/>
              </a:rPr>
              <a:t> 100%</a:t>
            </a:r>
            <a:endParaRPr lang="ru-RU" altLang="ru-RU" sz="2000" dirty="0">
              <a:solidFill>
                <a:srgbClr val="0D0D11"/>
              </a:solidFill>
              <a:latin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6902896" y="6248400"/>
            <a:ext cx="2133600" cy="457200"/>
          </a:xfrm>
        </p:spPr>
        <p:txBody>
          <a:bodyPr/>
          <a:lstStyle/>
          <a:p>
            <a:pPr>
              <a:defRPr/>
            </a:pPr>
            <a:fld id="{980F8131-07C4-40CD-880D-E139A78CF09F}" type="slidenum">
              <a:rPr lang="ru-RU" altLang="ru-RU" smtClean="0"/>
              <a:pPr>
                <a:defRPr/>
              </a:pPr>
              <a:t>26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2688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4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704138" cy="573087"/>
          </a:xfrm>
        </p:spPr>
        <p:txBody>
          <a:bodyPr/>
          <a:lstStyle/>
          <a:p>
            <a:pPr algn="ctr" eaLnBrk="1" hangingPunct="1"/>
            <a:r>
              <a:rPr lang="ru-RU" altLang="ru-RU" sz="3200" smtClean="0">
                <a:latin typeface="Times New Roman" pitchFamily="18" charset="0"/>
              </a:rPr>
              <a:t>Структура хранимых записей в </a:t>
            </a:r>
            <a:r>
              <a:rPr lang="en-US" altLang="ru-RU" sz="3200" smtClean="0">
                <a:latin typeface="Times New Roman" pitchFamily="18" charset="0"/>
              </a:rPr>
              <a:t>Postgres</a:t>
            </a:r>
            <a:endParaRPr lang="ru-RU" altLang="ru-RU" sz="3200" smtClean="0">
              <a:latin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6686872" y="6248400"/>
            <a:ext cx="2133600" cy="457200"/>
          </a:xfrm>
        </p:spPr>
        <p:txBody>
          <a:bodyPr/>
          <a:lstStyle/>
          <a:p>
            <a:pPr>
              <a:defRPr/>
            </a:pPr>
            <a:fld id="{D50D034B-179C-4FD6-ABE3-FF3101DA5965}" type="slidenum">
              <a:rPr lang="ru-RU" altLang="ru-RU" smtClean="0"/>
              <a:pPr>
                <a:defRPr/>
              </a:pPr>
              <a:t>27</a:t>
            </a:fld>
            <a:endParaRPr lang="ru-RU" altLang="ru-RU"/>
          </a:p>
        </p:txBody>
      </p:sp>
      <p:pic>
        <p:nvPicPr>
          <p:cNvPr id="19460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88661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2708920"/>
            <a:ext cx="85689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err="1" smtClean="0"/>
              <a:t>t_xmin</a:t>
            </a:r>
            <a:r>
              <a:rPr lang="en-US" sz="2000" dirty="0"/>
              <a:t>	</a:t>
            </a:r>
            <a:r>
              <a:rPr lang="ru-RU" altLang="ru-RU" sz="2000" dirty="0">
                <a:solidFill>
                  <a:srgbClr val="0D0D11"/>
                </a:solidFill>
              </a:rPr>
              <a:t> – </a:t>
            </a:r>
            <a:r>
              <a:rPr lang="ru-RU" sz="2000" dirty="0" smtClean="0"/>
              <a:t>значение </a:t>
            </a:r>
            <a:r>
              <a:rPr lang="en-US" sz="2000" dirty="0" smtClean="0"/>
              <a:t>XID </a:t>
            </a:r>
            <a:r>
              <a:rPr lang="ru-RU" sz="2000" dirty="0" smtClean="0"/>
              <a:t>вставки</a:t>
            </a:r>
            <a:r>
              <a:rPr lang="en-US" sz="2000" dirty="0" smtClean="0"/>
              <a:t> (</a:t>
            </a:r>
            <a:r>
              <a:rPr lang="en-US" sz="2000" dirty="0"/>
              <a:t>XID </a:t>
            </a:r>
            <a:r>
              <a:rPr lang="ru-RU" altLang="ru-RU" sz="2000" dirty="0">
                <a:solidFill>
                  <a:srgbClr val="0D0D11"/>
                </a:solidFill>
              </a:rPr>
              <a:t>– номер транзакции</a:t>
            </a:r>
            <a:r>
              <a:rPr lang="en-US" sz="2000" dirty="0" smtClean="0"/>
              <a:t>)</a:t>
            </a:r>
            <a:r>
              <a:rPr lang="ru-RU" sz="2000" dirty="0" smtClean="0"/>
              <a:t>.</a:t>
            </a:r>
            <a:endParaRPr lang="ru-RU" sz="2000" dirty="0"/>
          </a:p>
          <a:p>
            <a:pPr>
              <a:spcAft>
                <a:spcPts val="600"/>
              </a:spcAft>
            </a:pPr>
            <a:r>
              <a:rPr lang="en-US" sz="2000" dirty="0" err="1"/>
              <a:t>t_xmax</a:t>
            </a:r>
            <a:r>
              <a:rPr lang="en-US" sz="2000" dirty="0"/>
              <a:t>	</a:t>
            </a:r>
            <a:r>
              <a:rPr lang="ru-RU" altLang="ru-RU" sz="2000" dirty="0">
                <a:solidFill>
                  <a:srgbClr val="0D0D11"/>
                </a:solidFill>
              </a:rPr>
              <a:t> – </a:t>
            </a:r>
            <a:r>
              <a:rPr lang="ru-RU" sz="2000" dirty="0" smtClean="0"/>
              <a:t>значение </a:t>
            </a:r>
            <a:r>
              <a:rPr lang="en-US" sz="2000" dirty="0"/>
              <a:t>XID </a:t>
            </a:r>
            <a:r>
              <a:rPr lang="ru-RU" sz="2000" dirty="0" smtClean="0"/>
              <a:t>удаления.</a:t>
            </a:r>
            <a:endParaRPr lang="ru-RU" sz="2000" dirty="0"/>
          </a:p>
          <a:p>
            <a:pPr>
              <a:spcAft>
                <a:spcPts val="600"/>
              </a:spcAft>
            </a:pPr>
            <a:r>
              <a:rPr lang="en-US" sz="2000" dirty="0" err="1"/>
              <a:t>t_cid</a:t>
            </a:r>
            <a:r>
              <a:rPr lang="en-US" sz="2000" dirty="0"/>
              <a:t>	</a:t>
            </a:r>
            <a:r>
              <a:rPr lang="ru-RU" altLang="ru-RU" sz="2000" dirty="0">
                <a:solidFill>
                  <a:srgbClr val="0D0D11"/>
                </a:solidFill>
              </a:rPr>
              <a:t> – </a:t>
            </a:r>
            <a:r>
              <a:rPr lang="ru-RU" sz="2000" dirty="0" smtClean="0"/>
              <a:t>значение </a:t>
            </a:r>
            <a:r>
              <a:rPr lang="en-US" sz="2000" dirty="0" smtClean="0"/>
              <a:t>CID </a:t>
            </a:r>
            <a:r>
              <a:rPr lang="ru-RU" sz="2000" dirty="0"/>
              <a:t>для вставки и/или </a:t>
            </a:r>
            <a:r>
              <a:rPr lang="ru-RU" sz="2000" dirty="0" smtClean="0"/>
              <a:t>удаления</a:t>
            </a:r>
            <a:r>
              <a:rPr lang="en-US" sz="2000" dirty="0" smtClean="0"/>
              <a:t> (</a:t>
            </a:r>
            <a:r>
              <a:rPr lang="en-US" altLang="ru-RU" sz="2000" dirty="0">
                <a:solidFill>
                  <a:srgbClr val="0D0D11"/>
                </a:solidFill>
              </a:rPr>
              <a:t>CID </a:t>
            </a:r>
            <a:r>
              <a:rPr lang="ru-RU" altLang="ru-RU" sz="2000" dirty="0">
                <a:solidFill>
                  <a:srgbClr val="0D0D11"/>
                </a:solidFill>
              </a:rPr>
              <a:t>– номер </a:t>
            </a:r>
            <a:r>
              <a:rPr lang="ru-RU" altLang="ru-RU" sz="2000" dirty="0" smtClean="0">
                <a:solidFill>
                  <a:srgbClr val="0D0D11"/>
                </a:solidFill>
              </a:rPr>
              <a:t>команды</a:t>
            </a:r>
            <a:r>
              <a:rPr lang="en-US" sz="2000" dirty="0" smtClean="0"/>
              <a:t>)</a:t>
            </a:r>
            <a:r>
              <a:rPr lang="ru-RU" sz="2000" dirty="0" smtClean="0"/>
              <a:t>.</a:t>
            </a:r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000" dirty="0" err="1"/>
              <a:t>t_xvac</a:t>
            </a:r>
            <a:r>
              <a:rPr lang="en-US" sz="2000" dirty="0"/>
              <a:t>	</a:t>
            </a:r>
            <a:r>
              <a:rPr lang="ru-RU" altLang="ru-RU" sz="2000" dirty="0">
                <a:solidFill>
                  <a:srgbClr val="0D0D11"/>
                </a:solidFill>
              </a:rPr>
              <a:t> – </a:t>
            </a:r>
            <a:r>
              <a:rPr lang="en-US" sz="2000" dirty="0" smtClean="0"/>
              <a:t>XID </a:t>
            </a:r>
            <a:r>
              <a:rPr lang="ru-RU" sz="2000" dirty="0"/>
              <a:t>для операции </a:t>
            </a:r>
            <a:r>
              <a:rPr lang="en-US" sz="2000" dirty="0"/>
              <a:t>VACUUM, </a:t>
            </a:r>
            <a:r>
              <a:rPr lang="ru-RU" sz="2000" dirty="0"/>
              <a:t>которая перемещает версию </a:t>
            </a:r>
            <a:r>
              <a:rPr lang="ru-RU" sz="2000" dirty="0" smtClean="0"/>
              <a:t>строки.</a:t>
            </a:r>
            <a:endParaRPr lang="ru-RU" sz="2000" dirty="0"/>
          </a:p>
          <a:p>
            <a:pPr>
              <a:spcAft>
                <a:spcPts val="600"/>
              </a:spcAft>
            </a:pPr>
            <a:r>
              <a:rPr lang="en-US" sz="2000" dirty="0" err="1"/>
              <a:t>t_ctid</a:t>
            </a:r>
            <a:r>
              <a:rPr lang="en-US" sz="2000" dirty="0"/>
              <a:t>	</a:t>
            </a:r>
            <a:r>
              <a:rPr lang="ru-RU" altLang="ru-RU" sz="2000" dirty="0">
                <a:solidFill>
                  <a:srgbClr val="0D0D11"/>
                </a:solidFill>
              </a:rPr>
              <a:t> – </a:t>
            </a:r>
            <a:r>
              <a:rPr lang="ru-RU" sz="2000" dirty="0" smtClean="0"/>
              <a:t>текущее </a:t>
            </a:r>
            <a:r>
              <a:rPr lang="ru-RU" sz="2000" dirty="0"/>
              <a:t>значение </a:t>
            </a:r>
            <a:r>
              <a:rPr lang="en-US" sz="2000" dirty="0"/>
              <a:t>TID </a:t>
            </a:r>
            <a:r>
              <a:rPr lang="ru-RU" sz="2000" dirty="0"/>
              <a:t>этой или более новой версии </a:t>
            </a:r>
            <a:r>
              <a:rPr lang="ru-RU" sz="2000" dirty="0" smtClean="0"/>
              <a:t>строки</a:t>
            </a:r>
            <a:r>
              <a:rPr lang="en-US" sz="2000" dirty="0" smtClean="0"/>
              <a:t> (TID </a:t>
            </a:r>
            <a:r>
              <a:rPr lang="ru-RU" altLang="ru-RU" sz="2000" dirty="0">
                <a:solidFill>
                  <a:srgbClr val="0D0D11"/>
                </a:solidFill>
              </a:rPr>
              <a:t>– </a:t>
            </a:r>
            <a:r>
              <a:rPr lang="ru-RU" altLang="ru-RU" sz="2000" dirty="0" smtClean="0">
                <a:solidFill>
                  <a:srgbClr val="0D0D11"/>
                </a:solidFill>
              </a:rPr>
              <a:t>номер кортежа</a:t>
            </a:r>
            <a:r>
              <a:rPr lang="en-US" sz="2000" dirty="0" smtClean="0"/>
              <a:t>)</a:t>
            </a:r>
            <a:r>
              <a:rPr lang="ru-RU" sz="2000" dirty="0" smtClean="0"/>
              <a:t>.</a:t>
            </a:r>
            <a:endParaRPr lang="ru-RU" sz="2000" dirty="0"/>
          </a:p>
          <a:p>
            <a:pPr>
              <a:spcAft>
                <a:spcPts val="600"/>
              </a:spcAft>
            </a:pPr>
            <a:r>
              <a:rPr lang="en-US" sz="2000" dirty="0" smtClean="0"/>
              <a:t>t_infomask2</a:t>
            </a:r>
            <a:r>
              <a:rPr lang="ru-RU" altLang="ru-RU" sz="2000" dirty="0">
                <a:solidFill>
                  <a:srgbClr val="0D0D11"/>
                </a:solidFill>
              </a:rPr>
              <a:t> – </a:t>
            </a:r>
            <a:r>
              <a:rPr lang="ru-RU" altLang="ru-RU" sz="2000" dirty="0" smtClean="0">
                <a:solidFill>
                  <a:srgbClr val="0D0D11"/>
                </a:solidFill>
              </a:rPr>
              <a:t> </a:t>
            </a:r>
            <a:r>
              <a:rPr lang="ru-RU" sz="2000" dirty="0" smtClean="0"/>
              <a:t>количество </a:t>
            </a:r>
            <a:r>
              <a:rPr lang="ru-RU" sz="2000" dirty="0"/>
              <a:t>атрибутов плюс различные биты </a:t>
            </a:r>
            <a:r>
              <a:rPr lang="ru-RU" sz="2000" dirty="0" smtClean="0"/>
              <a:t>флагов.</a:t>
            </a:r>
            <a:endParaRPr lang="ru-RU" sz="2000" dirty="0"/>
          </a:p>
          <a:p>
            <a:pPr>
              <a:spcAft>
                <a:spcPts val="600"/>
              </a:spcAft>
            </a:pPr>
            <a:r>
              <a:rPr lang="en-US" sz="2000" dirty="0" err="1" smtClean="0"/>
              <a:t>t_infomask</a:t>
            </a:r>
            <a:r>
              <a:rPr lang="ru-RU" sz="2000" dirty="0" smtClean="0"/>
              <a:t> </a:t>
            </a:r>
            <a:r>
              <a:rPr lang="ru-RU" altLang="ru-RU" sz="2000" dirty="0">
                <a:solidFill>
                  <a:srgbClr val="0D0D11"/>
                </a:solidFill>
              </a:rPr>
              <a:t>– </a:t>
            </a:r>
            <a:r>
              <a:rPr lang="ru-RU" sz="2000" dirty="0" smtClean="0"/>
              <a:t>различные </a:t>
            </a:r>
            <a:r>
              <a:rPr lang="ru-RU" sz="2000" dirty="0"/>
              <a:t>биты </a:t>
            </a:r>
            <a:r>
              <a:rPr lang="ru-RU" sz="2000" dirty="0" smtClean="0"/>
              <a:t>флагов.</a:t>
            </a:r>
            <a:endParaRPr lang="ru-RU" sz="2000" dirty="0"/>
          </a:p>
          <a:p>
            <a:pPr>
              <a:spcAft>
                <a:spcPts val="600"/>
              </a:spcAft>
            </a:pPr>
            <a:r>
              <a:rPr lang="en-US" sz="2000" dirty="0" err="1"/>
              <a:t>t_hoff</a:t>
            </a:r>
            <a:r>
              <a:rPr lang="en-US" sz="2000" dirty="0"/>
              <a:t>	</a:t>
            </a:r>
            <a:r>
              <a:rPr lang="ru-RU" altLang="ru-RU" sz="2000" dirty="0">
                <a:solidFill>
                  <a:srgbClr val="0D0D11"/>
                </a:solidFill>
              </a:rPr>
              <a:t> – </a:t>
            </a:r>
            <a:r>
              <a:rPr lang="ru-RU" sz="2000" dirty="0" smtClean="0"/>
              <a:t>отступ </a:t>
            </a:r>
            <a:r>
              <a:rPr lang="ru-RU" sz="2000" dirty="0"/>
              <a:t>до пользовательских </a:t>
            </a:r>
            <a:r>
              <a:rPr lang="ru-RU" sz="2000" dirty="0" smtClean="0"/>
              <a:t>данных.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hlinkClick r:id="rId3"/>
              </a:rPr>
              <a:t>https://</a:t>
            </a:r>
            <a:r>
              <a:rPr lang="ru-RU" sz="2000" dirty="0" smtClean="0">
                <a:hlinkClick r:id="rId3"/>
              </a:rPr>
              <a:t>pgconf.ru/2016/90059</a:t>
            </a:r>
            <a:r>
              <a:rPr lang="ru-RU" sz="2000" dirty="0" smtClean="0"/>
              <a:t> - </a:t>
            </a:r>
            <a:r>
              <a:rPr lang="ru-RU" sz="2000" dirty="0"/>
              <a:t>доклад </a:t>
            </a:r>
            <a:r>
              <a:rPr lang="ru-RU" sz="2000" dirty="0" err="1"/>
              <a:t>Шаплова</a:t>
            </a:r>
            <a:r>
              <a:rPr lang="ru-RU" sz="2000" dirty="0"/>
              <a:t> </a:t>
            </a:r>
            <a:r>
              <a:rPr lang="ru-RU" sz="2000" dirty="0" smtClean="0"/>
              <a:t>Николая о физической организации </a:t>
            </a:r>
            <a:r>
              <a:rPr lang="ru-RU" sz="2000" dirty="0"/>
              <a:t>данных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704138" cy="573087"/>
          </a:xfrm>
        </p:spPr>
        <p:txBody>
          <a:bodyPr/>
          <a:lstStyle/>
          <a:p>
            <a:pPr algn="ctr" eaLnBrk="1" hangingPunct="1"/>
            <a:r>
              <a:rPr lang="en-US" altLang="ru-RU" sz="3200" smtClean="0">
                <a:latin typeface="Times New Roman" pitchFamily="18" charset="0"/>
              </a:rPr>
              <a:t>Postgres</a:t>
            </a:r>
            <a:r>
              <a:rPr lang="ru-RU" altLang="ru-RU" sz="3200" smtClean="0">
                <a:latin typeface="Times New Roman" pitchFamily="18" charset="0"/>
              </a:rPr>
              <a:t>: сведения об атрибутах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DFAA17-4D26-47E1-A989-84291C4FC3E5}" type="slidenum">
              <a:rPr lang="ru-RU" altLang="ru-RU" smtClean="0"/>
              <a:pPr>
                <a:defRPr/>
              </a:pPr>
              <a:t>28</a:t>
            </a:fld>
            <a:endParaRPr lang="ru-RU" altLang="ru-RU"/>
          </a:p>
        </p:txBody>
      </p:sp>
      <p:pic>
        <p:nvPicPr>
          <p:cNvPr id="20484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1052513"/>
            <a:ext cx="7626350" cy="35321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704138" cy="573087"/>
          </a:xfrm>
        </p:spPr>
        <p:txBody>
          <a:bodyPr/>
          <a:lstStyle/>
          <a:p>
            <a:pPr algn="ctr" eaLnBrk="1" hangingPunct="1"/>
            <a:r>
              <a:rPr lang="en-US" altLang="ru-RU" sz="3200" smtClean="0">
                <a:latin typeface="Times New Roman" pitchFamily="18" charset="0"/>
              </a:rPr>
              <a:t>Postgres</a:t>
            </a:r>
            <a:r>
              <a:rPr lang="ru-RU" altLang="ru-RU" sz="3200" smtClean="0">
                <a:latin typeface="Times New Roman" pitchFamily="18" charset="0"/>
              </a:rPr>
              <a:t>: атрибуты фиксированной длины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EAA417-8C17-4B5B-A8A7-6CDA1CF8ACF8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10" y="1124744"/>
            <a:ext cx="8352262" cy="450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04664"/>
            <a:ext cx="8820150" cy="573088"/>
          </a:xfrm>
        </p:spPr>
        <p:txBody>
          <a:bodyPr/>
          <a:lstStyle/>
          <a:p>
            <a:pPr algn="ctr" eaLnBrk="1" hangingPunct="1"/>
            <a:r>
              <a:rPr lang="ru-RU" altLang="ru-RU" sz="3200" dirty="0" smtClean="0">
                <a:latin typeface="Times New Roman" pitchFamily="18" charset="0"/>
              </a:rPr>
              <a:t>Формат </a:t>
            </a:r>
            <a:r>
              <a:rPr lang="en-US" altLang="ru-RU" sz="3200" dirty="0" smtClean="0">
                <a:latin typeface="Times New Roman" pitchFamily="18" charset="0"/>
              </a:rPr>
              <a:t>DBF</a:t>
            </a:r>
            <a:endParaRPr lang="ru-RU" altLang="ru-RU" sz="3200" dirty="0" smtClean="0">
              <a:latin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980728"/>
            <a:ext cx="8280920" cy="5616624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1800" dirty="0" smtClean="0">
                <a:solidFill>
                  <a:srgbClr val="0D0D11"/>
                </a:solidFill>
                <a:latin typeface="Times New Roman" pitchFamily="18" charset="0"/>
                <a:cs typeface="Times New Roman" panose="02020603050405020304" pitchFamily="18" charset="0"/>
              </a:rPr>
              <a:t>Автор: Уэйн </a:t>
            </a:r>
            <a:r>
              <a:rPr lang="ru-RU" sz="1800" dirty="0" err="1" smtClean="0">
                <a:solidFill>
                  <a:srgbClr val="0D0D11"/>
                </a:solidFill>
                <a:latin typeface="Times New Roman" pitchFamily="18" charset="0"/>
                <a:cs typeface="Times New Roman" panose="02020603050405020304" pitchFamily="18" charset="0"/>
              </a:rPr>
              <a:t>Рэтлифф</a:t>
            </a:r>
            <a:r>
              <a:rPr lang="ru-RU" sz="1800" dirty="0" smtClean="0">
                <a:solidFill>
                  <a:srgbClr val="0D0D11"/>
                </a:solidFill>
                <a:latin typeface="Times New Roman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smtClean="0">
                <a:solidFill>
                  <a:srgbClr val="0D0D11"/>
                </a:solidFill>
                <a:latin typeface="Times New Roman" pitchFamily="18" charset="0"/>
                <a:cs typeface="Times New Roman" panose="02020603050405020304" pitchFamily="18" charset="0"/>
              </a:rPr>
              <a:t>Wayne Ratliff)</a:t>
            </a:r>
          </a:p>
          <a:p>
            <a:pPr marL="0" indent="0" eaLnBrk="1" hangingPunct="1">
              <a:buFontTx/>
              <a:buNone/>
            </a:pPr>
            <a:r>
              <a:rPr lang="ru-RU" sz="1800" dirty="0" smtClean="0">
                <a:solidFill>
                  <a:srgbClr val="0D0D11"/>
                </a:solidFill>
                <a:latin typeface="Times New Roman" pitchFamily="18" charset="0"/>
                <a:cs typeface="Times New Roman" panose="02020603050405020304" pitchFamily="18" charset="0"/>
              </a:rPr>
              <a:t>СУБД </a:t>
            </a:r>
            <a:r>
              <a:rPr lang="en-US" sz="1800" dirty="0" smtClean="0">
                <a:solidFill>
                  <a:srgbClr val="0D0D11"/>
                </a:solidFill>
                <a:latin typeface="Times New Roman" pitchFamily="18" charset="0"/>
                <a:cs typeface="Times New Roman" panose="02020603050405020304" pitchFamily="18" charset="0"/>
              </a:rPr>
              <a:t>dBase</a:t>
            </a:r>
            <a:r>
              <a:rPr lang="ru-RU" sz="1800" dirty="0" smtClean="0">
                <a:solidFill>
                  <a:srgbClr val="0D0D11"/>
                </a:solidFill>
                <a:latin typeface="Times New Roman" pitchFamily="18" charset="0"/>
                <a:cs typeface="Times New Roman" panose="02020603050405020304" pitchFamily="18" charset="0"/>
              </a:rPr>
              <a:t>,</a:t>
            </a:r>
            <a:r>
              <a:rPr lang="en-US" sz="1800" dirty="0" smtClean="0">
                <a:solidFill>
                  <a:srgbClr val="0D0D11"/>
                </a:solidFill>
                <a:latin typeface="Times New Roman" pitchFamily="18" charset="0"/>
                <a:cs typeface="Times New Roman" panose="02020603050405020304" pitchFamily="18" charset="0"/>
              </a:rPr>
              <a:t> Clipper, FoxPro.</a:t>
            </a:r>
            <a:endParaRPr lang="ru-RU" sz="1800" dirty="0" smtClean="0">
              <a:solidFill>
                <a:srgbClr val="0D0D1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FontTx/>
              <a:buNone/>
            </a:pPr>
            <a:r>
              <a:rPr lang="ru-RU" sz="1800" b="1" dirty="0" smtClean="0">
                <a:solidFill>
                  <a:srgbClr val="0D0D11"/>
                </a:solidFill>
                <a:latin typeface="Times New Roman" pitchFamily="18" charset="0"/>
                <a:cs typeface="Times New Roman" panose="02020603050405020304" pitchFamily="18" charset="0"/>
              </a:rPr>
              <a:t>Общий принцип: одна таблица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b="1" dirty="0" smtClean="0">
                <a:solidFill>
                  <a:srgbClr val="0D0D11"/>
                </a:solidFill>
                <a:latin typeface="Times New Roman" pitchFamily="18" charset="0"/>
                <a:cs typeface="Times New Roman" panose="02020603050405020304" pitchFamily="18" charset="0"/>
              </a:rPr>
              <a:t>один файл (с расширением </a:t>
            </a:r>
            <a:r>
              <a:rPr lang="en-US" sz="1800" b="1" dirty="0" smtClean="0">
                <a:solidFill>
                  <a:srgbClr val="0D0D11"/>
                </a:solidFill>
                <a:latin typeface="Times New Roman" pitchFamily="18" charset="0"/>
                <a:cs typeface="Times New Roman" panose="02020603050405020304" pitchFamily="18" charset="0"/>
              </a:rPr>
              <a:t>dbf</a:t>
            </a:r>
            <a:r>
              <a:rPr lang="ru-RU" sz="1800" b="1" dirty="0" smtClean="0">
                <a:solidFill>
                  <a:srgbClr val="0D0D11"/>
                </a:solidFill>
                <a:latin typeface="Times New Roman" pitchFamily="18" charset="0"/>
                <a:cs typeface="Times New Roman" panose="02020603050405020304" pitchFamily="18" charset="0"/>
              </a:rPr>
              <a:t>).</a:t>
            </a:r>
            <a:r>
              <a:rPr lang="ru-RU" sz="1800" dirty="0" smtClean="0">
                <a:solidFill>
                  <a:srgbClr val="0D0D1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buFontTx/>
              <a:buNone/>
            </a:pPr>
            <a:r>
              <a:rPr lang="ru-RU" sz="1800" dirty="0" smtClean="0">
                <a:solidFill>
                  <a:srgbClr val="0D0D11"/>
                </a:solidFill>
                <a:latin typeface="Times New Roman" pitchFamily="18" charset="0"/>
                <a:cs typeface="Times New Roman" panose="02020603050405020304" pitchFamily="18" charset="0"/>
              </a:rPr>
              <a:t>Пример: </a:t>
            </a:r>
          </a:p>
          <a:p>
            <a:pPr marL="0" indent="0" eaLnBrk="1" hangingPunct="1">
              <a:buFontTx/>
              <a:buNone/>
            </a:pPr>
            <a:r>
              <a:rPr lang="ru-RU" sz="1800" dirty="0" smtClean="0">
                <a:solidFill>
                  <a:srgbClr val="0D0D11"/>
                </a:solidFill>
                <a:latin typeface="Times New Roman" pitchFamily="18" charset="0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srgbClr val="0D0D11"/>
                </a:solidFill>
                <a:latin typeface="Times New Roman" pitchFamily="18" charset="0"/>
                <a:cs typeface="Times New Roman" panose="02020603050405020304" pitchFamily="18" charset="0"/>
              </a:rPr>
              <a:t>STAFF.DBF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таблица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staff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(сотрудники)</a:t>
            </a:r>
          </a:p>
          <a:p>
            <a:pPr marL="0" indent="0" eaLnBrk="1" hangingPunct="1">
              <a:buFontTx/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файлы, появившиеся с развитием формата (перечислены не все):</a:t>
            </a:r>
          </a:p>
          <a:p>
            <a:pPr marL="0" indent="0" eaLnBrk="1" hangingPunct="1">
              <a:buFontTx/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DBT —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содержимое полей типа «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memo»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dBase III, IV,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Clipper;</a:t>
            </a:r>
          </a:p>
          <a:p>
            <a:pPr marL="0" indent="0" eaLnBrk="1" hangingPunct="1">
              <a:buFontTx/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.FPT —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содержимое полей типа «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memo»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FoxBase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«memo»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«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object» FoxPro;</a:t>
            </a:r>
          </a:p>
          <a:p>
            <a:pPr marL="0" indent="0" eaLnBrk="1" hangingPunct="1">
              <a:buFontTx/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.IDX —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индексный файл, используется в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dBase;</a:t>
            </a:r>
          </a:p>
          <a:p>
            <a:pPr marL="0" indent="0" eaLnBrk="1" hangingPunct="1">
              <a:buFontTx/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.NTX —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индексный файл, используется в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Clipper;</a:t>
            </a:r>
          </a:p>
          <a:p>
            <a:pPr marL="0" indent="0" eaLnBrk="1" hangingPunct="1">
              <a:buFontTx/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.CDX —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индексный файл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FoxPro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1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C;</a:t>
            </a:r>
          </a:p>
          <a:p>
            <a:pPr marL="0" indent="0" eaLnBrk="1" hangingPunct="1">
              <a:buFontTx/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.MDX —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мультииндексный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файл.</a:t>
            </a:r>
          </a:p>
          <a:p>
            <a:pPr marL="0" indent="0" eaLnBrk="1" hangingPunct="1">
              <a:buFontTx/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файл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делится на три части: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заголовок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структуры записей (множество дескрипторов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(собственно записи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altLang="ru-RU" sz="1800" dirty="0" smtClean="0">
              <a:solidFill>
                <a:srgbClr val="0D0D1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6830888" y="6248400"/>
            <a:ext cx="2133600" cy="457200"/>
          </a:xfrm>
        </p:spPr>
        <p:txBody>
          <a:bodyPr/>
          <a:lstStyle/>
          <a:p>
            <a:pPr>
              <a:defRPr/>
            </a:pPr>
            <a:fld id="{1C5A0EAE-E352-4C8C-97BF-2DE1D7734382}" type="slidenum">
              <a:rPr lang="ru-RU" altLang="ru-RU" smtClean="0"/>
              <a:pPr>
                <a:defRPr/>
              </a:pPr>
              <a:t>3</a:t>
            </a:fld>
            <a:endParaRPr lang="ru-RU" altLang="ru-RU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498" y="3573016"/>
            <a:ext cx="188595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71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704138" cy="573087"/>
          </a:xfrm>
        </p:spPr>
        <p:txBody>
          <a:bodyPr/>
          <a:lstStyle/>
          <a:p>
            <a:pPr algn="ctr" eaLnBrk="1" hangingPunct="1"/>
            <a:r>
              <a:rPr lang="en-US" altLang="ru-RU" sz="3200" smtClean="0">
                <a:latin typeface="Times New Roman" pitchFamily="18" charset="0"/>
              </a:rPr>
              <a:t>Postgres</a:t>
            </a:r>
            <a:r>
              <a:rPr lang="ru-RU" altLang="ru-RU" sz="3200" smtClean="0">
                <a:latin typeface="Times New Roman" pitchFamily="18" charset="0"/>
              </a:rPr>
              <a:t>: атрибуты переменной длины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55FD06-BC0A-4174-A75E-A217FC547513}" type="slidenum">
              <a:rPr lang="ru-RU" altLang="ru-RU" smtClean="0"/>
              <a:pPr>
                <a:defRPr/>
              </a:pPr>
              <a:t>30</a:t>
            </a:fld>
            <a:endParaRPr lang="ru-RU" alt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7088" y="5373688"/>
            <a:ext cx="75612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Для атрибутов, занимающих не более 126 байт, длина занимает 1б.</a:t>
            </a:r>
          </a:p>
          <a:p>
            <a:pPr eaLnBrk="1" hangingPunct="1"/>
            <a:r>
              <a:rPr lang="ru-RU" altLang="ru-RU"/>
              <a:t>1</a:t>
            </a:r>
            <a:r>
              <a:rPr lang="en-US" altLang="ru-RU"/>
              <a:t>b flag</a:t>
            </a:r>
            <a:r>
              <a:rPr lang="ru-RU" altLang="ru-RU"/>
              <a:t> </a:t>
            </a:r>
            <a:r>
              <a:rPr lang="ru-RU" altLang="ru-RU">
                <a:solidFill>
                  <a:srgbClr val="0D0D11"/>
                </a:solidFill>
              </a:rPr>
              <a:t>–</a:t>
            </a:r>
            <a:r>
              <a:rPr lang="ru-RU" altLang="ru-RU"/>
              <a:t> флаг=1 для атрибутов, заголовок которых занимает 1б.</a:t>
            </a:r>
            <a:endParaRPr lang="en-US" altLang="ru-RU"/>
          </a:p>
          <a:p>
            <a:pPr eaLnBrk="1" hangingPunct="1"/>
            <a:r>
              <a:rPr lang="en-US" altLang="ru-RU"/>
              <a:t>Length </a:t>
            </a:r>
            <a:r>
              <a:rPr lang="ru-RU" altLang="ru-RU">
                <a:solidFill>
                  <a:srgbClr val="0D0D11"/>
                </a:solidFill>
              </a:rPr>
              <a:t>– </a:t>
            </a:r>
            <a:r>
              <a:rPr lang="ru-RU" altLang="ru-RU"/>
              <a:t>собственно значение длины, включая байт для хранения самой длины.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31440"/>
            <a:ext cx="7128792" cy="42535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704138" cy="573087"/>
          </a:xfrm>
        </p:spPr>
        <p:txBody>
          <a:bodyPr/>
          <a:lstStyle/>
          <a:p>
            <a:pPr algn="ctr" eaLnBrk="1" hangingPunct="1"/>
            <a:r>
              <a:rPr lang="en-US" altLang="ru-RU" sz="3200" smtClean="0">
                <a:latin typeface="Times New Roman" pitchFamily="18" charset="0"/>
              </a:rPr>
              <a:t>Postgres</a:t>
            </a:r>
            <a:r>
              <a:rPr lang="ru-RU" altLang="ru-RU" sz="3200" smtClean="0">
                <a:latin typeface="Times New Roman" pitchFamily="18" charset="0"/>
              </a:rPr>
              <a:t>: атрибуты переменной длины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B97AF7-1829-49F6-AA4A-3F3F5C3B0759}" type="slidenum">
              <a:rPr lang="ru-RU" altLang="ru-RU" smtClean="0"/>
              <a:pPr>
                <a:defRPr/>
              </a:pPr>
              <a:t>31</a:t>
            </a:fld>
            <a:endParaRPr lang="ru-RU" alt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71550" y="5579948"/>
            <a:ext cx="777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/>
              <a:t>Для атрибутов, занимающих более 126 байт, длина занимает 4б</a:t>
            </a:r>
            <a:r>
              <a:rPr lang="ru-RU" altLang="ru-RU" dirty="0" smtClean="0"/>
              <a:t>.</a:t>
            </a:r>
            <a:endParaRPr lang="ru-RU" alt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64" y="1033551"/>
            <a:ext cx="7380552" cy="43396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704138" cy="573087"/>
          </a:xfrm>
        </p:spPr>
        <p:txBody>
          <a:bodyPr/>
          <a:lstStyle/>
          <a:p>
            <a:pPr algn="ctr" eaLnBrk="1" hangingPunct="1"/>
            <a:r>
              <a:rPr lang="en-US" altLang="ru-RU" sz="3200" smtClean="0">
                <a:latin typeface="Times New Roman" pitchFamily="18" charset="0"/>
              </a:rPr>
              <a:t>Postgres</a:t>
            </a:r>
            <a:r>
              <a:rPr lang="ru-RU" altLang="ru-RU" sz="3200" smtClean="0">
                <a:latin typeface="Times New Roman" pitchFamily="18" charset="0"/>
              </a:rPr>
              <a:t>: </a:t>
            </a:r>
            <a:r>
              <a:rPr lang="en-US" altLang="ru-RU" sz="3200" smtClean="0">
                <a:latin typeface="Times New Roman" pitchFamily="18" charset="0"/>
              </a:rPr>
              <a:t>NULL</a:t>
            </a:r>
            <a:r>
              <a:rPr lang="ru-RU" altLang="ru-RU" sz="3200" smtClean="0">
                <a:latin typeface="Times New Roman" pitchFamily="18" charset="0"/>
              </a:rPr>
              <a:t>-значения атрибутов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AEF3E3-19EC-44FA-B4A7-9E3BE248F11B}" type="slidenum">
              <a:rPr lang="ru-RU" altLang="ru-RU" smtClean="0"/>
              <a:pPr>
                <a:defRPr/>
              </a:pPr>
              <a:t>32</a:t>
            </a:fld>
            <a:endParaRPr lang="ru-RU" altLang="ru-RU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55650" y="3978821"/>
            <a:ext cx="770255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dirty="0"/>
              <a:t>Обратите внимание:</a:t>
            </a:r>
          </a:p>
          <a:p>
            <a:pPr algn="ctr"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altLang="ru-RU" sz="2000" dirty="0"/>
              <a:t>NULL</a:t>
            </a:r>
            <a:r>
              <a:rPr lang="ru-RU" altLang="ru-RU" sz="2000" dirty="0"/>
              <a:t>-значения атрибутов просто не хранятся в памяти!</a:t>
            </a:r>
          </a:p>
          <a:p>
            <a:pPr algn="ctr" eaLnBrk="1" hangingPunct="1"/>
            <a:r>
              <a:rPr lang="ru-RU" altLang="ru-RU" sz="2000" dirty="0"/>
              <a:t>Данные об этом отражаются в битовой строке </a:t>
            </a:r>
            <a:r>
              <a:rPr lang="en-US" altLang="ru-RU" sz="2000" dirty="0" err="1"/>
              <a:t>t_bits</a:t>
            </a:r>
            <a:r>
              <a:rPr lang="ru-RU" altLang="ru-RU" sz="20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11019"/>
            <a:ext cx="8680020" cy="26780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73216"/>
            <a:ext cx="8647390" cy="1080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8155744" cy="4968552"/>
          </a:xfrm>
          <a:prstGeom prst="rect">
            <a:avLst/>
          </a:prstGeom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704138" cy="573087"/>
          </a:xfrm>
        </p:spPr>
        <p:txBody>
          <a:bodyPr/>
          <a:lstStyle/>
          <a:p>
            <a:pPr algn="ctr" eaLnBrk="1" hangingPunct="1"/>
            <a:r>
              <a:rPr lang="en-US" altLang="ru-RU" sz="3200" smtClean="0">
                <a:latin typeface="Times New Roman" pitchFamily="18" charset="0"/>
              </a:rPr>
              <a:t>Postgres</a:t>
            </a:r>
            <a:r>
              <a:rPr lang="ru-RU" altLang="ru-RU" sz="3200" smtClean="0">
                <a:latin typeface="Times New Roman" pitchFamily="18" charset="0"/>
              </a:rPr>
              <a:t>: добавление атрибута (</a:t>
            </a:r>
            <a:r>
              <a:rPr lang="en-US" altLang="ru-RU" sz="3200" smtClean="0">
                <a:latin typeface="Times New Roman" pitchFamily="18" charset="0"/>
              </a:rPr>
              <a:t>null)</a:t>
            </a:r>
            <a:endParaRPr lang="ru-RU" altLang="ru-RU" sz="3200" smtClean="0">
              <a:latin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D4A9A2-E8CA-4580-B7D7-C931BEF1A75C}" type="slidenum">
              <a:rPr lang="ru-RU" altLang="ru-RU" smtClean="0"/>
              <a:pPr>
                <a:defRPr/>
              </a:pPr>
              <a:t>33</a:t>
            </a:fld>
            <a:endParaRPr lang="ru-RU" alt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473" y="1124744"/>
            <a:ext cx="39909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704138" cy="936625"/>
          </a:xfrm>
        </p:spPr>
        <p:txBody>
          <a:bodyPr/>
          <a:lstStyle/>
          <a:p>
            <a:pPr algn="ctr" eaLnBrk="1" hangingPunct="1"/>
            <a:r>
              <a:rPr lang="en-US" altLang="ru-RU" sz="3200" smtClean="0">
                <a:latin typeface="Times New Roman" pitchFamily="18" charset="0"/>
              </a:rPr>
              <a:t>Postgres</a:t>
            </a:r>
            <a:r>
              <a:rPr lang="ru-RU" altLang="ru-RU" sz="3200" smtClean="0">
                <a:latin typeface="Times New Roman" pitchFamily="18" charset="0"/>
              </a:rPr>
              <a:t>: добавление атрибута со значением по умолчанию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91FC99-A601-4D82-926A-1BA70B128562}" type="slidenum">
              <a:rPr lang="ru-RU" altLang="ru-RU" smtClean="0"/>
              <a:pPr>
                <a:defRPr/>
              </a:pPr>
              <a:t>34</a:t>
            </a:fld>
            <a:endParaRPr lang="ru-RU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22" y="1465159"/>
            <a:ext cx="7398194" cy="498817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704138" cy="573087"/>
          </a:xfrm>
        </p:spPr>
        <p:txBody>
          <a:bodyPr/>
          <a:lstStyle/>
          <a:p>
            <a:pPr algn="ctr" eaLnBrk="1" hangingPunct="1"/>
            <a:r>
              <a:rPr lang="en-US" altLang="ru-RU" sz="3200" smtClean="0">
                <a:latin typeface="Times New Roman" pitchFamily="18" charset="0"/>
              </a:rPr>
              <a:t>Postgres</a:t>
            </a:r>
            <a:r>
              <a:rPr lang="ru-RU" altLang="ru-RU" sz="3200" smtClean="0">
                <a:latin typeface="Times New Roman" pitchFamily="18" charset="0"/>
              </a:rPr>
              <a:t>: удаление атрибута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CE2320-06C5-439E-876E-7C55CD0A1DC6}" type="slidenum">
              <a:rPr lang="ru-RU" altLang="ru-RU" smtClean="0"/>
              <a:pPr>
                <a:defRPr/>
              </a:pPr>
              <a:t>35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12" y="1113504"/>
            <a:ext cx="7743520" cy="476376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704138" cy="573087"/>
          </a:xfrm>
        </p:spPr>
        <p:txBody>
          <a:bodyPr/>
          <a:lstStyle/>
          <a:p>
            <a:pPr algn="ctr" eaLnBrk="1" hangingPunct="1"/>
            <a:r>
              <a:rPr lang="en-US" altLang="ru-RU" sz="3200" dirty="0" smtClean="0">
                <a:latin typeface="Times New Roman" pitchFamily="18" charset="0"/>
              </a:rPr>
              <a:t>Postgres</a:t>
            </a:r>
            <a:r>
              <a:rPr lang="ru-RU" altLang="ru-RU" sz="3200" dirty="0" smtClean="0">
                <a:latin typeface="Times New Roman" pitchFamily="18" charset="0"/>
              </a:rPr>
              <a:t>: повышение скорости доступа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CE2320-06C5-439E-876E-7C55CD0A1DC6}" type="slidenum">
              <a:rPr lang="ru-RU" altLang="ru-RU" smtClean="0"/>
              <a:pPr>
                <a:defRPr/>
              </a:pPr>
              <a:t>36</a:t>
            </a:fld>
            <a:endParaRPr lang="ru-RU" alt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498600"/>
            <a:ext cx="73533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99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704138" cy="573087"/>
          </a:xfrm>
        </p:spPr>
        <p:txBody>
          <a:bodyPr/>
          <a:lstStyle/>
          <a:p>
            <a:pPr algn="ctr" eaLnBrk="1" hangingPunct="1"/>
            <a:r>
              <a:rPr lang="en-US" altLang="ru-RU" sz="3200" dirty="0" smtClean="0">
                <a:latin typeface="Times New Roman" pitchFamily="18" charset="0"/>
              </a:rPr>
              <a:t>Postgres</a:t>
            </a:r>
            <a:r>
              <a:rPr lang="ru-RU" altLang="ru-RU" sz="3200" dirty="0" smtClean="0">
                <a:latin typeface="Times New Roman" pitchFamily="18" charset="0"/>
              </a:rPr>
              <a:t>: повышение скорости доступа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CE2320-06C5-439E-876E-7C55CD0A1DC6}" type="slidenum">
              <a:rPr lang="ru-RU" altLang="ru-RU" smtClean="0"/>
              <a:pPr>
                <a:defRPr/>
              </a:pPr>
              <a:t>37</a:t>
            </a:fld>
            <a:endParaRPr lang="ru-RU" alt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340768"/>
            <a:ext cx="5808645" cy="3960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72200" y="1196752"/>
            <a:ext cx="252028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Причины повышения скорости доступа: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 smtClean="0"/>
              <a:t>Если в записи все атрибуты фиксированной длины и среди них нет </a:t>
            </a:r>
            <a:r>
              <a:rPr lang="en-US" dirty="0" smtClean="0"/>
              <a:t>null</a:t>
            </a:r>
            <a:r>
              <a:rPr lang="ru-RU" dirty="0" smtClean="0"/>
              <a:t>-значений, то положение атрибута в области памяти неизменно.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 smtClean="0"/>
              <a:t>Это также верно для атрибутов, перед которыми нет </a:t>
            </a:r>
            <a:r>
              <a:rPr lang="en-US" dirty="0" smtClean="0"/>
              <a:t>null</a:t>
            </a:r>
            <a:r>
              <a:rPr lang="ru-RU" dirty="0" smtClean="0"/>
              <a:t>-значений и атрибутов переменной длины.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2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704138" cy="573087"/>
          </a:xfrm>
        </p:spPr>
        <p:txBody>
          <a:bodyPr/>
          <a:lstStyle/>
          <a:p>
            <a:pPr algn="ctr" eaLnBrk="1" hangingPunct="1"/>
            <a:r>
              <a:rPr lang="en-US" altLang="ru-RU" sz="3200" dirty="0" smtClean="0">
                <a:latin typeface="Times New Roman" pitchFamily="18" charset="0"/>
              </a:rPr>
              <a:t>Postgres</a:t>
            </a:r>
            <a:r>
              <a:rPr lang="ru-RU" altLang="ru-RU" sz="3200" dirty="0" smtClean="0">
                <a:latin typeface="Times New Roman" pitchFamily="18" charset="0"/>
              </a:rPr>
              <a:t>: повышение скорости доступа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CE2320-06C5-439E-876E-7C55CD0A1DC6}" type="slidenum">
              <a:rPr lang="ru-RU" altLang="ru-RU" smtClean="0"/>
              <a:pPr>
                <a:defRPr/>
              </a:pPr>
              <a:t>38</a:t>
            </a:fld>
            <a:endParaRPr lang="ru-RU" altLang="ru-RU"/>
          </a:p>
        </p:txBody>
      </p:sp>
      <p:sp>
        <p:nvSpPr>
          <p:cNvPr id="4" name="TextBox 3"/>
          <p:cNvSpPr txBox="1"/>
          <p:nvPr/>
        </p:nvSpPr>
        <p:spPr>
          <a:xfrm>
            <a:off x="611560" y="112474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Пример:</a:t>
            </a:r>
            <a:endParaRPr lang="ru-RU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1485900"/>
            <a:ext cx="71183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09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549275"/>
            <a:ext cx="8424862" cy="719138"/>
          </a:xfrm>
        </p:spPr>
        <p:txBody>
          <a:bodyPr anchor="b"/>
          <a:lstStyle/>
          <a:p>
            <a:pPr algn="ctr" eaLnBrk="1" hangingPunct="1"/>
            <a:r>
              <a:rPr lang="ru-RU" altLang="ru-RU" sz="3600" smtClean="0">
                <a:latin typeface="Times New Roman" pitchFamily="18" charset="0"/>
              </a:rPr>
              <a:t>Список литературы</a:t>
            </a:r>
            <a:endParaRPr lang="ru-RU" altLang="ru-RU" sz="2800" i="1" smtClean="0">
              <a:latin typeface="Times New Roman" pitchFamily="18" charset="0"/>
            </a:endParaRPr>
          </a:p>
        </p:txBody>
      </p:sp>
      <p:sp>
        <p:nvSpPr>
          <p:cNvPr id="28675" name="TextBox 1"/>
          <p:cNvSpPr txBox="1">
            <a:spLocks noChangeArrowheads="1"/>
          </p:cNvSpPr>
          <p:nvPr/>
        </p:nvSpPr>
        <p:spPr bwMode="auto">
          <a:xfrm>
            <a:off x="468313" y="1412875"/>
            <a:ext cx="82804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AutoNum type="arabicPeriod"/>
            </a:pPr>
            <a:r>
              <a:rPr lang="ru-RU" altLang="ru-RU" sz="1800" dirty="0">
                <a:latin typeface="Times New Roman" pitchFamily="18" charset="0"/>
              </a:rPr>
              <a:t>Карпова И.П. Базы данных. Курс лекций и материалы для практических занятий: Учеб. пособие. – СПб., "Питер", 2013. – 240 с. –  глава 5."Физическая организация данных". – </a:t>
            </a:r>
            <a:r>
              <a:rPr lang="en-US" altLang="ru-RU" sz="1800" dirty="0">
                <a:latin typeface="Times New Roman" pitchFamily="18" charset="0"/>
                <a:hlinkClick r:id="rId2"/>
              </a:rPr>
              <a:t>https://publications.hse.ru/mirror/pubs/share/direct/259052819</a:t>
            </a:r>
            <a:endParaRPr lang="ru-RU" altLang="ru-RU" sz="18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AutoNum type="arabicPeriod"/>
            </a:pPr>
            <a:r>
              <a:rPr lang="ru-RU" altLang="ru-RU" sz="1800" dirty="0" err="1">
                <a:latin typeface="Times New Roman" pitchFamily="18" charset="0"/>
              </a:rPr>
              <a:t>Коннолли</a:t>
            </a:r>
            <a:r>
              <a:rPr lang="ru-RU" altLang="ru-RU" sz="1800" dirty="0">
                <a:latin typeface="Times New Roman" pitchFamily="18" charset="0"/>
              </a:rPr>
              <a:t> Т., </a:t>
            </a:r>
            <a:r>
              <a:rPr lang="ru-RU" altLang="ru-RU" sz="1800" dirty="0" err="1">
                <a:latin typeface="Times New Roman" pitchFamily="18" charset="0"/>
              </a:rPr>
              <a:t>Бегг</a:t>
            </a:r>
            <a:r>
              <a:rPr lang="ru-RU" altLang="ru-RU" sz="1800" dirty="0">
                <a:latin typeface="Times New Roman" pitchFamily="18" charset="0"/>
              </a:rPr>
              <a:t> К. Базы данных. Проектирование, реализация и сопровождение. Теория и практика: учебник / пер. с англ. – М. и др.: Вильямс, 2017. – 1439 с. – Приложение В. Структура данных в файлах с различной организацией.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AutoNum type="arabicPeriod"/>
            </a:pPr>
            <a:r>
              <a:rPr lang="ru-RU" altLang="ru-RU" sz="1800" dirty="0">
                <a:latin typeface="Times New Roman" pitchFamily="18" charset="0"/>
              </a:rPr>
              <a:t>Кузнецов С.Д. Основы баз данных. – "Издательство Интернет-университет информационных технологий – </a:t>
            </a:r>
            <a:r>
              <a:rPr lang="ru-RU" altLang="ru-RU" sz="1800" dirty="0" err="1">
                <a:latin typeface="Times New Roman" pitchFamily="18" charset="0"/>
              </a:rPr>
              <a:t>ИНТУИТ.ру</a:t>
            </a:r>
            <a:r>
              <a:rPr lang="ru-RU" altLang="ru-RU" sz="1800" dirty="0">
                <a:latin typeface="Times New Roman" pitchFamily="18" charset="0"/>
              </a:rPr>
              <a:t>", 2005. – 488 с. –  раздел 9.1.</a:t>
            </a:r>
            <a:r>
              <a:rPr lang="ru-RU" altLang="ru-RU" sz="1800" b="1" dirty="0">
                <a:latin typeface="Times New Roman" pitchFamily="18" charset="0"/>
              </a:rPr>
              <a:t> </a:t>
            </a:r>
            <a:r>
              <a:rPr lang="ru-RU" altLang="ru-RU" sz="1800" dirty="0">
                <a:latin typeface="Times New Roman" pitchFamily="18" charset="0"/>
              </a:rPr>
              <a:t>Хранение отношений. – </a:t>
            </a:r>
            <a:r>
              <a:rPr lang="en-US" altLang="ru-RU" sz="1800" dirty="0">
                <a:latin typeface="Times New Roman" pitchFamily="18" charset="0"/>
                <a:hlinkClick r:id="rId3"/>
              </a:rPr>
              <a:t>http://citforum.ru/database/osbd/glava_38.shtml#_4_1_1</a:t>
            </a:r>
            <a:endParaRPr lang="ru-RU" altLang="ru-RU" sz="18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AutoNum type="arabicPeriod"/>
            </a:pPr>
            <a:r>
              <a:rPr lang="ru-RU" altLang="ru-RU" sz="1800" dirty="0" err="1">
                <a:latin typeface="Times New Roman" pitchFamily="18" charset="0"/>
              </a:rPr>
              <a:t>Шаплов</a:t>
            </a:r>
            <a:r>
              <a:rPr lang="ru-RU" altLang="ru-RU" sz="1800" dirty="0">
                <a:latin typeface="Times New Roman" pitchFamily="18" charset="0"/>
              </a:rPr>
              <a:t> Николай. «Что у него внутри» - хранение данных на низком уровне / Доклад на конференции </a:t>
            </a:r>
            <a:r>
              <a:rPr lang="ru-RU" altLang="ru-RU" sz="1800" dirty="0" err="1">
                <a:latin typeface="Times New Roman" pitchFamily="18" charset="0"/>
              </a:rPr>
              <a:t>PgConf.Russia</a:t>
            </a:r>
            <a:r>
              <a:rPr lang="ru-RU" altLang="ru-RU" sz="1800" dirty="0">
                <a:latin typeface="Times New Roman" pitchFamily="18" charset="0"/>
              </a:rPr>
              <a:t>, 2016. – </a:t>
            </a:r>
            <a:r>
              <a:rPr lang="ru-RU" altLang="ru-RU" sz="1800" dirty="0">
                <a:latin typeface="Times New Roman" pitchFamily="18" charset="0"/>
                <a:hlinkClick r:id="rId4"/>
              </a:rPr>
              <a:t>https://pgconf.ru/2016/90059</a:t>
            </a:r>
            <a:r>
              <a:rPr lang="ru-RU" altLang="ru-RU" sz="1800" dirty="0">
                <a:latin typeface="Times New Roman" pitchFamily="18" charset="0"/>
              </a:rPr>
              <a:t>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6AE6F0-60FF-4379-92F3-0C884E0BD939}" type="slidenum">
              <a:rPr lang="ru-RU" altLang="ru-RU" smtClean="0"/>
              <a:pPr>
                <a:defRPr/>
              </a:pPr>
              <a:t>39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04664"/>
            <a:ext cx="8820150" cy="573088"/>
          </a:xfrm>
        </p:spPr>
        <p:txBody>
          <a:bodyPr/>
          <a:lstStyle/>
          <a:p>
            <a:pPr algn="ctr" eaLnBrk="1" hangingPunct="1"/>
            <a:r>
              <a:rPr lang="ru-RU" altLang="ru-RU" sz="3200" dirty="0" smtClean="0">
                <a:latin typeface="Times New Roman" pitchFamily="18" charset="0"/>
              </a:rPr>
              <a:t>Формат </a:t>
            </a:r>
            <a:r>
              <a:rPr lang="en-US" altLang="ru-RU" sz="3200" dirty="0" smtClean="0">
                <a:latin typeface="Times New Roman" pitchFamily="18" charset="0"/>
              </a:rPr>
              <a:t>DBF</a:t>
            </a:r>
            <a:endParaRPr lang="ru-RU" altLang="ru-RU" sz="3200" dirty="0" smtClean="0">
              <a:latin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6902896" y="6248400"/>
            <a:ext cx="2133600" cy="457200"/>
          </a:xfrm>
        </p:spPr>
        <p:txBody>
          <a:bodyPr/>
          <a:lstStyle/>
          <a:p>
            <a:pPr>
              <a:defRPr/>
            </a:pPr>
            <a:fld id="{1C5A0EAE-E352-4C8C-97BF-2DE1D7734382}" type="slidenum">
              <a:rPr lang="ru-RU" altLang="ru-RU" smtClean="0"/>
              <a:pPr>
                <a:defRPr/>
              </a:pPr>
              <a:t>4</a:t>
            </a:fld>
            <a:endParaRPr lang="ru-RU" altLang="ru-RU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43073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980728"/>
            <a:ext cx="407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Общая структура файла формата </a:t>
            </a:r>
            <a:r>
              <a:rPr lang="en-US" dirty="0" smtClean="0"/>
              <a:t>DBF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4643844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Нулевой </a:t>
            </a:r>
          </a:p>
          <a:p>
            <a:r>
              <a:rPr lang="ru-RU" dirty="0" smtClean="0"/>
              <a:t>заголовочный </a:t>
            </a:r>
          </a:p>
          <a:p>
            <a:r>
              <a:rPr lang="ru-RU" dirty="0" smtClean="0"/>
              <a:t>байт: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282" y="4416822"/>
            <a:ext cx="5126038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79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04664"/>
            <a:ext cx="8820150" cy="573088"/>
          </a:xfrm>
        </p:spPr>
        <p:txBody>
          <a:bodyPr/>
          <a:lstStyle/>
          <a:p>
            <a:pPr algn="ctr" eaLnBrk="1" hangingPunct="1"/>
            <a:r>
              <a:rPr lang="ru-RU" altLang="ru-RU" sz="3200" dirty="0" smtClean="0">
                <a:latin typeface="Times New Roman" pitchFamily="18" charset="0"/>
              </a:rPr>
              <a:t>Формат </a:t>
            </a:r>
            <a:r>
              <a:rPr lang="en-US" altLang="ru-RU" sz="3200" dirty="0" smtClean="0">
                <a:latin typeface="Times New Roman" pitchFamily="18" charset="0"/>
              </a:rPr>
              <a:t>DBF</a:t>
            </a:r>
            <a:endParaRPr lang="ru-RU" altLang="ru-RU" sz="3200" dirty="0" smtClean="0">
              <a:latin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5A0EAE-E352-4C8C-97BF-2DE1D7734382}" type="slidenum">
              <a:rPr lang="ru-RU" altLang="ru-RU" smtClean="0"/>
              <a:pPr>
                <a:defRPr/>
              </a:pPr>
              <a:t>5</a:t>
            </a:fld>
            <a:endParaRPr lang="ru-RU" alt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196752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Структура заголовка файла формата </a:t>
            </a:r>
            <a:r>
              <a:rPr lang="en-US" dirty="0" smtClean="0"/>
              <a:t>DBF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62" y="1760587"/>
            <a:ext cx="8315102" cy="374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5723964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Записи имеют фиксированную длину.</a:t>
            </a:r>
          </a:p>
        </p:txBody>
      </p:sp>
    </p:spTree>
    <p:extLst>
      <p:ext uri="{BB962C8B-B14F-4D97-AF65-F5344CB8AC3E}">
        <p14:creationId xmlns:p14="http://schemas.microsoft.com/office/powerpoint/2010/main" val="356437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04664"/>
            <a:ext cx="8820150" cy="573088"/>
          </a:xfrm>
        </p:spPr>
        <p:txBody>
          <a:bodyPr/>
          <a:lstStyle/>
          <a:p>
            <a:pPr algn="ctr" eaLnBrk="1" hangingPunct="1"/>
            <a:r>
              <a:rPr lang="ru-RU" altLang="ru-RU" sz="3200" dirty="0" smtClean="0">
                <a:latin typeface="Times New Roman" pitchFamily="18" charset="0"/>
              </a:rPr>
              <a:t>Формат </a:t>
            </a:r>
            <a:r>
              <a:rPr lang="en-US" altLang="ru-RU" sz="3200" dirty="0" smtClean="0">
                <a:latin typeface="Times New Roman" pitchFamily="18" charset="0"/>
              </a:rPr>
              <a:t>DBF</a:t>
            </a:r>
            <a:endParaRPr lang="ru-RU" altLang="ru-RU" sz="3200" dirty="0" smtClean="0">
              <a:latin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5A0EAE-E352-4C8C-97BF-2DE1D7734382}" type="slidenum">
              <a:rPr lang="ru-RU" altLang="ru-RU" smtClean="0"/>
              <a:pPr>
                <a:defRPr/>
              </a:pPr>
              <a:t>6</a:t>
            </a:fld>
            <a:endParaRPr lang="ru-RU" alt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200545"/>
            <a:ext cx="7463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Структура дескриптора файла формата </a:t>
            </a:r>
            <a:r>
              <a:rPr lang="en-US" dirty="0" smtClean="0"/>
              <a:t>DBF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4797152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Максимальное число дескрипторов на один файл – 255. (В CLIPPER – 512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47" y="1772816"/>
            <a:ext cx="8208912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5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04664"/>
            <a:ext cx="8820150" cy="573088"/>
          </a:xfrm>
        </p:spPr>
        <p:txBody>
          <a:bodyPr/>
          <a:lstStyle/>
          <a:p>
            <a:pPr algn="ctr" eaLnBrk="1" hangingPunct="1"/>
            <a:r>
              <a:rPr lang="ru-RU" altLang="ru-RU" sz="3200" dirty="0" smtClean="0">
                <a:latin typeface="Times New Roman" pitchFamily="18" charset="0"/>
              </a:rPr>
              <a:t>Формат </a:t>
            </a:r>
            <a:r>
              <a:rPr lang="en-US" altLang="ru-RU" sz="3200" dirty="0" smtClean="0">
                <a:latin typeface="Times New Roman" pitchFamily="18" charset="0"/>
              </a:rPr>
              <a:t>DBF</a:t>
            </a:r>
            <a:endParaRPr lang="ru-RU" altLang="ru-RU" sz="3200" dirty="0" smtClean="0">
              <a:latin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5A0EAE-E352-4C8C-97BF-2DE1D7734382}" type="slidenum">
              <a:rPr lang="ru-RU" altLang="ru-RU" smtClean="0"/>
              <a:pPr>
                <a:defRPr/>
              </a:pPr>
              <a:t>7</a:t>
            </a:fld>
            <a:endParaRPr lang="ru-RU" alt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1052736"/>
            <a:ext cx="74630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Типы данных:</a:t>
            </a:r>
          </a:p>
          <a:p>
            <a:r>
              <a:rPr lang="ru-RU" dirty="0" smtClean="0"/>
              <a:t>C – символьная строка (максимальная длина – 255 байт). </a:t>
            </a:r>
          </a:p>
          <a:p>
            <a:r>
              <a:rPr lang="ru-RU" dirty="0" smtClean="0"/>
              <a:t>L – логический тип (</a:t>
            </a:r>
            <a:r>
              <a:rPr lang="en-US" dirty="0" smtClean="0"/>
              <a:t>.T. </a:t>
            </a:r>
            <a:r>
              <a:rPr lang="ru-RU" dirty="0" smtClean="0"/>
              <a:t>значения </a:t>
            </a:r>
            <a:r>
              <a:rPr lang="en-US" dirty="0" smtClean="0"/>
              <a:t>.F.</a:t>
            </a:r>
            <a:r>
              <a:rPr lang="ru-RU" dirty="0" smtClean="0"/>
              <a:t>). </a:t>
            </a:r>
          </a:p>
          <a:p>
            <a:pPr marL="396000" indent="-457200"/>
            <a:r>
              <a:rPr lang="ru-RU" dirty="0" smtClean="0"/>
              <a:t>N – числовой тип (не более 20-ти разрядов, целые или числа или с фиксированной запятой):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dirty="0" smtClean="0"/>
              <a:t>	</a:t>
            </a:r>
            <a:r>
              <a:rPr lang="en-US" b="1" dirty="0" smtClean="0"/>
              <a:t>N(5):  </a:t>
            </a:r>
            <a:r>
              <a:rPr lang="ru-RU" dirty="0" smtClean="0"/>
              <a:t>–</a:t>
            </a:r>
            <a:r>
              <a:rPr lang="en-US" dirty="0" smtClean="0"/>
              <a:t>9999 ÷ 99999		</a:t>
            </a:r>
            <a:r>
              <a:rPr lang="en-US" b="1" dirty="0" smtClean="0"/>
              <a:t>N(6,2): </a:t>
            </a:r>
            <a:r>
              <a:rPr lang="ru-RU" dirty="0" smtClean="0"/>
              <a:t>–</a:t>
            </a:r>
            <a:r>
              <a:rPr lang="en-US" dirty="0" smtClean="0"/>
              <a:t>999.99 ÷ 9999.99</a:t>
            </a:r>
            <a:endParaRPr lang="ru-RU" dirty="0" smtClean="0"/>
          </a:p>
          <a:p>
            <a:pPr>
              <a:spcAft>
                <a:spcPts val="600"/>
              </a:spcAft>
            </a:pPr>
            <a:r>
              <a:rPr lang="ru-RU" dirty="0" smtClean="0"/>
              <a:t>D – дата, 8 байт:                        </a:t>
            </a:r>
            <a:r>
              <a:rPr lang="ru-RU" b="1" dirty="0" smtClean="0"/>
              <a:t>20210203</a:t>
            </a:r>
            <a:r>
              <a:rPr lang="ru-RU" dirty="0" smtClean="0"/>
              <a:t>  – 3-е февраля 2021 года.</a:t>
            </a:r>
          </a:p>
          <a:p>
            <a:r>
              <a:rPr lang="ru-RU" dirty="0" smtClean="0"/>
              <a:t>М – мемо-поле: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497" y="3501008"/>
            <a:ext cx="4460751" cy="330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1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04664"/>
            <a:ext cx="8820150" cy="573088"/>
          </a:xfrm>
        </p:spPr>
        <p:txBody>
          <a:bodyPr/>
          <a:lstStyle/>
          <a:p>
            <a:pPr algn="ctr" eaLnBrk="1" hangingPunct="1"/>
            <a:r>
              <a:rPr lang="ru-RU" altLang="ru-RU" sz="3200" dirty="0" smtClean="0">
                <a:latin typeface="Times New Roman" pitchFamily="18" charset="0"/>
              </a:rPr>
              <a:t>Формат </a:t>
            </a:r>
            <a:r>
              <a:rPr lang="en-US" altLang="ru-RU" sz="3200" dirty="0" smtClean="0">
                <a:latin typeface="Times New Roman" pitchFamily="18" charset="0"/>
              </a:rPr>
              <a:t>DBF</a:t>
            </a:r>
            <a:endParaRPr lang="ru-RU" altLang="ru-RU" sz="3200" dirty="0" smtClean="0">
              <a:latin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5A0EAE-E352-4C8C-97BF-2DE1D7734382}" type="slidenum">
              <a:rPr lang="ru-RU" altLang="ru-RU" smtClean="0"/>
              <a:pPr>
                <a:defRPr/>
              </a:pPr>
              <a:t>8</a:t>
            </a:fld>
            <a:endParaRPr lang="ru-RU" alt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017557"/>
            <a:ext cx="53285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Достоинства</a:t>
            </a:r>
            <a:r>
              <a:rPr lang="ru-RU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Простота и наглядность.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Воплощение принципа организации баз данных: совместное хранение данных и их описания.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Независимость данных от программ обработки (от СУБД).</a:t>
            </a:r>
          </a:p>
          <a:p>
            <a:pPr marL="396000" indent="-457200"/>
            <a:endParaRPr lang="ru-RU" dirty="0" smtClean="0"/>
          </a:p>
          <a:p>
            <a:pPr marL="396000" indent="-457200"/>
            <a:endParaRPr lang="ru-RU" dirty="0" smtClean="0"/>
          </a:p>
          <a:p>
            <a:pPr marL="396000" indent="-457200"/>
            <a:r>
              <a:rPr lang="ru-RU" b="1" dirty="0" smtClean="0"/>
              <a:t>Недостатки: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Ограниченное количество типов данных.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Низкая эффективность использования памяти (записи фиксированной длины).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Проблемы с адресацией записей.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908720"/>
            <a:ext cx="2067744" cy="20677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068960"/>
            <a:ext cx="2065412" cy="206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04664"/>
            <a:ext cx="8820150" cy="573088"/>
          </a:xfrm>
        </p:spPr>
        <p:txBody>
          <a:bodyPr/>
          <a:lstStyle/>
          <a:p>
            <a:pPr eaLnBrk="1" hangingPunct="1"/>
            <a:r>
              <a:rPr lang="ru-RU" altLang="ru-RU" sz="3200" dirty="0" smtClean="0">
                <a:latin typeface="Times New Roman" pitchFamily="18" charset="0"/>
              </a:rPr>
              <a:t>Механизмы среды хранения и архитектура СУБД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908720"/>
            <a:ext cx="8280920" cy="576064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1800" u="sng" dirty="0" smtClean="0">
                <a:solidFill>
                  <a:srgbClr val="0D0D11"/>
                </a:solidFill>
                <a:latin typeface="Times New Roman" pitchFamily="18" charset="0"/>
              </a:rPr>
              <a:t>При добавлении записи:</a:t>
            </a:r>
          </a:p>
          <a:p>
            <a:pPr eaLnBrk="1" hangingPunct="1"/>
            <a:r>
              <a:rPr lang="ru-RU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поиск свободного места для размещения новой записи в пространстве памяти;</a:t>
            </a:r>
          </a:p>
          <a:p>
            <a:pPr eaLnBrk="1" hangingPunct="1"/>
            <a:r>
              <a:rPr lang="ru-RU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выделение необходимого объема памяти под запись;</a:t>
            </a:r>
          </a:p>
          <a:p>
            <a:pPr eaLnBrk="1" hangingPunct="1"/>
            <a:r>
              <a:rPr lang="ru-RU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размещение записи в отведенном месте памяти;</a:t>
            </a:r>
          </a:p>
          <a:p>
            <a:pPr eaLnBrk="1" hangingPunct="1"/>
            <a:r>
              <a:rPr lang="ru-RU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формирование связей с другими записями (зависит от модели данных).</a:t>
            </a:r>
          </a:p>
          <a:p>
            <a:pPr eaLnBrk="1" hangingPunct="1">
              <a:spcBef>
                <a:spcPct val="45000"/>
              </a:spcBef>
              <a:buFontTx/>
              <a:buNone/>
            </a:pPr>
            <a:r>
              <a:rPr lang="ru-RU" altLang="ru-RU" sz="1800" u="sng" dirty="0" smtClean="0">
                <a:solidFill>
                  <a:srgbClr val="0D0D11"/>
                </a:solidFill>
                <a:latin typeface="Times New Roman" pitchFamily="18" charset="0"/>
              </a:rPr>
              <a:t>При поиске записи:</a:t>
            </a:r>
          </a:p>
          <a:p>
            <a:pPr eaLnBrk="1" hangingPunct="1"/>
            <a:r>
              <a:rPr lang="ru-RU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поиск места размещения записи в пространстве памяти по заданным значениям атрибутов;</a:t>
            </a:r>
          </a:p>
          <a:p>
            <a:pPr eaLnBrk="1" hangingPunct="1"/>
            <a:r>
              <a:rPr lang="ru-RU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выборка записи для обработки в оперативную память (в буфер данных).</a:t>
            </a:r>
          </a:p>
          <a:p>
            <a:pPr eaLnBrk="1" hangingPunct="1">
              <a:buFontTx/>
              <a:buNone/>
            </a:pPr>
            <a:r>
              <a:rPr lang="ru-RU" altLang="ru-RU" sz="1800" u="sng" dirty="0" smtClean="0">
                <a:solidFill>
                  <a:srgbClr val="0D0D11"/>
                </a:solidFill>
                <a:latin typeface="Times New Roman" pitchFamily="18" charset="0"/>
              </a:rPr>
              <a:t>При изменении атрибутов записи:</a:t>
            </a:r>
          </a:p>
          <a:p>
            <a:pPr eaLnBrk="1" hangingPunct="1"/>
            <a:r>
              <a:rPr lang="ru-RU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поиск записи и считывание её в ОП;</a:t>
            </a:r>
          </a:p>
          <a:p>
            <a:pPr eaLnBrk="1" hangingPunct="1"/>
            <a:r>
              <a:rPr lang="ru-RU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изменение значений атрибута (атрибутов) записи;</a:t>
            </a:r>
          </a:p>
          <a:p>
            <a:pPr eaLnBrk="1" hangingPunct="1"/>
            <a:r>
              <a:rPr lang="ru-RU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сохранение записи на диск.</a:t>
            </a:r>
          </a:p>
          <a:p>
            <a:pPr eaLnBrk="1" hangingPunct="1">
              <a:buFontTx/>
              <a:buNone/>
            </a:pPr>
            <a:r>
              <a:rPr lang="ru-RU" altLang="ru-RU" sz="1800" u="sng" dirty="0" smtClean="0">
                <a:solidFill>
                  <a:srgbClr val="0D0D11"/>
                </a:solidFill>
                <a:latin typeface="Times New Roman" pitchFamily="18" charset="0"/>
              </a:rPr>
              <a:t>При удалении записи:</a:t>
            </a:r>
          </a:p>
          <a:p>
            <a:pPr eaLnBrk="1" hangingPunct="1"/>
            <a:r>
              <a:rPr lang="ru-RU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удаление записи с освобождением памяти (</a:t>
            </a:r>
            <a:r>
              <a:rPr lang="ru-RU" altLang="ru-RU" sz="1800" i="1" dirty="0" smtClean="0">
                <a:solidFill>
                  <a:srgbClr val="0D0D11"/>
                </a:solidFill>
                <a:latin typeface="Times New Roman" pitchFamily="18" charset="0"/>
              </a:rPr>
              <a:t>физическое удаление</a:t>
            </a:r>
            <a:r>
              <a:rPr lang="ru-RU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) или без освобождения (</a:t>
            </a:r>
            <a:r>
              <a:rPr lang="ru-RU" altLang="ru-RU" sz="1800" i="1" dirty="0" smtClean="0">
                <a:solidFill>
                  <a:srgbClr val="0D0D11"/>
                </a:solidFill>
                <a:latin typeface="Times New Roman" pitchFamily="18" charset="0"/>
              </a:rPr>
              <a:t>логическое удаление</a:t>
            </a:r>
            <a:r>
              <a:rPr lang="ru-RU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);</a:t>
            </a:r>
          </a:p>
          <a:p>
            <a:pPr eaLnBrk="1" hangingPunct="1"/>
            <a:r>
              <a:rPr lang="ru-RU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разрушение связей с другими записями (механизм зависит от модели данных).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5A0EAE-E352-4C8C-97BF-2DE1D7734382}" type="slidenum">
              <a:rPr lang="ru-RU" altLang="ru-RU" smtClean="0"/>
              <a:pPr>
                <a:defRPr/>
              </a:pPr>
              <a:t>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8200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db01_intr_model</Template>
  <TotalTime>1801</TotalTime>
  <Words>2221</Words>
  <Application>Microsoft Office PowerPoint</Application>
  <PresentationFormat>Экран (4:3)</PresentationFormat>
  <Paragraphs>296</Paragraphs>
  <Slides>39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Пиксел</vt:lpstr>
      <vt:lpstr>Рисунок</vt:lpstr>
      <vt:lpstr>Базы данных</vt:lpstr>
      <vt:lpstr>Содержание лекции</vt:lpstr>
      <vt:lpstr>Формат DBF</vt:lpstr>
      <vt:lpstr>Формат DBF</vt:lpstr>
      <vt:lpstr>Формат DBF</vt:lpstr>
      <vt:lpstr>Формат DBF</vt:lpstr>
      <vt:lpstr>Формат DBF</vt:lpstr>
      <vt:lpstr>Формат DBF</vt:lpstr>
      <vt:lpstr>Механизмы среды хранения и архитектура СУБД </vt:lpstr>
      <vt:lpstr>Структура хранимых данных </vt:lpstr>
      <vt:lpstr>Структура хранимых данных </vt:lpstr>
      <vt:lpstr>Управление пространством памяти</vt:lpstr>
      <vt:lpstr>Структура страницы памяти в Postgres</vt:lpstr>
      <vt:lpstr>Управление пространством памяти</vt:lpstr>
      <vt:lpstr>Управление пространством памяти</vt:lpstr>
      <vt:lpstr>Управление пространством памяти</vt:lpstr>
      <vt:lpstr>Структура хранимых данных </vt:lpstr>
      <vt:lpstr>Виды адресации хранимых записей</vt:lpstr>
      <vt:lpstr>Пример косвенной адресации</vt:lpstr>
      <vt:lpstr>Основные физические структуры Oracle</vt:lpstr>
      <vt:lpstr>Формат блока данных Oracle </vt:lpstr>
      <vt:lpstr>Основные объекты Oracle </vt:lpstr>
      <vt:lpstr>Создание таблицы в Oracle</vt:lpstr>
      <vt:lpstr>Параметры распределения памяти в Oracle</vt:lpstr>
      <vt:lpstr>Параметры распределения памяти в Oracle</vt:lpstr>
      <vt:lpstr>Параметры распределения памяти в Oracle</vt:lpstr>
      <vt:lpstr>Структура хранимых записей в Postgres</vt:lpstr>
      <vt:lpstr>Postgres: сведения об атрибутах</vt:lpstr>
      <vt:lpstr>Postgres: атрибуты фиксированной длины</vt:lpstr>
      <vt:lpstr>Postgres: атрибуты переменной длины</vt:lpstr>
      <vt:lpstr>Postgres: атрибуты переменной длины</vt:lpstr>
      <vt:lpstr>Postgres: NULL-значения атрибутов</vt:lpstr>
      <vt:lpstr>Postgres: добавление атрибута (null)</vt:lpstr>
      <vt:lpstr>Postgres: добавление атрибута со значением по умолчанию</vt:lpstr>
      <vt:lpstr>Postgres: удаление атрибута</vt:lpstr>
      <vt:lpstr>Postgres: повышение скорости доступа </vt:lpstr>
      <vt:lpstr>Postgres: повышение скорости доступа </vt:lpstr>
      <vt:lpstr>Postgres: повышение скорости доступа </vt:lpstr>
      <vt:lpstr>Список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Базы данных</dc:title>
  <dc:creator>karpov</dc:creator>
  <cp:lastModifiedBy>Карпова Ирина Петровна</cp:lastModifiedBy>
  <cp:revision>172</cp:revision>
  <dcterms:created xsi:type="dcterms:W3CDTF">2008-03-16T13:54:14Z</dcterms:created>
  <dcterms:modified xsi:type="dcterms:W3CDTF">2023-01-12T10:13:44Z</dcterms:modified>
</cp:coreProperties>
</file>