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30"/>
  </p:notesMasterIdLst>
  <p:sldIdLst>
    <p:sldId id="256" r:id="rId2"/>
    <p:sldId id="276" r:id="rId3"/>
    <p:sldId id="293" r:id="rId4"/>
    <p:sldId id="280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13" r:id="rId16"/>
    <p:sldId id="315" r:id="rId17"/>
    <p:sldId id="316" r:id="rId18"/>
    <p:sldId id="302" r:id="rId19"/>
    <p:sldId id="309" r:id="rId20"/>
    <p:sldId id="303" r:id="rId21"/>
    <p:sldId id="305" r:id="rId22"/>
    <p:sldId id="306" r:id="rId23"/>
    <p:sldId id="307" r:id="rId24"/>
    <p:sldId id="308" r:id="rId25"/>
    <p:sldId id="310" r:id="rId26"/>
    <p:sldId id="311" r:id="rId27"/>
    <p:sldId id="312" r:id="rId28"/>
    <p:sldId id="31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711" autoAdjust="0"/>
  </p:normalViewPr>
  <p:slideViewPr>
    <p:cSldViewPr>
      <p:cViewPr>
        <p:scale>
          <a:sx n="80" d="100"/>
          <a:sy n="80" d="100"/>
        </p:scale>
        <p:origin x="-804" y="5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D744-F4F8-4D8F-93FA-1DB521041937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5DA2-FF67-41DF-B706-563E9355D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0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</p:grpSp>
      </p:grpSp>
      <p:sp>
        <p:nvSpPr>
          <p:cNvPr id="338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C5D8-37B3-4560-AFDE-108B61A1F3F9}" type="datetime1">
              <a:rPr lang="ru-RU" altLang="ru-RU" smtClean="0"/>
              <a:t>12.01.2023</a:t>
            </a:fld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5A88-D795-4A9A-8ADB-80CB61B86D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17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703B5-A50E-4B29-BA25-B70BDA98C3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DD00-8528-4453-9523-9E0481EF8FF2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3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F8B9F-EFA0-4B06-A8ED-D394EF6FB3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CAB9-F9D2-44A7-9748-4970CD965FC2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236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49191-03BD-4968-9C78-5510218A29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0ABC-1237-42A1-BCBC-466C2594292D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6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4332-F11B-4A30-916C-7F15FA419D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8573-E7F4-4141-8B6E-561D62C515C4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06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920-5B34-4E52-A3A5-B72DEB618A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5B1B6-1B8E-42EC-80DD-037607175972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21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5C4C-EFD4-4892-AE3A-7754F17DD3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38F4-B82C-46C0-A088-411E6B36624E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267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7D089-03BF-4C9C-AFBA-ED32BAB2A9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D3872-4A0A-4D9C-BFAF-BC6AA38E790D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4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CEFA2-4EA1-4492-BB7A-85CB40E330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1ED2-9A80-4DE8-8A54-1FD16993CC38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66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0FA9-7796-42D0-9636-2A26CD7F97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3A9A-570B-4389-8D1B-7B91209FD654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3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374B-7C35-4D76-9B0D-9FC7AEC5BB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F2496-5616-4B8F-975B-39F35ACD985B}" type="datetime1">
              <a:rPr lang="ru-RU" altLang="ru-RU" smtClean="0"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74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AC394D3-A4B7-4A06-A9F4-1B0B982CA0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78F721-0E92-4615-94AF-63941B9392EA}" type="datetime1">
              <a:rPr lang="ru-RU" altLang="ru-RU" smtClean="0"/>
              <a:t>12.01.2023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itforum.ru/database/osbd/glava_55.shtml#_5" TargetMode="External"/><Relationship Id="rId2" Type="http://schemas.openxmlformats.org/officeDocument/2006/relationships/hyperlink" Target="https://publications.hse.ru/mirror/pubs/share/direct/25905281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ema44.ru/resurs/study/dblab/lab201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133600"/>
            <a:ext cx="5038725" cy="747713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ahoma" pitchFamily="34" charset="0"/>
              </a:rPr>
              <a:t>Базы данных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35250" y="4305300"/>
            <a:ext cx="6400800" cy="1068388"/>
          </a:xfrm>
        </p:spPr>
        <p:txBody>
          <a:bodyPr/>
          <a:lstStyle/>
          <a:p>
            <a:pPr algn="r" eaLnBrk="1" hangingPunct="1"/>
            <a:r>
              <a:rPr lang="ru-RU" altLang="ru-RU" sz="2800" dirty="0" smtClean="0">
                <a:latin typeface="Tahoma" pitchFamily="34" charset="0"/>
              </a:rPr>
              <a:t>Лекция 4.</a:t>
            </a:r>
          </a:p>
          <a:p>
            <a:pPr algn="r" eaLnBrk="1" hangingPunct="1"/>
            <a:r>
              <a:rPr lang="ru-RU" altLang="ru-RU" sz="2800" dirty="0" smtClean="0">
                <a:latin typeface="Tahoma" pitchFamily="34" charset="0"/>
              </a:rPr>
              <a:t>Язык запросов </a:t>
            </a:r>
            <a:r>
              <a:rPr lang="en-US" altLang="ru-RU" sz="2800" dirty="0" smtClean="0">
                <a:latin typeface="Tahoma" pitchFamily="34" charset="0"/>
              </a:rPr>
              <a:t>SQL</a:t>
            </a:r>
            <a:r>
              <a:rPr lang="ru-RU" altLang="ru-RU" sz="2800" dirty="0" smtClean="0">
                <a:latin typeface="Tahoma" pitchFamily="34" charset="0"/>
              </a:rPr>
              <a:t>. </a:t>
            </a:r>
          </a:p>
          <a:p>
            <a:pPr algn="r" eaLnBrk="1" hangingPunct="1"/>
            <a:r>
              <a:rPr lang="ru-RU" altLang="ru-RU" sz="2800" dirty="0" smtClean="0">
                <a:latin typeface="Tahoma" pitchFamily="34" charset="0"/>
              </a:rPr>
              <a:t>Команда </a:t>
            </a:r>
            <a:r>
              <a:rPr lang="en-US" altLang="ru-RU" sz="2800" dirty="0" smtClean="0">
                <a:latin typeface="Tahoma" pitchFamily="34" charset="0"/>
              </a:rPr>
              <a:t>SELECT</a:t>
            </a:r>
            <a:r>
              <a:rPr lang="ru-RU" altLang="ru-RU" sz="2800" dirty="0" smtClean="0">
                <a:latin typeface="Tahoma" pitchFamily="34" charset="0"/>
              </a:rPr>
              <a:t>: общий синтаксис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627313" y="261938"/>
            <a:ext cx="63373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Times New Roman" pitchFamily="18" charset="0"/>
              </a:rPr>
              <a:t>"Границы моего языка означают границы моего мира".</a:t>
            </a:r>
            <a:br>
              <a:rPr lang="ru-RU" altLang="ru-RU" sz="1800" i="1">
                <a:latin typeface="Times New Roman" pitchFamily="18" charset="0"/>
              </a:rPr>
            </a:br>
            <a:r>
              <a:rPr lang="ru-RU" altLang="ru-RU" sz="1600">
                <a:latin typeface="Times New Roman" pitchFamily="18" charset="0"/>
              </a:rPr>
              <a:t>Людвиг Витгенштейн, англо-австрийский философ, логик</a:t>
            </a:r>
            <a:endParaRPr lang="ru-RU" altLang="ru-RU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649288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Предикаты  формирования  условия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	Предикат вхождения в список значений: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i="1" dirty="0" err="1">
                <a:solidFill>
                  <a:srgbClr val="0D0D11"/>
                </a:solidFill>
                <a:latin typeface="Times New Roman" pitchFamily="18" charset="0"/>
              </a:rPr>
              <a:t>имя_поля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IN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( 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значение1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[, 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значение</a:t>
            </a:r>
            <a:r>
              <a:rPr lang="en-US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2,...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]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)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выражение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IN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(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значение1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[, 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значение</a:t>
            </a:r>
            <a:r>
              <a:rPr lang="en-US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2,...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]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)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Примеры:</a:t>
            </a:r>
            <a:endParaRPr lang="en-US" altLang="ru-RU" sz="2000" u="sng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сотрудников отделов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8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9: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*  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IN (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5, 8, 9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)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сотрудников, работающих в должностях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инженер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ведущий инженер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where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lower(post) 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IN ( '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инженер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', '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ведущий инженер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' );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649288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Предикаты  формирования  условия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	Предикат вхождения в диапазон: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  </a:t>
            </a:r>
            <a:r>
              <a:rPr lang="ru-RU" altLang="ru-RU" sz="1800" b="1" i="1" dirty="0" err="1">
                <a:solidFill>
                  <a:srgbClr val="0D0D11"/>
                </a:solidFill>
                <a:latin typeface="Times New Roman" pitchFamily="18" charset="0"/>
              </a:rPr>
              <a:t>имя_поля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BETWEEN  </a:t>
            </a:r>
            <a:r>
              <a:rPr lang="ru-RU" altLang="ru-RU" sz="1800" b="1" i="1" dirty="0" err="1">
                <a:solidFill>
                  <a:srgbClr val="0D0D11"/>
                </a:solidFill>
                <a:latin typeface="Times New Roman" pitchFamily="18" charset="0"/>
              </a:rPr>
              <a:t>минимальное_значение</a:t>
            </a: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AND</a:t>
            </a:r>
            <a:r>
              <a:rPr lang="en-US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i="1" dirty="0" err="1">
                <a:solidFill>
                  <a:srgbClr val="0D0D11"/>
                </a:solidFill>
                <a:latin typeface="Times New Roman" pitchFamily="18" charset="0"/>
              </a:rPr>
              <a:t>максимальное_значение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выражение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BETWEEN  </a:t>
            </a:r>
            <a:r>
              <a:rPr lang="ru-RU" altLang="ru-RU" sz="1800" b="1" i="1" dirty="0" err="1">
                <a:solidFill>
                  <a:srgbClr val="0D0D11"/>
                </a:solidFill>
                <a:latin typeface="Times New Roman" pitchFamily="18" charset="0"/>
              </a:rPr>
              <a:t>минимальное_значение</a:t>
            </a: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AND</a:t>
            </a:r>
            <a:r>
              <a:rPr lang="en-US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i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i="1" dirty="0" err="1">
                <a:solidFill>
                  <a:srgbClr val="0D0D11"/>
                </a:solidFill>
                <a:latin typeface="Times New Roman" pitchFamily="18" charset="0"/>
              </a:rPr>
              <a:t>максимальное_значение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Минимальное значение должно быть меньше либо равно максимальному.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Примеры:</a:t>
            </a:r>
            <a:endParaRPr lang="en-US" altLang="ru-RU" sz="2000" u="sng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всех сотрудников со 2-го по 5-й отделы: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*  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BETWEEN  2  AND  5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сотрудников с чистой зарплатой от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0 до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6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0 тысяч рублей: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where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salary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*0.87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BETWEEN  5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0000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AND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6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0000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649288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Предикаты  формирования  условия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424862" cy="546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	Предикат поиска подстроки:</a:t>
            </a:r>
            <a:r>
              <a:rPr lang="ru-RU" altLang="ru-RU" sz="24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400" b="1" i="1" dirty="0" err="1">
                <a:solidFill>
                  <a:srgbClr val="0D0D11"/>
                </a:solidFill>
                <a:latin typeface="Times New Roman" pitchFamily="18" charset="0"/>
              </a:rPr>
              <a:t>имя_поля</a:t>
            </a:r>
            <a:r>
              <a:rPr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LIKE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шаблон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Этот предикат применяется только к полям типа CHAR и VARCHAR. Возможно использование шаблонов: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'_' – один любой символ,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'%' – произвольное количество любых символов (в </a:t>
            </a:r>
            <a:r>
              <a:rPr lang="ru-RU" altLang="ru-RU" sz="1800" dirty="0" err="1">
                <a:solidFill>
                  <a:srgbClr val="0D0D11"/>
                </a:solidFill>
                <a:latin typeface="Times New Roman" pitchFamily="18" charset="0"/>
              </a:rPr>
              <a:t>т.ч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., ни одного).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Примеры:</a:t>
            </a:r>
            <a:endParaRPr lang="en-US" altLang="ru-RU" sz="2000" u="sng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20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всех сотрудников-экономистов: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*  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lower(post)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LIKE  '%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экономист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%'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25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всех инженеров-специалистов (кроме просто инженеров):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*  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where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lower(post) 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LIKE  '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инженер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_%'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Экранировать специальное значение символов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_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%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можно так: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 &lt;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строка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&gt;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LIKE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'_#%%'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ESCAPE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'#';</a:t>
            </a: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Символ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экранирования (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escape)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может быть любым. </a:t>
            </a:r>
            <a:endParaRPr lang="ru-RU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примере первый символ  %  будет искаться как символ, </a:t>
            </a:r>
            <a:endParaRPr lang="ru-RU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а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второй имеет специальное значение.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4288" y="5385990"/>
            <a:ext cx="151216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1%</a:t>
            </a:r>
          </a:p>
          <a:p>
            <a:r>
              <a:rPr lang="ru-RU" b="1" dirty="0" smtClean="0"/>
              <a:t>Х%</a:t>
            </a:r>
          </a:p>
          <a:p>
            <a:r>
              <a:rPr lang="ru-RU" b="1" dirty="0" smtClean="0"/>
              <a:t>5% и более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649288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Предикаты  формирования  условия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1196752"/>
            <a:ext cx="7992119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	Предикат поиска неопределенного значения: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значение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IS  [NOT]  NULL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Если значения является неопределенным (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), то  предикат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IS NULL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выдаст истину, а предикат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IS NOT NULL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– ложь.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Примеры:</a:t>
            </a:r>
            <a:endParaRPr lang="en-US" altLang="ru-RU" sz="2000" u="sng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всех сотрудников, у которых нет телефона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номер телефона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не определен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* 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	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 phone  IS  NULL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  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всех проектов,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у которых определена стоимость: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*  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project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where  cost  IS  NOT  NULL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595536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Использование предикатов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11188" y="1268760"/>
            <a:ext cx="7921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Задание 1: вывести список сотрудников, которых зовут Иван.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827088" y="1628800"/>
            <a:ext cx="7777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*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where upper(name)  LIKE  '%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ИВАН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%';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11188" y="4869160"/>
            <a:ext cx="7993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Задание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3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: вывести список сотрудников, которые являются начальниками отделов.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827088" y="5517232"/>
            <a:ext cx="7991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where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lower(post)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LIKE  '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нач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%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отдел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%';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11188" y="2780928"/>
            <a:ext cx="80645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Функция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upper()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переводит аргумент в верхний регистр.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Задание 2:  вывести список проектов стоимостью от 1 до 2 млн. рублей.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827088" y="36576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2000" b="1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>
                <a:solidFill>
                  <a:srgbClr val="0D0D11"/>
                </a:solidFill>
                <a:latin typeface="Times New Roman" pitchFamily="18" charset="0"/>
              </a:rPr>
              <a:t>     from  project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>
                <a:solidFill>
                  <a:srgbClr val="0D0D11"/>
                </a:solidFill>
                <a:latin typeface="Times New Roman" pitchFamily="18" charset="0"/>
              </a:rPr>
              <a:t>     where  cost  BETWEEN  1000000  AND  2000000;</a:t>
            </a:r>
            <a:endParaRPr lang="ru-RU" altLang="ru-RU" sz="2000" b="1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7" grpId="0"/>
      <p:bldP spid="102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523875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Выдача части результата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51520" y="947219"/>
            <a:ext cx="84963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u="sng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Postgres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select …  [ ORDER BY ... ]  [ LIMIT { </a:t>
            </a:r>
            <a:r>
              <a:rPr lang="en-US" altLang="ru-RU" sz="1800" b="1" i="1" dirty="0" err="1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 | ALL } ] [ OFFSET </a:t>
            </a:r>
            <a:r>
              <a:rPr lang="en-US" altLang="ru-RU" sz="1800" b="1" i="1" dirty="0" err="1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 ]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- Выдать данные о пяти самых высокооплачиваемых сотрудниках.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select  id, salary, post, name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order by  salary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desc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LIMIT  5;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ru-RU" altLang="ru-RU" sz="18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ru-RU" altLang="ru-RU" sz="1800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ru-RU" altLang="ru-RU" sz="18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- Выдать данные о пяти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высокооплачиваемых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сотрудниках, пропустив трех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самых высокооплачиваемых: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 id, salary, post, name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order by  salary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desc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LIMIT  5   OFFSET  3;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734" y="2060848"/>
            <a:ext cx="5786770" cy="1944216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36" y="4437112"/>
            <a:ext cx="5790168" cy="196411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523875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Выдача части результата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07504" y="957554"/>
            <a:ext cx="8064574" cy="593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ru-RU" sz="2000" b="1" u="sng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MS </a:t>
            </a:r>
            <a:r>
              <a:rPr lang="en-US" altLang="ru-RU" sz="2000" b="1" u="sng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SQL Server: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 1)  select  [ TOP (expression) [PERCENT] [ WITH TIES ] ] … [order by …] 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или (т.е. нельзя использовать 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OFFSET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в одном запросе)</a:t>
            </a:r>
            <a:endParaRPr lang="en-US" altLang="ru-RU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 2) select … [order by … ] [ OFFSET {</a:t>
            </a:r>
            <a:r>
              <a:rPr lang="en-US" altLang="ru-RU" sz="1800" i="1" dirty="0" err="1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ru-RU" altLang="ru-RU" sz="1800" i="1" dirty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} { ROW | ROWS } 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[ FETCH  {</a:t>
            </a:r>
            <a:r>
              <a:rPr lang="en-US" altLang="ru-RU" sz="1800" i="1" dirty="0" err="1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ru-RU" altLang="ru-RU" sz="1800" i="1" dirty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} { ROW | ROWS } ONLY ] 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любые десять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строк из таблицы: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TOP(10)  *  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from  staff;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данные о десяти высокооплачиваемых  сотрудниках, пропустив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самого высокооплачиваемого: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*  from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       --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Нельзя использовать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FETCH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OFFSET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ORDER BY  salary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desc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--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OFFSET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ORDER BY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OFFSET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1  row  FETCH  10  rows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данные о самых </a:t>
            </a:r>
            <a:r>
              <a:rPr lang="ru-RU" altLang="ru-RU" sz="1800" dirty="0" err="1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высокоопла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800" dirty="0" err="1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чиваемых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сотрудниках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не менее 5-ти</a:t>
            </a:r>
            <a:b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человек):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 TOP(5)  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WITH TIES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     from  staff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   order by  salary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desc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16</a:t>
            </a:fld>
            <a:endParaRPr lang="ru-RU" alt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820" y="4509120"/>
            <a:ext cx="4694684" cy="2310376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523875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Выдача части результата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938624"/>
            <a:ext cx="8496300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r>
              <a:rPr lang="en-US" altLang="ru-RU" sz="2000" b="1" u="sng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Oracle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псевдостолбец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ROWNUM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любые десять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строк из таблицы: 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select  s.*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from  staff  s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where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&lt;=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10;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любые десять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строк из таблицы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и перенумеровать их: 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select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,  s.*   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	from  staff  s		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	where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&lt;= 10;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Перенумеровать  строки таблицы, создав уникальный ключ: 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create  table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new_table</a:t>
            </a:r>
            <a:endParaRPr lang="en-US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Id,  t.*   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	from 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old_table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t;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Выдать десять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самых высокооплачиваемых сотрудников: 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select  s.*   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	from  staff  s		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	where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&lt;= 10  -- 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сначала присваивание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rownum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order by  salary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desc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7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129" y="1844824"/>
            <a:ext cx="18573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80400" cy="648494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Агрегирующие функции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828092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MAX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, MIN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 – определяет максимальное (минимальное) значение указанного поля в результирующем множестве. Применяется к полям любого типа.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SUM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 – определяет арифметическую сумму значений указанного </a:t>
            </a: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числового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поля в результирующем множестве записей.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AVG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 – определяет среднее арифметическое значений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/>
            </a:r>
            <a:b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указанного </a:t>
            </a:r>
            <a:r>
              <a:rPr lang="ru-RU" altLang="ru-RU" sz="2000" u="sng" dirty="0">
                <a:solidFill>
                  <a:srgbClr val="0D0D11"/>
                </a:solidFill>
                <a:latin typeface="Times New Roman" pitchFamily="18" charset="0"/>
              </a:rPr>
              <a:t>числового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поля в результирующем множестве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/>
            </a:r>
            <a:b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записей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 Не учитывает 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-значения, и сумма значений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/>
            </a:r>
            <a:b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поля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делится на количество определённых значений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COUNT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 – подсчёт количества строк (значений). Применяется к записям и полям любого типа.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Имеет 3 формата вызова:</a:t>
            </a:r>
          </a:p>
          <a:p>
            <a:pPr eaLnBrk="1" hangingPunct="1">
              <a:spcBef>
                <a:spcPct val="5000"/>
              </a:spcBef>
              <a:buClrTx/>
              <a:buSzTx/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count(*)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количество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строк результата;</a:t>
            </a:r>
          </a:p>
          <a:p>
            <a:pPr eaLnBrk="1" hangingPunct="1">
              <a:spcBef>
                <a:spcPct val="5000"/>
              </a:spcBef>
              <a:buClrTx/>
              <a:buSzTx/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count(</a:t>
            </a:r>
            <a:r>
              <a:rPr lang="ru-RU" altLang="ru-RU" sz="2000" b="1" i="1" dirty="0" err="1" smtClean="0">
                <a:solidFill>
                  <a:srgbClr val="0D0D11"/>
                </a:solidFill>
                <a:latin typeface="Times New Roman" pitchFamily="18" charset="0"/>
              </a:rPr>
              <a:t>имя_поля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)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количество</a:t>
            </a:r>
            <a:r>
              <a:rPr lang="en-US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значений указанного поля, не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являющихся </a:t>
            </a:r>
            <a:r>
              <a:rPr lang="ru-RU" altLang="ru-RU" sz="2000" i="1" dirty="0" smtClean="0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-значениями.</a:t>
            </a:r>
          </a:p>
          <a:p>
            <a:pPr eaLnBrk="1" hangingPunct="1">
              <a:spcBef>
                <a:spcPct val="5000"/>
              </a:spcBef>
              <a:buClrTx/>
              <a:buSzTx/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smtClean="0">
                <a:solidFill>
                  <a:srgbClr val="0D0D11"/>
                </a:solidFill>
                <a:latin typeface="Times New Roman" pitchFamily="18" charset="0"/>
              </a:rPr>
              <a:t>count(distinct  </a:t>
            </a:r>
            <a:r>
              <a:rPr lang="ru-RU" altLang="ru-RU" sz="2000" b="1" i="1" dirty="0" err="1" smtClean="0">
                <a:solidFill>
                  <a:srgbClr val="0D0D11"/>
                </a:solidFill>
                <a:latin typeface="Times New Roman" pitchFamily="18" charset="0"/>
              </a:rPr>
              <a:t>имя_поля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)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–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количество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разных </a:t>
            </a:r>
            <a:r>
              <a:rPr lang="ru-RU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не-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NULL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значений</a:t>
            </a:r>
          </a:p>
          <a:p>
            <a:pPr eaLnBrk="1" hangingPunct="1">
              <a:spcBef>
                <a:spcPct val="50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указанного поля.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20688"/>
            <a:ext cx="7772400" cy="933004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Примеры использования агрегирующих функций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1706587"/>
            <a:ext cx="8280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максимальную и минимальную стоимость проектов: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max(cost)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Максимальная цена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",  min(cost) 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Минимальная цена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project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AutoNum type="arabicPeriod" startAt="2"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сумму зарплаты сотрудников 8-го отдела: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sum(salary)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from  staff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where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= 8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AutoNum type="arabicPeriod" startAt="3"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среднюю зарплату сотрудниц предприятия: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avg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(salary)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  sex = 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ж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buClrTx/>
              <a:buSzTx/>
              <a:buFontTx/>
              <a:buAutoNum type="arabicPeriod" startAt="4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даты начала работы над первым проектом и завершения работы над последним проектом: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min(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),  max(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dend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 project;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67544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Команда </a:t>
            </a:r>
            <a:r>
              <a:rPr lang="en-US" altLang="ru-RU" sz="3600" smtClean="0">
                <a:latin typeface="Times New Roman" pitchFamily="18" charset="0"/>
              </a:rPr>
              <a:t>SELECT</a:t>
            </a:r>
            <a:r>
              <a:rPr lang="ru-RU" altLang="ru-RU" sz="3600" smtClean="0">
                <a:latin typeface="Times New Roman" pitchFamily="18" charset="0"/>
              </a:rPr>
              <a:t> – выборка данных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542" y="1268760"/>
            <a:ext cx="8640960" cy="4968552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Общий синтаксис: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SELECT [</a:t>
            </a:r>
            <a:r>
              <a:rPr lang="en-US" altLang="ru-RU" sz="1800" dirty="0" smtClean="0">
                <a:solidFill>
                  <a:srgbClr val="0D0D11"/>
                </a:solidFill>
              </a:rPr>
              <a:t>{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u="sng" dirty="0" smtClean="0">
                <a:solidFill>
                  <a:srgbClr val="0D0D11"/>
                </a:solidFill>
              </a:rPr>
              <a:t>ALL</a:t>
            </a:r>
            <a:r>
              <a:rPr lang="ru-RU" altLang="ru-RU" sz="1800" dirty="0" smtClean="0">
                <a:solidFill>
                  <a:srgbClr val="0D0D11"/>
                </a:solidFill>
              </a:rPr>
              <a:t> | DISTINCT </a:t>
            </a:r>
            <a:r>
              <a:rPr lang="en-US" altLang="ru-RU" sz="1800" dirty="0" smtClean="0">
                <a:solidFill>
                  <a:srgbClr val="0D0D11"/>
                </a:solidFill>
              </a:rPr>
              <a:t>}</a:t>
            </a:r>
            <a:r>
              <a:rPr lang="ru-RU" altLang="ru-RU" sz="1800" dirty="0" smtClean="0">
                <a:solidFill>
                  <a:srgbClr val="0D0D11"/>
                </a:solidFill>
              </a:rPr>
              <a:t>] </a:t>
            </a:r>
            <a:r>
              <a:rPr lang="en-US" altLang="ru-RU" sz="1800" dirty="0" smtClean="0">
                <a:solidFill>
                  <a:srgbClr val="0D0D11"/>
                </a:solidFill>
              </a:rPr>
              <a:t>{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список</a:t>
            </a:r>
            <a:r>
              <a:rPr lang="en-US" altLang="ru-RU" sz="1800" i="1" dirty="0" smtClean="0">
                <a:solidFill>
                  <a:srgbClr val="0D0D11"/>
                </a:solidFill>
              </a:rPr>
              <a:t>_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вывода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| </a:t>
            </a:r>
            <a:r>
              <a:rPr lang="ru-RU" altLang="ru-RU" sz="1800" dirty="0" smtClean="0">
                <a:solidFill>
                  <a:srgbClr val="0D0D11"/>
                </a:solidFill>
              </a:rPr>
              <a:t>*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FROM 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</a:t>
            </a:r>
            <a:r>
              <a:rPr lang="en-US" altLang="ru-RU" sz="1800" i="1" dirty="0" smtClean="0">
                <a:solidFill>
                  <a:srgbClr val="0D0D11"/>
                </a:solidFill>
              </a:rPr>
              <a:t>_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таблицы1</a:t>
            </a:r>
            <a:r>
              <a:rPr lang="ru-RU" altLang="ru-RU" sz="1800" dirty="0" smtClean="0">
                <a:solidFill>
                  <a:srgbClr val="0D0D11"/>
                </a:solidFill>
              </a:rPr>
              <a:t> [</a:t>
            </a:r>
            <a:r>
              <a:rPr lang="en-US" altLang="ru-RU" sz="1800" dirty="0" smtClean="0">
                <a:solidFill>
                  <a:srgbClr val="0D0D11"/>
                </a:solidFill>
              </a:rPr>
              <a:t>[as]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алиас1 </a:t>
            </a:r>
            <a:r>
              <a:rPr lang="ru-RU" altLang="ru-RU" sz="1800" dirty="0" smtClean="0">
                <a:solidFill>
                  <a:srgbClr val="0D0D11"/>
                </a:solidFill>
              </a:rPr>
              <a:t>]   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</a:t>
            </a:r>
            <a:r>
              <a:rPr lang="en-US" altLang="ru-RU" sz="1800" i="1" dirty="0" smtClean="0">
                <a:solidFill>
                  <a:srgbClr val="0D0D11"/>
                </a:solidFill>
              </a:rPr>
              <a:t>_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таблицы2</a:t>
            </a:r>
            <a:r>
              <a:rPr lang="ru-RU" altLang="ru-RU" sz="1800" dirty="0" smtClean="0">
                <a:solidFill>
                  <a:srgbClr val="0D0D11"/>
                </a:solidFill>
              </a:rPr>
              <a:t> [</a:t>
            </a:r>
            <a:r>
              <a:rPr lang="en-US" altLang="ru-RU" sz="1800" dirty="0" smtClean="0">
                <a:solidFill>
                  <a:srgbClr val="0D0D11"/>
                </a:solidFill>
              </a:rPr>
              <a:t>[as]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алиас2 </a:t>
            </a:r>
            <a:r>
              <a:rPr lang="ru-RU" altLang="ru-RU" sz="1800" dirty="0" smtClean="0">
                <a:solidFill>
                  <a:srgbClr val="0D0D11"/>
                </a:solidFill>
              </a:rPr>
              <a:t>].,..</a:t>
            </a:r>
            <a:r>
              <a:rPr lang="en-US" altLang="ru-RU" sz="1800" dirty="0" smtClean="0">
                <a:solidFill>
                  <a:srgbClr val="0D0D11"/>
                </a:solidFill>
              </a:rPr>
              <a:t>]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[ WHERE	</a:t>
            </a:r>
            <a:r>
              <a:rPr lang="ru-RU" altLang="ru-RU" sz="1800" i="1" dirty="0" err="1" smtClean="0">
                <a:solidFill>
                  <a:srgbClr val="0D0D11"/>
                </a:solidFill>
              </a:rPr>
              <a:t>условие_отбора_записей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[ GROUP BY 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{ </a:t>
            </a:r>
            <a:r>
              <a:rPr lang="ru-RU" altLang="ru-RU" sz="1800" i="1" dirty="0" err="1" smtClean="0">
                <a:solidFill>
                  <a:srgbClr val="0D0D11"/>
                </a:solidFill>
              </a:rPr>
              <a:t>имя_поля</a:t>
            </a:r>
            <a:r>
              <a:rPr lang="ru-RU" altLang="ru-RU" sz="1800" dirty="0" smtClean="0">
                <a:solidFill>
                  <a:srgbClr val="0D0D11"/>
                </a:solidFill>
              </a:rPr>
              <a:t> |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выражение</a:t>
            </a:r>
            <a:r>
              <a:rPr lang="ru-RU" altLang="ru-RU" sz="1800" dirty="0" smtClean="0">
                <a:solidFill>
                  <a:srgbClr val="0D0D11"/>
                </a:solidFill>
              </a:rPr>
              <a:t> }.,.. </a:t>
            </a:r>
            <a:r>
              <a:rPr lang="en-US" altLang="ru-RU" sz="1800" dirty="0" smtClean="0">
                <a:solidFill>
                  <a:srgbClr val="0D0D11"/>
                </a:solidFill>
              </a:rPr>
              <a:t>]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[ HAVING	 </a:t>
            </a:r>
            <a:r>
              <a:rPr lang="ru-RU" altLang="ru-RU" sz="1800" i="1" dirty="0" err="1" smtClean="0">
                <a:solidFill>
                  <a:srgbClr val="0D0D11"/>
                </a:solidFill>
              </a:rPr>
              <a:t>условие_отбора_групп</a:t>
            </a:r>
            <a:r>
              <a:rPr lang="ru-RU" altLang="ru-RU" sz="1800" dirty="0" smtClean="0">
                <a:solidFill>
                  <a:srgbClr val="0D0D11"/>
                </a:solidFill>
              </a:rPr>
              <a:t>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[ </a:t>
            </a:r>
            <a:r>
              <a:rPr lang="en-US" altLang="ru-RU" sz="1800" dirty="0" smtClean="0">
                <a:solidFill>
                  <a:srgbClr val="0D0D11"/>
                </a:solidFill>
              </a:rPr>
              <a:t>{ </a:t>
            </a:r>
            <a:r>
              <a:rPr lang="ru-RU" altLang="ru-RU" sz="1800" dirty="0" smtClean="0">
                <a:solidFill>
                  <a:srgbClr val="0D0D11"/>
                </a:solidFill>
              </a:rPr>
              <a:t>UNION  [ALL]</a:t>
            </a:r>
            <a:r>
              <a:rPr lang="en-US" altLang="ru-RU" sz="1800" dirty="0" smtClean="0">
                <a:solidFill>
                  <a:srgbClr val="0D0D11"/>
                </a:solidFill>
              </a:rPr>
              <a:t> | </a:t>
            </a:r>
            <a:r>
              <a:rPr lang="en-US" altLang="ru-RU" sz="1800" dirty="0" smtClean="0"/>
              <a:t>INTERSECT | EXCEPT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dirty="0" smtClean="0"/>
              <a:t>            </a:t>
            </a:r>
            <a:r>
              <a:rPr lang="ru-RU" altLang="ru-RU" sz="1800" dirty="0" smtClean="0">
                <a:solidFill>
                  <a:srgbClr val="0D0D11"/>
                </a:solidFill>
              </a:rPr>
              <a:t>SELECT</a:t>
            </a:r>
            <a:r>
              <a:rPr lang="en-US" altLang="ru-RU" sz="1800" dirty="0" smtClean="0">
                <a:solidFill>
                  <a:srgbClr val="0D0D11"/>
                </a:solidFill>
              </a:rPr>
              <a:t> &lt;</a:t>
            </a:r>
            <a:r>
              <a:rPr lang="ru-RU" altLang="ru-RU" sz="1800" dirty="0" smtClean="0">
                <a:solidFill>
                  <a:srgbClr val="0D0D11"/>
                </a:solidFill>
              </a:rPr>
              <a:t>второй запрос</a:t>
            </a:r>
            <a:r>
              <a:rPr lang="en-US" altLang="ru-RU" sz="1800" dirty="0" smtClean="0">
                <a:solidFill>
                  <a:srgbClr val="0D0D11"/>
                </a:solidFill>
              </a:rPr>
              <a:t>&gt; </a:t>
            </a:r>
            <a:r>
              <a:rPr lang="ru-RU" altLang="ru-RU" sz="1800" dirty="0" smtClean="0">
                <a:solidFill>
                  <a:srgbClr val="0D0D11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[ ORDER BY 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имя_поля1</a:t>
            </a:r>
            <a:r>
              <a:rPr lang="ru-RU" altLang="ru-RU" sz="1800" dirty="0" smtClean="0">
                <a:solidFill>
                  <a:srgbClr val="0D0D11"/>
                </a:solidFill>
              </a:rPr>
              <a:t> |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целое</a:t>
            </a:r>
            <a:r>
              <a:rPr lang="ru-RU" altLang="ru-RU" sz="1800" dirty="0" smtClean="0">
                <a:solidFill>
                  <a:srgbClr val="0D0D11"/>
                </a:solidFill>
              </a:rPr>
              <a:t> [ </a:t>
            </a:r>
            <a:r>
              <a:rPr lang="ru-RU" altLang="ru-RU" sz="1800" u="sng" dirty="0" smtClean="0">
                <a:solidFill>
                  <a:srgbClr val="0D0D11"/>
                </a:solidFill>
              </a:rPr>
              <a:t>ASC </a:t>
            </a:r>
            <a:r>
              <a:rPr lang="ru-RU" altLang="ru-RU" sz="1800" dirty="0" smtClean="0">
                <a:solidFill>
                  <a:srgbClr val="0D0D11"/>
                </a:solidFill>
              </a:rPr>
              <a:t>| DESC ]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имя_поля2</a:t>
            </a:r>
            <a:r>
              <a:rPr lang="ru-RU" altLang="ru-RU" sz="1800" dirty="0" smtClean="0">
                <a:solidFill>
                  <a:srgbClr val="0D0D11"/>
                </a:solidFill>
              </a:rPr>
              <a:t> |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целое</a:t>
            </a:r>
            <a:r>
              <a:rPr lang="ru-RU" altLang="ru-RU" sz="1800" dirty="0" smtClean="0">
                <a:solidFill>
                  <a:srgbClr val="0D0D11"/>
                </a:solidFill>
              </a:rPr>
              <a:t> [ </a:t>
            </a:r>
            <a:r>
              <a:rPr lang="ru-RU" altLang="ru-RU" sz="1800" u="sng" dirty="0" smtClean="0">
                <a:solidFill>
                  <a:srgbClr val="0D0D11"/>
                </a:solidFill>
              </a:rPr>
              <a:t>ASC </a:t>
            </a:r>
            <a:r>
              <a:rPr lang="ru-RU" altLang="ru-RU" sz="1800" dirty="0" smtClean="0">
                <a:solidFill>
                  <a:srgbClr val="0D0D11"/>
                </a:solidFill>
              </a:rPr>
              <a:t>| DESC ].,..</a:t>
            </a:r>
            <a:r>
              <a:rPr lang="en-US" altLang="ru-RU" sz="1800" dirty="0" smtClean="0">
                <a:solidFill>
                  <a:srgbClr val="0D0D11"/>
                </a:solidFill>
              </a:rPr>
              <a:t>]</a:t>
            </a:r>
            <a:r>
              <a:rPr lang="ru-RU" altLang="ru-RU" sz="1800" dirty="0" smtClean="0">
                <a:solidFill>
                  <a:srgbClr val="0D0D11"/>
                </a:solidFill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Примеры: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dirty="0" smtClean="0">
                <a:solidFill>
                  <a:srgbClr val="0D0D11"/>
                </a:solidFill>
              </a:rPr>
              <a:t>select * from departs;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dirty="0" smtClean="0">
                <a:solidFill>
                  <a:srgbClr val="0D0D11"/>
                </a:solidFill>
              </a:rPr>
              <a:t>	select</a:t>
            </a:r>
            <a:r>
              <a:rPr lang="ru-RU" altLang="ru-RU" sz="1800" dirty="0" smtClean="0">
                <a:solidFill>
                  <a:srgbClr val="0D0D11"/>
                </a:solidFill>
              </a:rPr>
              <a:t>  </a:t>
            </a:r>
            <a:r>
              <a:rPr lang="en-US" altLang="ru-RU" sz="1800" dirty="0" smtClean="0">
                <a:solidFill>
                  <a:srgbClr val="0D0D11"/>
                </a:solidFill>
              </a:rPr>
              <a:t> name, post </a:t>
            </a:r>
            <a:r>
              <a:rPr lang="ru-RU" altLang="ru-RU" sz="1800" dirty="0" smtClean="0">
                <a:solidFill>
                  <a:srgbClr val="0D0D11"/>
                </a:solidFill>
              </a:rPr>
              <a:t>  </a:t>
            </a:r>
            <a:r>
              <a:rPr lang="en-US" altLang="ru-RU" sz="1800" dirty="0" smtClean="0">
                <a:solidFill>
                  <a:srgbClr val="0D0D11"/>
                </a:solidFill>
              </a:rPr>
              <a:t>from staff;</a:t>
            </a:r>
            <a:endParaRPr lang="ru-RU" altLang="ru-RU" sz="1800" dirty="0" smtClean="0">
              <a:solidFill>
                <a:srgbClr val="0D0D1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280400" cy="720725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Примеры использования функции </a:t>
            </a:r>
            <a:r>
              <a:rPr lang="en-US" altLang="ru-RU" sz="3200" dirty="0" smtClean="0">
                <a:latin typeface="Times New Roman" pitchFamily="18" charset="0"/>
              </a:rPr>
              <a:t>COUNT</a:t>
            </a:r>
            <a:endParaRPr lang="ru-RU" altLang="ru-RU" sz="3200" dirty="0" smtClean="0">
              <a:latin typeface="Times New Roman" pitchFamily="18" charset="0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76327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Вывести количество сотрудников: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count(*) 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Вывести количество сотрудников с телефонами: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count(phone)</a:t>
            </a:r>
            <a:r>
              <a:rPr lang="en-US" altLang="ru-RU" sz="2000" dirty="0">
                <a:latin typeface="Times New Roman" pitchFamily="18" charset="0"/>
              </a:rPr>
              <a:t> 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buClrTx/>
              <a:buSzTx/>
              <a:buFontTx/>
              <a:buAutoNum type="arabicPeriod" startAt="3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Вывести количество разных должностей сотрудников: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select   count (DISTINCT  post)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4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Вывести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количество сотрудников 6-го отдела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select 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count(*)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  	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       	where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= 6;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48680"/>
            <a:ext cx="7772400" cy="933004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Группировка данных: </a:t>
            </a:r>
            <a:br>
              <a:rPr lang="ru-RU" altLang="ru-RU" sz="3200" dirty="0" smtClean="0">
                <a:latin typeface="Times New Roman" pitchFamily="18" charset="0"/>
              </a:rPr>
            </a:br>
            <a:r>
              <a:rPr lang="ru-RU" altLang="ru-RU" sz="3200" dirty="0" smtClean="0">
                <a:latin typeface="Times New Roman" pitchFamily="18" charset="0"/>
              </a:rPr>
              <a:t>предложение </a:t>
            </a:r>
            <a:r>
              <a:rPr lang="en-US" altLang="ru-RU" sz="3200" dirty="0" smtClean="0">
                <a:latin typeface="Times New Roman" pitchFamily="18" charset="0"/>
              </a:rPr>
              <a:t>GROUP BY</a:t>
            </a:r>
            <a:endParaRPr lang="ru-RU" altLang="ru-RU" sz="3200" dirty="0" smtClean="0">
              <a:latin typeface="Times New Roman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84337" y="1473076"/>
            <a:ext cx="777609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Агрегирующие функции обычно используются совместно с предложением 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GROUP BY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Например, следующая команда считает количество сотрудников по отделам: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as "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Отдел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", 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count(*)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from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group by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09" y="2729379"/>
            <a:ext cx="3023791" cy="372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92528"/>
            <a:ext cx="2160240" cy="167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672"/>
            <a:ext cx="7772400" cy="6492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Примеры использования  </a:t>
            </a:r>
            <a:r>
              <a:rPr lang="en-US" altLang="ru-RU" sz="3200" dirty="0" smtClean="0">
                <a:latin typeface="Times New Roman" pitchFamily="18" charset="0"/>
              </a:rPr>
              <a:t>GROUP BY</a:t>
            </a:r>
            <a:endParaRPr lang="ru-RU" altLang="ru-RU" sz="3200" dirty="0" smtClean="0">
              <a:latin typeface="Times New Roman" pitchFamily="18" charset="0"/>
            </a:endParaRPr>
          </a:p>
        </p:txBody>
      </p:sp>
      <p:sp>
        <p:nvSpPr>
          <p:cNvPr id="22531" name="Text Box 199"/>
          <p:cNvSpPr txBox="1">
            <a:spLocks noChangeArrowheads="1"/>
          </p:cNvSpPr>
          <p:nvPr/>
        </p:nvSpPr>
        <p:spPr bwMode="auto">
          <a:xfrm>
            <a:off x="539552" y="1124744"/>
            <a:ext cx="8209284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Вывести минимальную и максимальную зарплату в каждом отделе: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MIN(salary)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minsal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MAX(salary)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maxsal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group by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Вывести количество разных должностей в каждом отделе: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COUNT(distinct  post)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cnt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group by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3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Посчитать сумму зарплат в каждом отделе: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 select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SUM(salary)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allsal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group by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4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Посчитать среднюю зарплату по каждой должности: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      select  post,  AVG(salary)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avgsal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from 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group by  post;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332656"/>
            <a:ext cx="8229600" cy="773113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Использование </a:t>
            </a:r>
            <a:r>
              <a:rPr lang="en-US" altLang="ru-RU" sz="3600" dirty="0" smtClean="0">
                <a:latin typeface="Times New Roman" pitchFamily="18" charset="0"/>
              </a:rPr>
              <a:t>GROUP BY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95288" y="1196752"/>
            <a:ext cx="84248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Правило использования </a:t>
            </a:r>
            <a:r>
              <a:rPr lang="ru-RU" altLang="ru-RU" sz="2000" i="1" dirty="0">
                <a:solidFill>
                  <a:srgbClr val="FF0000"/>
                </a:solidFill>
                <a:latin typeface="Times New Roman" pitchFamily="18" charset="0"/>
              </a:rPr>
              <a:t>GROUP BY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В списке вывода при использовании </a:t>
            </a:r>
            <a:r>
              <a:rPr lang="ru-RU" altLang="ru-RU" sz="2000" i="1" dirty="0">
                <a:solidFill>
                  <a:srgbClr val="FF0000"/>
                </a:solidFill>
                <a:latin typeface="Times New Roman" pitchFamily="18" charset="0"/>
              </a:rPr>
              <a:t>GROUP BY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могут быть указаны только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функции агрегирования, константы и поля, перечисленные в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</a:rPr>
              <a:t>GROUP BY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ru-RU" sz="20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Если включить в список выбора поля, не указанные в 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GROUP BY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то СУБД не будет выполнять такой запрос и выдаст ошибку "нарушение условия группирования" (</a:t>
            </a:r>
            <a:r>
              <a:rPr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not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a GROUP BY </a:t>
            </a:r>
            <a:r>
              <a:rPr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expression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). 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Например,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</a:rPr>
              <a:t>нельзя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получить сведения о том,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у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каких сотрудников самая высокая зарплата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своём отделе с помощью такого запроса: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u="sng" dirty="0">
                <a:solidFill>
                  <a:srgbClr val="0D0D11"/>
                </a:solidFill>
                <a:latin typeface="Times New Roman" pitchFamily="18" charset="0"/>
              </a:rPr>
              <a:t>name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max(salary) as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max_sal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group by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Этот запрос синтаксически неверен!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275" y="3645024"/>
            <a:ext cx="309721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08534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Группировка по нескольким полям и выражениям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586169"/>
            <a:ext cx="7632079" cy="457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Сумма зарплаты по отделам и по должностям: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post,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count(*),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sum(salary)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from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group by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post;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AutoNum type="arabicPeriod" startAt="2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Количество мужчин и женщин по отделам: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sex,  count(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		from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group by 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 sex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1800"/>
              </a:spcBef>
              <a:buClrTx/>
              <a:buSzTx/>
              <a:buFontTx/>
              <a:buAutoNum type="arabicPeriod" startAt="3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Вывести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информацию о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количестве проектов по годам.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 extract (year from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)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Год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",  count(*)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Количество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from  project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group by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extract (year from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);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788988"/>
          </a:xfrm>
        </p:spPr>
        <p:txBody>
          <a:bodyPr anchor="b"/>
          <a:lstStyle/>
          <a:p>
            <a:pPr algn="ctr"/>
            <a:r>
              <a:rPr lang="ru-RU" altLang="ru-RU" sz="3600" dirty="0" smtClean="0">
                <a:latin typeface="Times New Roman" pitchFamily="18" charset="0"/>
              </a:rPr>
              <a:t>Использование фразы </a:t>
            </a:r>
            <a:r>
              <a:rPr lang="en-US" altLang="ru-RU" sz="3600" dirty="0" smtClean="0">
                <a:latin typeface="Times New Roman" pitchFamily="18" charset="0"/>
              </a:rPr>
              <a:t>HAVING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467544" y="1268760"/>
            <a:ext cx="8280920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Если необходимо вывести не все записи, полученные в результате группировки (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GROUP BY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), то условие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для выбора групп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можно указать во фразе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HAVING (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но не во фразе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WHERE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).</a:t>
            </a:r>
          </a:p>
          <a:p>
            <a:pPr eaLnBrk="1" hangingPunct="1">
              <a:spcBef>
                <a:spcPct val="40000"/>
              </a:spcBef>
              <a:spcAft>
                <a:spcPct val="3500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Пример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 Список отделов, в которых работает больше пяти человек:</a:t>
            </a:r>
            <a:endParaRPr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 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count(*), '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человек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а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)'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group by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having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ru-RU" altLang="ru-RU" sz="2000" b="1" dirty="0" err="1">
                <a:solidFill>
                  <a:srgbClr val="0D0D11"/>
                </a:solidFill>
                <a:latin typeface="Times New Roman" pitchFamily="18" charset="0"/>
              </a:rPr>
              <a:t>count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(*)&gt;5;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Правило: нельзя указывать агрегирующие функции в части </a:t>
            </a:r>
            <a:r>
              <a:rPr lang="en-US" altLang="ru-RU" sz="2000" b="1" dirty="0">
                <a:solidFill>
                  <a:srgbClr val="FF0000"/>
                </a:solidFill>
                <a:latin typeface="Times New Roman" pitchFamily="18" charset="0"/>
              </a:rPr>
              <a:t>WHERE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– это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синтаксическая ошибка!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ывести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список отделов, в которых средняя зарплата больше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0000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рублей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,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avg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(salary)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group by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endParaRPr lang="en-US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	having  </a:t>
            </a:r>
            <a:r>
              <a:rPr lang="en-US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avg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(salary)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0</a:t>
            </a:r>
            <a:r>
              <a:rPr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000; </a:t>
            </a: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72400" cy="647923"/>
          </a:xfrm>
        </p:spPr>
        <p:txBody>
          <a:bodyPr anchor="b"/>
          <a:lstStyle/>
          <a:p>
            <a:pPr algn="ctr"/>
            <a:r>
              <a:rPr lang="ru-RU" altLang="ru-RU" sz="3600" dirty="0" smtClean="0">
                <a:latin typeface="Times New Roman" pitchFamily="18" charset="0"/>
              </a:rPr>
              <a:t>Бинарные односхемные операции РА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53276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Объединение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двух односхемных отношений содержит все строки исходных отношений без повторов.</a:t>
            </a:r>
          </a:p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Разность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двух односхемных отношений содержит все строки первого отношения, не входящие во второе отношение (без повторов).</a:t>
            </a:r>
          </a:p>
          <a:p>
            <a:pPr eaLnBrk="1" hangingPunct="1">
              <a:spcBef>
                <a:spcPct val="2500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Пересечение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двух односхемных отношений содержит все строки,  входящие и в первое, и во второе отношения (без повторов).</a:t>
            </a:r>
          </a:p>
        </p:txBody>
      </p:sp>
      <p:pic>
        <p:nvPicPr>
          <p:cNvPr id="2662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96975"/>
            <a:ext cx="23558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205038"/>
            <a:ext cx="23764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213100"/>
            <a:ext cx="23764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17"/>
          <p:cNvSpPr txBox="1">
            <a:spLocks noChangeArrowheads="1"/>
          </p:cNvSpPr>
          <p:nvPr/>
        </p:nvSpPr>
        <p:spPr bwMode="auto">
          <a:xfrm>
            <a:off x="539552" y="4005263"/>
            <a:ext cx="835342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Добавим в нашу БД проектной организации таблицу "Архив должностей":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create table  archive 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2000" dirty="0" err="1">
                <a:solidFill>
                  <a:srgbClr val="0D0D11"/>
                </a:solidFill>
                <a:latin typeface="Times New Roman" pitchFamily="18" charset="0"/>
              </a:rPr>
              <a:t>tabno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 </a:t>
            </a:r>
            <a:r>
              <a:rPr kumimoji="0" lang="ru-RU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number</a:t>
            </a:r>
            <a:r>
              <a:rPr kumimoji="0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kumimoji="0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kumimoji="0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) </a:t>
            </a:r>
            <a:r>
              <a:rPr kumimoji="0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REFERENCES</a:t>
            </a:r>
            <a:r>
              <a:rPr kumimoji="0"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kumimoji="0"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r>
              <a:rPr kumimoji="0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,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	-- 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ссылка на сотрудника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name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</a:t>
            </a:r>
            <a:r>
              <a:rPr kumimoji="0" lang="ru-RU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varchar</a:t>
            </a:r>
            <a:r>
              <a:rPr kumimoji="0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(100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 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not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	-- ФИО сотрудника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kumimoji="0" lang="en-US" altLang="ru-RU" sz="2000" dirty="0" err="1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date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not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		-- начало работы в должности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post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   </a:t>
            </a:r>
            <a:r>
              <a:rPr kumimoji="0" lang="ru-RU" altLang="ru-RU" sz="2000" dirty="0" err="1">
                <a:solidFill>
                  <a:srgbClr val="0D0D11"/>
                </a:solidFill>
                <a:latin typeface="Times New Roman" pitchFamily="18" charset="0"/>
              </a:rPr>
              <a:t>varchar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(50)</a:t>
            </a: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 not null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kumimoji="0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-- </a:t>
            </a:r>
            <a:r>
              <a:rPr kumimoji="0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должность</a:t>
            </a:r>
            <a:endParaRPr kumimoji="0" lang="en-US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);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72400" cy="647923"/>
          </a:xfrm>
        </p:spPr>
        <p:txBody>
          <a:bodyPr anchor="b"/>
          <a:lstStyle/>
          <a:p>
            <a:pPr algn="ctr"/>
            <a:r>
              <a:rPr lang="ru-RU" altLang="ru-RU" sz="3600" dirty="0" smtClean="0">
                <a:latin typeface="Times New Roman" pitchFamily="18" charset="0"/>
              </a:rPr>
              <a:t>Односхемные операции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135937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defRPr/>
            </a:pPr>
            <a:r>
              <a:rPr lang="ru-RU" altLang="ru-RU" sz="2000" b="1" dirty="0" smtClean="0">
                <a:solidFill>
                  <a:srgbClr val="0D0D11"/>
                </a:solidFill>
              </a:rPr>
              <a:t>Объединение</a:t>
            </a:r>
            <a:r>
              <a:rPr lang="ru-RU" altLang="ru-RU" sz="2000" dirty="0" smtClean="0">
                <a:solidFill>
                  <a:srgbClr val="0D0D11"/>
                </a:solidFill>
              </a:rPr>
              <a:t> реализуется с помощью специального ключевого слова </a:t>
            </a:r>
            <a:r>
              <a:rPr lang="en-US" altLang="ru-RU" sz="2000" b="1" dirty="0" smtClean="0">
                <a:solidFill>
                  <a:srgbClr val="0D0D11"/>
                </a:solidFill>
              </a:rPr>
              <a:t>UNION</a:t>
            </a:r>
            <a:r>
              <a:rPr lang="ru-RU" altLang="ru-RU" sz="2000" b="1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(или</a:t>
            </a:r>
            <a:r>
              <a:rPr lang="ru-RU" altLang="ru-RU" sz="20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</a:rPr>
              <a:t>UNION </a:t>
            </a:r>
            <a:r>
              <a:rPr lang="ru-RU" altLang="ru-RU" sz="20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2000" b="1" dirty="0" smtClean="0">
                <a:solidFill>
                  <a:srgbClr val="0D0D11"/>
                </a:solidFill>
              </a:rPr>
              <a:t>ALL</a:t>
            </a:r>
            <a:r>
              <a:rPr lang="ru-RU" altLang="ru-RU" sz="2000" dirty="0" smtClean="0">
                <a:solidFill>
                  <a:srgbClr val="0D0D11"/>
                </a:solidFill>
              </a:rPr>
              <a:t>, если не нужно удалять повторы).</a:t>
            </a:r>
            <a:endParaRPr lang="ru-RU" altLang="ru-RU" sz="2000" u="sng" dirty="0" smtClean="0">
              <a:solidFill>
                <a:srgbClr val="0D0D11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ru-RU" dirty="0" smtClean="0">
                <a:solidFill>
                  <a:srgbClr val="0D0D11"/>
                </a:solidFill>
              </a:rPr>
              <a:t>Список сотрудников с телефонами или адресами (если нет телефона):</a:t>
            </a: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select  </a:t>
            </a:r>
            <a:r>
              <a:rPr lang="en-US" altLang="ru-RU" b="1" dirty="0" err="1" smtClean="0">
                <a:solidFill>
                  <a:srgbClr val="0D0D11"/>
                </a:solidFill>
              </a:rPr>
              <a:t>depno</a:t>
            </a:r>
            <a:r>
              <a:rPr lang="en-US" altLang="ru-RU" b="1" dirty="0" smtClean="0">
                <a:solidFill>
                  <a:srgbClr val="0D0D11"/>
                </a:solidFill>
              </a:rPr>
              <a:t>,  name,  PHONE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	from  staff  where  phone  is  not  null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UNION  ALL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select  </a:t>
            </a:r>
            <a:r>
              <a:rPr lang="en-US" altLang="ru-RU" b="1" dirty="0" err="1" smtClean="0">
                <a:solidFill>
                  <a:srgbClr val="0D0D11"/>
                </a:solidFill>
              </a:rPr>
              <a:t>depno</a:t>
            </a:r>
            <a:r>
              <a:rPr lang="en-US" altLang="ru-RU" b="1" dirty="0" smtClean="0">
                <a:solidFill>
                  <a:srgbClr val="0D0D11"/>
                </a:solidFill>
              </a:rPr>
              <a:t>,  name,  ADR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	from  staff  where  phone  is  null;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eaLnBrk="1" hangingPunct="1">
              <a:spcBef>
                <a:spcPct val="45000"/>
              </a:spcBef>
              <a:buFontTx/>
              <a:buChar char="•"/>
              <a:defRPr/>
            </a:pPr>
            <a:r>
              <a:rPr lang="ru-RU" altLang="ru-RU" dirty="0" smtClean="0">
                <a:solidFill>
                  <a:srgbClr val="0D0D11"/>
                </a:solidFill>
              </a:rPr>
              <a:t>Список сотрудников, которые переводились на другие должности:</a:t>
            </a: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select  </a:t>
            </a:r>
            <a:r>
              <a:rPr lang="en-US" altLang="ru-RU" b="1" dirty="0" err="1" smtClean="0">
                <a:solidFill>
                  <a:srgbClr val="0D0D11"/>
                </a:solidFill>
              </a:rPr>
              <a:t>tabno</a:t>
            </a:r>
            <a:r>
              <a:rPr lang="en-US" altLang="ru-RU" b="1" dirty="0" smtClean="0">
                <a:solidFill>
                  <a:srgbClr val="0D0D11"/>
                </a:solidFill>
              </a:rPr>
              <a:t>,  name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	from  staff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INTERSECT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select  </a:t>
            </a:r>
            <a:r>
              <a:rPr lang="en-US" altLang="ru-RU" b="1" dirty="0" err="1" smtClean="0">
                <a:solidFill>
                  <a:srgbClr val="0D0D11"/>
                </a:solidFill>
              </a:rPr>
              <a:t>tabno</a:t>
            </a:r>
            <a:r>
              <a:rPr lang="en-US" altLang="ru-RU" b="1" dirty="0" smtClean="0">
                <a:solidFill>
                  <a:srgbClr val="0D0D11"/>
                </a:solidFill>
              </a:rPr>
              <a:t>,  name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lvl="1" eaLnBrk="1" hangingPunct="1">
              <a:defRPr/>
            </a:pPr>
            <a:r>
              <a:rPr lang="en-US" altLang="ru-RU" b="1" dirty="0" smtClean="0">
                <a:solidFill>
                  <a:srgbClr val="0D0D11"/>
                </a:solidFill>
              </a:rPr>
              <a:t>	from  archive;</a:t>
            </a:r>
            <a:endParaRPr lang="ru-RU" altLang="ru-RU" b="1" dirty="0" smtClean="0">
              <a:solidFill>
                <a:srgbClr val="0D0D11"/>
              </a:solidFill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D0D11"/>
                </a:solidFill>
              </a:rPr>
              <a:t>Список должностей, которые были заняты раньше, но не заняты в настоящее время: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ru-RU" altLang="ru-RU" b="1" dirty="0" smtClean="0">
                <a:solidFill>
                  <a:srgbClr val="0D0D11"/>
                </a:solidFill>
              </a:rPr>
              <a:t>       </a:t>
            </a:r>
            <a:r>
              <a:rPr lang="en-US" altLang="ru-RU" b="1" dirty="0" smtClean="0">
                <a:solidFill>
                  <a:srgbClr val="0D0D11"/>
                </a:solidFill>
              </a:rPr>
              <a:t> select  </a:t>
            </a:r>
            <a:r>
              <a:rPr lang="ru-RU" altLang="ru-RU" b="1" dirty="0" smtClean="0">
                <a:solidFill>
                  <a:srgbClr val="0D0D11"/>
                </a:solidFill>
              </a:rPr>
              <a:t> </a:t>
            </a:r>
            <a:r>
              <a:rPr lang="en-US" altLang="ru-RU" b="1" dirty="0" smtClean="0">
                <a:solidFill>
                  <a:srgbClr val="0D0D11"/>
                </a:solidFill>
              </a:rPr>
              <a:t>post  from  archive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altLang="ru-RU" b="1" dirty="0" smtClean="0">
                <a:solidFill>
                  <a:srgbClr val="0D0D11"/>
                </a:solidFill>
              </a:rPr>
              <a:t>	</a:t>
            </a:r>
            <a:r>
              <a:rPr lang="en-US" altLang="ru-RU" b="1" dirty="0" smtClean="0">
                <a:solidFill>
                  <a:srgbClr val="0D0D11"/>
                </a:solidFill>
              </a:rPr>
              <a:t>EXCEPT   </a:t>
            </a:r>
            <a:r>
              <a:rPr lang="en-US" altLang="ru-RU" b="1" i="1" dirty="0" smtClean="0">
                <a:solidFill>
                  <a:srgbClr val="0D0D11"/>
                </a:solidFill>
              </a:rPr>
              <a:t>-- MINUS </a:t>
            </a:r>
            <a:r>
              <a:rPr lang="ru-RU" altLang="ru-RU" b="1" i="1" dirty="0" smtClean="0">
                <a:solidFill>
                  <a:srgbClr val="0D0D11"/>
                </a:solidFill>
              </a:rPr>
              <a:t> в  СУБД  </a:t>
            </a:r>
            <a:r>
              <a:rPr lang="en-US" altLang="ru-RU" b="1" i="1" dirty="0" smtClean="0">
                <a:solidFill>
                  <a:srgbClr val="0D0D11"/>
                </a:solidFill>
              </a:rPr>
              <a:t>Oracle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altLang="ru-RU" b="1" dirty="0" smtClean="0">
                <a:solidFill>
                  <a:srgbClr val="0D0D11"/>
                </a:solidFill>
              </a:rPr>
              <a:t>	</a:t>
            </a:r>
            <a:r>
              <a:rPr lang="en-US" altLang="ru-RU" b="1" dirty="0" smtClean="0">
                <a:solidFill>
                  <a:srgbClr val="0D0D11"/>
                </a:solidFill>
              </a:rPr>
              <a:t>select </a:t>
            </a:r>
            <a:r>
              <a:rPr lang="ru-RU" altLang="ru-RU" b="1" dirty="0" smtClean="0">
                <a:solidFill>
                  <a:srgbClr val="0D0D11"/>
                </a:solidFill>
              </a:rPr>
              <a:t> </a:t>
            </a:r>
            <a:r>
              <a:rPr lang="en-US" altLang="ru-RU" b="1" dirty="0" smtClean="0">
                <a:solidFill>
                  <a:srgbClr val="0D0D11"/>
                </a:solidFill>
              </a:rPr>
              <a:t> post  from  staff;</a:t>
            </a:r>
            <a:endParaRPr lang="ru-RU" altLang="ru-RU" b="1" dirty="0" smtClean="0">
              <a:solidFill>
                <a:srgbClr val="0D0D1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424862" cy="71913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Список литературы</a:t>
            </a:r>
            <a:endParaRPr lang="ru-RU" altLang="ru-RU" sz="2800" i="1" smtClean="0">
              <a:latin typeface="Times New Roman" pitchFamily="18" charset="0"/>
            </a:endParaRPr>
          </a:p>
        </p:txBody>
      </p: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611188" y="1412875"/>
            <a:ext cx="79216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>
                <a:latin typeface="Times New Roman" pitchFamily="18" charset="0"/>
              </a:rPr>
              <a:t>Карпова И.П. Базы данных. Курс лекций и материалы для практических занятий: Учеб. пособие. – СПб., "Питер", 2013. – 240 с. – глава 3."Введение в язык SQL". – </a:t>
            </a:r>
            <a:r>
              <a:rPr lang="en-US" altLang="ru-RU" sz="1800">
                <a:latin typeface="Times New Roman" pitchFamily="18" charset="0"/>
                <a:hlinkClick r:id="rId2"/>
              </a:rPr>
              <a:t>https://publications.hse.ru/mirror/pubs/share/direct/259052819</a:t>
            </a:r>
            <a:endParaRPr lang="ru-RU" altLang="ru-RU" sz="18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>
                <a:latin typeface="Times New Roman" pitchFamily="18" charset="0"/>
              </a:rPr>
              <a:t>Коннолли Т., Бегг К. Базы данных. Проектирование, реализация и сопровождение. Теория и практика: учебник / пер. с англ. – М. и др.: Вильямс, 2017. – 1439 с. – глава 5."Язык </a:t>
            </a:r>
            <a:r>
              <a:rPr lang="en-US" altLang="ru-RU" sz="1800">
                <a:latin typeface="Times New Roman" pitchFamily="18" charset="0"/>
              </a:rPr>
              <a:t>SQL</a:t>
            </a:r>
            <a:r>
              <a:rPr lang="ru-RU" altLang="ru-RU" sz="1800">
                <a:latin typeface="Times New Roman" pitchFamily="18" charset="0"/>
              </a:rPr>
              <a:t>: манипулирование данными", глава 6."Язык S</a:t>
            </a:r>
            <a:r>
              <a:rPr lang="en-US" altLang="ru-RU" sz="1800">
                <a:latin typeface="Times New Roman" pitchFamily="18" charset="0"/>
              </a:rPr>
              <a:t>QL</a:t>
            </a:r>
            <a:r>
              <a:rPr lang="ru-RU" altLang="ru-RU" sz="1800">
                <a:latin typeface="Times New Roman" pitchFamily="18" charset="0"/>
              </a:rPr>
              <a:t>: определение данных".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>
                <a:latin typeface="Times New Roman" pitchFamily="18" charset="0"/>
              </a:rPr>
              <a:t>Кузнецов С.Д. Основы баз данных. – "Издательство Интернет-университет информационных технологий – ИНТУИТ.ру", 2005. – 488 с. – </a:t>
            </a:r>
            <a:r>
              <a:rPr lang="en-US" altLang="ru-RU" sz="1800">
                <a:latin typeface="Times New Roman" pitchFamily="18" charset="0"/>
                <a:hlinkClick r:id="rId3"/>
              </a:rPr>
              <a:t>http://citforum.ru/database/osbd/glava_55.shtml#_5</a:t>
            </a:r>
            <a:r>
              <a:rPr lang="ru-RU" altLang="ru-RU" sz="1800">
                <a:latin typeface="Times New Roman" pitchFamily="18" charset="0"/>
              </a:rPr>
              <a:t> – глава 5. Язык реляционных баз данных SQL.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>
                <a:latin typeface="Times New Roman" pitchFamily="18" charset="0"/>
              </a:rPr>
              <a:t>Грабер М. </a:t>
            </a:r>
            <a:r>
              <a:rPr lang="en-US" altLang="ru-RU" sz="1800">
                <a:latin typeface="Times New Roman" pitchFamily="18" charset="0"/>
              </a:rPr>
              <a:t>SQL</a:t>
            </a:r>
            <a:r>
              <a:rPr lang="ru-RU" altLang="ru-RU" sz="1800">
                <a:latin typeface="Times New Roman" pitchFamily="18" charset="0"/>
              </a:rPr>
              <a:t>. – Издательство: Лори, 2007. – 672 с.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>
                <a:latin typeface="Times New Roman" pitchFamily="18" charset="0"/>
              </a:rPr>
              <a:t>Изучение основ языка SQL: Метод. указания к лабораторным работам №№1-4 по курсу "Базы данных" [электронное издание] / Московский институт электроники и математики НИУ ВШЭ. – Сост.: И.П. Карпова. – М., 2012. – 39</a:t>
            </a:r>
            <a:r>
              <a:rPr lang="en-US" altLang="ru-RU" sz="1800">
                <a:latin typeface="Times New Roman" pitchFamily="18" charset="0"/>
              </a:rPr>
              <a:t> </a:t>
            </a:r>
            <a:r>
              <a:rPr lang="ru-RU" altLang="ru-RU" sz="1800">
                <a:latin typeface="Times New Roman" pitchFamily="18" charset="0"/>
              </a:rPr>
              <a:t>с. – </a:t>
            </a:r>
            <a:r>
              <a:rPr lang="ru-RU" altLang="ru-RU" sz="1800">
                <a:latin typeface="Times New Roman" pitchFamily="18" charset="0"/>
                <a:hlinkClick r:id="rId4"/>
              </a:rPr>
              <a:t>http://rema44.ru/resurs/study/db</a:t>
            </a:r>
            <a:r>
              <a:rPr lang="en-US" altLang="ru-RU" sz="1800">
                <a:latin typeface="Times New Roman" pitchFamily="18" charset="0"/>
                <a:hlinkClick r:id="rId4"/>
              </a:rPr>
              <a:t>lab</a:t>
            </a:r>
            <a:r>
              <a:rPr lang="ru-RU" altLang="ru-RU" sz="1800">
                <a:latin typeface="Times New Roman" pitchFamily="18" charset="0"/>
                <a:hlinkClick r:id="rId4"/>
              </a:rPr>
              <a:t>/</a:t>
            </a:r>
            <a:r>
              <a:rPr lang="en-US" altLang="ru-RU" sz="1800">
                <a:latin typeface="Times New Roman" pitchFamily="18" charset="0"/>
                <a:hlinkClick r:id="rId4"/>
              </a:rPr>
              <a:t>lab1_4.pdf</a:t>
            </a:r>
            <a:r>
              <a:rPr lang="ru-RU" altLang="ru-RU" sz="1800">
                <a:latin typeface="Times New Roman" pitchFamily="18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31" y="260648"/>
            <a:ext cx="8280400" cy="720080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Формирование списка вывода (проекция)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5288" y="980728"/>
            <a:ext cx="8497887" cy="575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 u="sng" dirty="0" smtClean="0">
                <a:solidFill>
                  <a:srgbClr val="0D0D11"/>
                </a:solidFill>
                <a:latin typeface="Times New Roman" pitchFamily="18" charset="0"/>
              </a:rPr>
              <a:t>Общий синтаксис списка вывода: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[{</a:t>
            </a:r>
            <a:r>
              <a:rPr lang="en-US" altLang="ru-RU" sz="1800" u="sng" dirty="0" smtClean="0">
                <a:solidFill>
                  <a:srgbClr val="0D0D11"/>
                </a:solidFill>
                <a:latin typeface="Times New Roman" pitchFamily="18" charset="0"/>
              </a:rPr>
              <a:t>all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| distinct}] { * | </a:t>
            </a:r>
            <a:r>
              <a:rPr lang="ru-RU" altLang="ru-RU" sz="1800" i="1" dirty="0" smtClean="0">
                <a:solidFill>
                  <a:srgbClr val="0D0D11"/>
                </a:solidFill>
                <a:latin typeface="Times New Roman" pitchFamily="18" charset="0"/>
              </a:rPr>
              <a:t>выражение1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[[as] </a:t>
            </a:r>
            <a:r>
              <a:rPr lang="ru-RU" altLang="ru-RU" sz="1800" i="1" dirty="0" smtClean="0">
                <a:solidFill>
                  <a:srgbClr val="0D0D11"/>
                </a:solidFill>
                <a:latin typeface="Times New Roman" pitchFamily="18" charset="0"/>
              </a:rPr>
              <a:t>алиас1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]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[, </a:t>
            </a:r>
            <a:r>
              <a:rPr lang="ru-RU" altLang="ru-RU" sz="1800" i="1" dirty="0" smtClean="0">
                <a:solidFill>
                  <a:srgbClr val="0D0D11"/>
                </a:solidFill>
                <a:latin typeface="Times New Roman" pitchFamily="18" charset="0"/>
              </a:rPr>
              <a:t>выражение</a:t>
            </a:r>
            <a:r>
              <a:rPr lang="en-US" altLang="ru-RU" sz="1800" i="1" dirty="0" smtClean="0">
                <a:solidFill>
                  <a:srgbClr val="0D0D11"/>
                </a:solidFill>
                <a:latin typeface="Times New Roman" pitchFamily="18" charset="0"/>
              </a:rPr>
              <a:t>2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[[as] </a:t>
            </a:r>
            <a:r>
              <a:rPr lang="ru-RU" altLang="ru-RU" sz="1800" i="1" dirty="0" err="1" smtClean="0">
                <a:solidFill>
                  <a:srgbClr val="0D0D11"/>
                </a:solidFill>
                <a:latin typeface="Times New Roman" pitchFamily="18" charset="0"/>
              </a:rPr>
              <a:t>алиас</a:t>
            </a:r>
            <a:r>
              <a:rPr lang="en-US" altLang="ru-RU" sz="1800" i="1" dirty="0" smtClean="0">
                <a:solidFill>
                  <a:srgbClr val="0D0D11"/>
                </a:solidFill>
                <a:latin typeface="Times New Roman" pitchFamily="18" charset="0"/>
              </a:rPr>
              <a:t>2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] .,..]}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Список в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ы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вода находится между ключевыми словами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и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+mj-lt"/>
              <a:buAutoNum type="arabicPeriod"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все поля всех записей из таблицы Проекты (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Project)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  <a:defRPr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project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с указанием их должности и № отдела: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,  name,  post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from  staff;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buClrTx/>
              <a:buSzTx/>
              <a:buFontTx/>
              <a:buAutoNum type="arabicPeriod" startAt="3"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с указанием их должности и зарплаты: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 name AS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ФИО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post AS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Должность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",  salary*0.87 AS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Зарплата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from staff;</a:t>
            </a:r>
            <a:endParaRPr lang="ru-RU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4000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4.     Вывести список сотрудников с указанием их возраста: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initcap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(name) 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ФИО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",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born,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extract (year from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age(born,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current_date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))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Возраст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from staff;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--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current_date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–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функция, возвращающая текущую дату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664"/>
            <a:ext cx="8280400" cy="576039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Формирование списка вывода (проекция)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4213" y="1124744"/>
            <a:ext cx="7632700" cy="559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Tx/>
              <a:buSz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Выражение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может содержать имена полей, вызовы функций, константы и знаки операций.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Вывести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должности и оклады сотрудников: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post,  salary 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должности и оклады сотрудников</a:t>
            </a:r>
            <a:r>
              <a:rPr lang="ru-RU" altLang="ru-RU" sz="1800" dirty="0"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без повторов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DISTINCT  post,  salary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staff;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buClrTx/>
              <a:buSzTx/>
              <a:buFontTx/>
              <a:buAutoNum type="arabicPeriod" startAt="3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отделы и должности сотрудников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без повторов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DISTINCT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,  post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staff;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4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ывести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список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заказчиков с телефонами: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distinct  client,   phone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project;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5.    Вывести список сотрудников с указанием возраста: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select  s.*,  extract(year from age(born))   "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Возраст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from  staff   s;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648"/>
            <a:ext cx="7772400" cy="788988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Упорядочение результата: </a:t>
            </a:r>
            <a:r>
              <a:rPr lang="en-US" altLang="ru-RU" sz="3600" dirty="0" smtClean="0">
                <a:latin typeface="Times New Roman" pitchFamily="18" charset="0"/>
              </a:rPr>
              <a:t>order by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4213" y="1196752"/>
            <a:ext cx="7920037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данные из таблицы Проекты в порядке даты начала проекта: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* 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Project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order by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AutoNum type="arabicPeriod" startAt="2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Упорядочить</a:t>
            </a:r>
            <a:r>
              <a:rPr lang="ru-RU" altLang="ru-RU" sz="1800" dirty="0"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список сотрудников по отделам и по ФИО: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, name, post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order by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,  name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	-- order by 1,2;</a:t>
            </a:r>
          </a:p>
          <a:p>
            <a:pPr eaLnBrk="1" hangingPunct="1">
              <a:buClrTx/>
              <a:buSzTx/>
              <a:buFontTx/>
              <a:buAutoNum type="arabicPeriod" startAt="3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Упорядочить сотрудников по зарплате (от большей к меньшей):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name AS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ФИО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",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post AS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Должность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",  salary AS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Оклад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order by  3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DESC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buClrTx/>
              <a:buSzTx/>
              <a:buFontTx/>
              <a:buAutoNum type="arabicPeriod" startAt="4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Упорядочить данные об отделах, должностях и зарплатах: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Номер отдела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",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post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Должность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",  salary "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Оклад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	from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order by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1,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3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DESC,  2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648"/>
            <a:ext cx="7772400" cy="720080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Выбор данных из таблицы (селекция)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052736"/>
            <a:ext cx="8424862" cy="57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 – 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содержит условия выбора отдельных записей. </a:t>
            </a:r>
            <a:endParaRPr lang="en-US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Условие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является логическим выражением и может принимать одно из 3-х значений: 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Char char="•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TRUE – истина, 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Char char="•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FALSE – ложь, 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Char char="•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NULL – неизвестное, неопределённое значение (интерпретируется как ложь).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Условие формируется путём применения различных операторов и предикатов.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Операторы сравнения: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=   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равно, 	                        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&lt;&gt;, !=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не равно,	        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&gt;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больше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&gt;=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больше или равно,	        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&lt;= 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меньше или равно,         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&lt;</a:t>
            </a:r>
            <a:r>
              <a:rPr lang="ru-RU" altLang="ru-RU" sz="1800" dirty="0">
                <a:latin typeface="Times New Roman" pitchFamily="18" charset="0"/>
              </a:rPr>
              <a:t>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меньше.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40000"/>
              </a:spcBef>
              <a:buClrTx/>
              <a:buSzTx/>
              <a:buFontTx/>
              <a:buAutoNum type="arabicPeriod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2-го отдела: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*  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= 2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ClrTx/>
              <a:buSzTx/>
              <a:buFontTx/>
              <a:buAutoNum type="arabicPeriod" startAt="2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текущих проектов: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from 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project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dend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&gt;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current_date</a:t>
            </a:r>
            <a:r>
              <a:rPr lang="ru-RU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648494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Логические операторы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1268760"/>
            <a:ext cx="8424862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Для формирования условий используются следующие логические операторы:</a:t>
            </a: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AND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– логическое произведение (И),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OR  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– логическая сумма (ИЛИ),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NOT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– отрицание (НЕ).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    Операция И:				Операция ИЛИ: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graphicFrame>
        <p:nvGraphicFramePr>
          <p:cNvPr id="9288" name="Group 72"/>
          <p:cNvGraphicFramePr>
            <a:graphicFrameLocks noGrp="1"/>
          </p:cNvGraphicFramePr>
          <p:nvPr/>
        </p:nvGraphicFramePr>
        <p:xfrm>
          <a:off x="755650" y="2978150"/>
          <a:ext cx="2663825" cy="1676400"/>
        </p:xfrm>
        <a:graphic>
          <a:graphicData uri="http://schemas.openxmlformats.org/drawingml/2006/table">
            <a:tbl>
              <a:tblPr/>
              <a:tblGrid>
                <a:gridCol w="720725"/>
                <a:gridCol w="719138"/>
                <a:gridCol w="1223962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89" name="Group 73"/>
          <p:cNvGraphicFramePr>
            <a:graphicFrameLocks noGrp="1"/>
          </p:cNvGraphicFramePr>
          <p:nvPr/>
        </p:nvGraphicFramePr>
        <p:xfrm>
          <a:off x="5686425" y="2992438"/>
          <a:ext cx="2341563" cy="1676400"/>
        </p:xfrm>
        <a:graphic>
          <a:graphicData uri="http://schemas.openxmlformats.org/drawingml/2006/table">
            <a:tbl>
              <a:tblPr/>
              <a:tblGrid>
                <a:gridCol w="704850"/>
                <a:gridCol w="755650"/>
                <a:gridCol w="881063"/>
              </a:tblGrid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2" name="Text Box 294"/>
          <p:cNvSpPr txBox="1">
            <a:spLocks noChangeArrowheads="1"/>
          </p:cNvSpPr>
          <p:nvPr/>
        </p:nvSpPr>
        <p:spPr bwMode="auto">
          <a:xfrm>
            <a:off x="3349625" y="4652963"/>
            <a:ext cx="215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Операция НЕ:</a:t>
            </a:r>
          </a:p>
        </p:txBody>
      </p:sp>
      <p:graphicFrame>
        <p:nvGraphicFramePr>
          <p:cNvPr id="95564" name="Group 332"/>
          <p:cNvGraphicFramePr>
            <a:graphicFrameLocks noGrp="1"/>
          </p:cNvGraphicFramePr>
          <p:nvPr/>
        </p:nvGraphicFramePr>
        <p:xfrm>
          <a:off x="3635375" y="5013325"/>
          <a:ext cx="1584325" cy="1008064"/>
        </p:xfrm>
        <a:graphic>
          <a:graphicData uri="http://schemas.openxmlformats.org/drawingml/2006/table">
            <a:tbl>
              <a:tblPr/>
              <a:tblGrid>
                <a:gridCol w="765175"/>
                <a:gridCol w="819150"/>
              </a:tblGrid>
              <a:tr h="336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a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1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648494"/>
          </a:xfrm>
        </p:spPr>
        <p:txBody>
          <a:bodyPr anchor="b"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Выбор данных из таблицы по условию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8313" y="1268760"/>
            <a:ext cx="8424862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2-го отдела с зарплатой  больше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0000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рублей: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select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  </a:t>
            </a:r>
            <a:r>
              <a:rPr lang="ru-RU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= 2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AND  salary &gt;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50000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AutoNum type="arabicPeriod" startAt="2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-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мужчин, родившихся после 1979 года:</a:t>
            </a:r>
          </a:p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where  born &gt; '31/12/1979'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AND  sex = 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м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AutoNum type="arabicPeriod" startAt="3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2-го  и  5-го отделов: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= 2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OR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= 5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AutoNum type="arabicPeriod" startAt="4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сотрудников 2-го и 5-го отделов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c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зарплатой не менее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6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0000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=2  OR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= 5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)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AND  salary &gt;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=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60000</a:t>
            </a:r>
            <a:r>
              <a:rPr lang="en-US" altLang="ru-RU" sz="1800" dirty="0" smtClean="0"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;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AutoNum type="arabicPeriod" startAt="5"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Вывести список всех сотрудников, кроме сотрудников 2-го и 5-го: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*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from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 NOT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= 2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OR 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= 5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);</a:t>
            </a:r>
            <a:endParaRPr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788988"/>
          </a:xfrm>
        </p:spPr>
        <p:txBody>
          <a:bodyPr anchor="b"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</a:rPr>
              <a:t>Выбор данных из таблицы по условию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1188" y="1471613"/>
            <a:ext cx="8281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Задание 1: вывести список текущих проектов стоимостью более 2 млн. рублей. </a:t>
            </a:r>
            <a:endParaRPr lang="en-US" altLang="ru-RU" sz="18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7993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*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from  project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dbegin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&lt;=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current_date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AND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dend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 &gt;= </a:t>
            </a:r>
            <a:r>
              <a:rPr lang="en-US" altLang="ru-RU" sz="1800" b="1" dirty="0" err="1">
                <a:solidFill>
                  <a:srgbClr val="0D0D11"/>
                </a:solidFill>
                <a:latin typeface="Times New Roman" pitchFamily="18" charset="0"/>
              </a:rPr>
              <a:t>current_date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en-US" altLang="ru-RU" sz="18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	AND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cost &gt; 2000000;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11188" y="2924175"/>
            <a:ext cx="777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Задание 2: вывести список</a:t>
            </a:r>
            <a:r>
              <a:rPr lang="ru-RU" altLang="ru-RU" sz="1800">
                <a:latin typeface="Times New Roman" pitchFamily="18" charset="0"/>
              </a:rPr>
              <a:t> 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сотрудников, работающих в должностях </a:t>
            </a:r>
            <a:r>
              <a:rPr lang="en-US" altLang="ru-RU" sz="180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инженер</a:t>
            </a:r>
            <a:r>
              <a:rPr lang="en-US" altLang="ru-RU" sz="180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 и </a:t>
            </a:r>
            <a:r>
              <a:rPr lang="en-US" altLang="ru-RU" sz="180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ведущий инженер</a:t>
            </a:r>
            <a:r>
              <a:rPr lang="en-US" altLang="ru-RU" sz="180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11188" y="3521075"/>
            <a:ext cx="79930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from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post = 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инженер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'  OR  post = 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ведущий инженер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' ;</a:t>
            </a:r>
            <a:endParaRPr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11188" y="4587875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Задание 3: вывести список сотрудников, работающих в должности 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охранник</a:t>
            </a:r>
            <a:r>
              <a:rPr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, с зарплатой 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менее </a:t>
            </a:r>
            <a:r>
              <a:rPr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3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0000 рублей и более 40000. 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39750" y="5176838"/>
            <a:ext cx="7920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   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select  *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from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endParaRPr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where  post = '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охранник</a:t>
            </a: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'  AND  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(salary &lt; 30000  OR  salary &gt; 40000)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order by  </a:t>
            </a:r>
            <a:r>
              <a:rPr lang="en-US" altLang="ru-RU" sz="1800" b="1" dirty="0" err="1" smtClean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,  name;</a:t>
            </a:r>
            <a:r>
              <a:rPr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6CEFA2-4EA1-4492-BB7A-85CB40E330A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6" grpId="0"/>
      <p:bldP spid="97288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912</Words>
  <Application>Microsoft Office PowerPoint</Application>
  <PresentationFormat>Экран (4:3)</PresentationFormat>
  <Paragraphs>456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Пиксел</vt:lpstr>
      <vt:lpstr>Базы данных</vt:lpstr>
      <vt:lpstr>Команда SELECT – выборка данных</vt:lpstr>
      <vt:lpstr>Формирование списка вывода (проекция)</vt:lpstr>
      <vt:lpstr>Формирование списка вывода (проекция)</vt:lpstr>
      <vt:lpstr>Упорядочение результата: order by</vt:lpstr>
      <vt:lpstr>Выбор данных из таблицы (селекция)</vt:lpstr>
      <vt:lpstr>Логические операторы</vt:lpstr>
      <vt:lpstr>Выбор данных из таблицы по условию</vt:lpstr>
      <vt:lpstr>Выбор данных из таблицы по условию</vt:lpstr>
      <vt:lpstr>Предикаты  формирования  условия</vt:lpstr>
      <vt:lpstr>Предикаты  формирования  условия</vt:lpstr>
      <vt:lpstr>Предикаты  формирования  условия</vt:lpstr>
      <vt:lpstr>Предикаты  формирования  условия</vt:lpstr>
      <vt:lpstr>Использование предикатов</vt:lpstr>
      <vt:lpstr>Выдача части результата</vt:lpstr>
      <vt:lpstr>Выдача части результата</vt:lpstr>
      <vt:lpstr>Выдача части результата</vt:lpstr>
      <vt:lpstr>Агрегирующие функции</vt:lpstr>
      <vt:lpstr>Примеры использования агрегирующих функций</vt:lpstr>
      <vt:lpstr>Примеры использования функции COUNT</vt:lpstr>
      <vt:lpstr>Группировка данных:  предложение GROUP BY</vt:lpstr>
      <vt:lpstr>Примеры использования  GROUP BY</vt:lpstr>
      <vt:lpstr>Использование GROUP BY</vt:lpstr>
      <vt:lpstr>Группировка по нескольким полям и выражениям</vt:lpstr>
      <vt:lpstr>Использование фразы HAVING</vt:lpstr>
      <vt:lpstr>Бинарные односхемные операции РА</vt:lpstr>
      <vt:lpstr>Односхемные операции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272</cp:revision>
  <dcterms:created xsi:type="dcterms:W3CDTF">2008-03-16T13:54:14Z</dcterms:created>
  <dcterms:modified xsi:type="dcterms:W3CDTF">2023-01-12T10:10:02Z</dcterms:modified>
</cp:coreProperties>
</file>