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0"/>
  </p:notesMasterIdLst>
  <p:sldIdLst>
    <p:sldId id="256" r:id="rId2"/>
    <p:sldId id="312" r:id="rId3"/>
    <p:sldId id="289" r:id="rId4"/>
    <p:sldId id="311" r:id="rId5"/>
    <p:sldId id="309" r:id="rId6"/>
    <p:sldId id="291" r:id="rId7"/>
    <p:sldId id="265" r:id="rId8"/>
    <p:sldId id="292" r:id="rId9"/>
    <p:sldId id="293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1" r:id="rId28"/>
    <p:sldId id="33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4711" autoAdjust="0"/>
  </p:normalViewPr>
  <p:slideViewPr>
    <p:cSldViewPr>
      <p:cViewPr>
        <p:scale>
          <a:sx n="60" d="100"/>
          <a:sy n="60" d="100"/>
        </p:scale>
        <p:origin x="-1384" y="-1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6356CF-626C-47EE-98EC-955B4FBC6FAD}" type="datetimeFigureOut">
              <a:rPr lang="ru-RU"/>
              <a:pPr>
                <a:defRPr/>
              </a:pPr>
              <a:t>03.09.2023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064D83-67B8-40E8-8B23-58C39DB6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0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809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9A9D-349B-479A-B0CD-8E0E840D71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951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DCE4-3B6B-49C7-A2CA-1050B8A34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66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942F-9450-4914-89EC-8FB6FF1FE7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88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1137-EC78-4891-8254-C261C1F70D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7604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B5AFD-811E-4925-A019-6F47E27BED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77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F7B6C-74AD-4455-B970-E8D4893E6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2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67A8-A76E-42FE-B953-25D668452B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97FF-1933-42C2-A144-9372AC824B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92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1EDC0-432B-4E77-AF89-DD6FB7947C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74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B52C-369A-4618-967F-B3CC44CAF0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46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03EE5-5FF7-4528-80D5-AE643F548E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6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6D71-5BD0-45A3-88EA-AB382A0150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23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5091-1C1A-4117-966A-9157CBD59D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22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771149C-E9A7-45E7-AAE8-F838DB99ED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8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itforum.ru/database/osbd/glava_15.shtml#_2_1" TargetMode="External"/><Relationship Id="rId2" Type="http://schemas.openxmlformats.org/officeDocument/2006/relationships/hyperlink" Target="https://publications.hse.ru/mirror/pubs/share/direct/25905281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95513"/>
            <a:ext cx="6019800" cy="1031875"/>
          </a:xfrm>
        </p:spPr>
        <p:txBody>
          <a:bodyPr/>
          <a:lstStyle/>
          <a:p>
            <a:pPr eaLnBrk="1" hangingPunct="1"/>
            <a:r>
              <a:rPr lang="ru-RU" altLang="ru-RU" smtClean="0"/>
              <a:t>Базы данных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267200"/>
            <a:ext cx="6507162" cy="1177925"/>
          </a:xfrm>
        </p:spPr>
        <p:txBody>
          <a:bodyPr/>
          <a:lstStyle/>
          <a:p>
            <a:pPr algn="r" eaLnBrk="1" hangingPunct="1"/>
            <a:r>
              <a:rPr lang="ru-RU" altLang="ru-RU" dirty="0" smtClean="0"/>
              <a:t>Лекция 2. Модели данных. </a:t>
            </a:r>
          </a:p>
          <a:p>
            <a:pPr algn="r" eaLnBrk="1" hangingPunct="1"/>
            <a:r>
              <a:rPr lang="ru-RU" altLang="ru-RU" dirty="0" smtClean="0"/>
              <a:t>Реляционная модель данных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059113" y="115888"/>
            <a:ext cx="5905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/>
              <a:t>"Мозг, хорошо устроенный, стоит больше, чем мозг, хорошо наполненный".</a:t>
            </a:r>
            <a:br>
              <a:rPr lang="ru-RU" altLang="ru-RU" sz="1800" i="1"/>
            </a:br>
            <a:r>
              <a:rPr lang="ru-RU" altLang="ru-RU" sz="1800"/>
              <a:t>М. Монтень, французский философ и писатель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67945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Организация связей между таблицами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2987675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3132138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01" name="Text Box 21"/>
          <p:cNvSpPr txBox="1">
            <a:spLocks noChangeArrowheads="1"/>
          </p:cNvSpPr>
          <p:nvPr/>
        </p:nvSpPr>
        <p:spPr bwMode="auto">
          <a:xfrm>
            <a:off x="684213" y="1052513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Связь один-ко-многим: Отделы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 Сотрудники</a:t>
            </a:r>
          </a:p>
        </p:txBody>
      </p:sp>
      <p:sp>
        <p:nvSpPr>
          <p:cNvPr id="410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E43AB54-F4E5-4CC2-A6F0-3F5D42DF491A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smtClean="0">
              <a:latin typeface="Arial Black" pitchFamily="34" charset="0"/>
            </a:endParaRPr>
          </a:p>
        </p:txBody>
      </p:sp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366963"/>
            <a:ext cx="21780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84213" y="1598613"/>
            <a:ext cx="3024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На </a:t>
            </a:r>
            <a:r>
              <a:rPr kumimoji="1" lang="en-US" altLang="ru-RU" sz="2400">
                <a:solidFill>
                  <a:srgbClr val="0D0D11"/>
                </a:solidFill>
                <a:latin typeface="Times New Roman" pitchFamily="18" charset="0"/>
              </a:rPr>
              <a:t>ER</a:t>
            </a: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-диаграмме: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292725" y="1628775"/>
            <a:ext cx="30241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На схеме БД: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75" y="2420938"/>
            <a:ext cx="253047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4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67945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Организация связей между таблицами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2987675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611188" y="1844675"/>
          <a:ext cx="38862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Рисунок" r:id="rId3" imgW="3124200" imgH="3060700" progId="Word.Picture.8">
                  <p:embed/>
                </p:oleObj>
              </mc:Choice>
              <mc:Fallback>
                <p:oleObj name="Рисунок" r:id="rId3" imgW="3124200" imgH="30607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3886200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3132138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4932363" y="1847850"/>
          <a:ext cx="36576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Рисунок" r:id="rId5" imgW="2882900" imgH="1917700" progId="Word.Picture.8">
                  <p:embed/>
                </p:oleObj>
              </mc:Choice>
              <mc:Fallback>
                <p:oleObj name="Рисунок" r:id="rId5" imgW="2882900" imgH="19177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847850"/>
                        <a:ext cx="36576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11"/>
          <p:cNvSpPr>
            <a:spLocks noChangeShapeType="1"/>
          </p:cNvSpPr>
          <p:nvPr/>
        </p:nvSpPr>
        <p:spPr bwMode="auto">
          <a:xfrm flipV="1">
            <a:off x="4306888" y="2784475"/>
            <a:ext cx="719137" cy="757238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4337050" y="2505075"/>
            <a:ext cx="690563" cy="1800225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4306888" y="2555875"/>
            <a:ext cx="719137" cy="2159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30" name="Line 14"/>
          <p:cNvSpPr>
            <a:spLocks noChangeShapeType="1"/>
          </p:cNvSpPr>
          <p:nvPr/>
        </p:nvSpPr>
        <p:spPr bwMode="auto">
          <a:xfrm flipH="1">
            <a:off x="4303713" y="2424113"/>
            <a:ext cx="747712" cy="6477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 flipH="1">
            <a:off x="4306888" y="3719513"/>
            <a:ext cx="719137" cy="12954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468313" y="5445125"/>
            <a:ext cx="8424862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«Отдел» – внешний ключ в таблице «Сотрудники»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Фактически, внешний ключ – это ограничение целостности, в соответствии с которым множество значений внешнего ключа является подмножеством значений потенциального ключа некоторого отношения. </a:t>
            </a:r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684213" y="1484313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Таблица «Сотрудники»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5003800" y="14843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Таблица «Отделы»</a:t>
            </a:r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5076825" y="4008438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«Номер отдела» - первичный ключ в таблице «Отделы»</a:t>
            </a:r>
          </a:p>
        </p:txBody>
      </p:sp>
      <p:sp>
        <p:nvSpPr>
          <p:cNvPr id="5136" name="Text Box 21"/>
          <p:cNvSpPr txBox="1">
            <a:spLocks noChangeArrowheads="1"/>
          </p:cNvSpPr>
          <p:nvPr/>
        </p:nvSpPr>
        <p:spPr bwMode="auto">
          <a:xfrm>
            <a:off x="684213" y="1052513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Связь один-ко-многим: </a:t>
            </a:r>
            <a:r>
              <a:rPr kumimoji="1" lang="ru-RU" altLang="ru-RU" sz="2400" b="1">
                <a:solidFill>
                  <a:srgbClr val="0D0D11"/>
                </a:solidFill>
                <a:latin typeface="Times New Roman" pitchFamily="18" charset="0"/>
              </a:rPr>
              <a:t>реализация</a:t>
            </a:r>
          </a:p>
        </p:txBody>
      </p:sp>
      <p:sp>
        <p:nvSpPr>
          <p:cNvPr id="513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1FF73C2-CA00-4D0E-A7B8-7633F05A95E4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67945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Организация связей между таблицами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2987675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3132138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684213" y="1052513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Связь многие-ко-многим:  Проекты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 Сотрудники</a:t>
            </a:r>
          </a:p>
        </p:txBody>
      </p:sp>
      <p:sp>
        <p:nvSpPr>
          <p:cNvPr id="615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0970F58-0772-41B3-BBB4-5C249747A90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187450" y="1557338"/>
            <a:ext cx="3024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На </a:t>
            </a:r>
            <a:r>
              <a:rPr kumimoji="1" lang="en-US" altLang="ru-RU" sz="2400">
                <a:solidFill>
                  <a:srgbClr val="0D0D11"/>
                </a:solidFill>
                <a:latin typeface="Times New Roman" pitchFamily="18" charset="0"/>
              </a:rPr>
              <a:t>ER</a:t>
            </a: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-диаграмме: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580063" y="1557338"/>
            <a:ext cx="23399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На схеме БД: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0575"/>
            <a:ext cx="229711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2060575"/>
            <a:ext cx="2316163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5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73113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Организация связей между таблицами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987675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73075" y="2563813"/>
          <a:ext cx="2262188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Рисунок" r:id="rId3" imgW="1816100" imgH="1917700" progId="Word.Picture.8">
                  <p:embed/>
                </p:oleObj>
              </mc:Choice>
              <mc:Fallback>
                <p:oleObj name="Рисунок" r:id="rId3" imgW="1816100" imgH="19177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563813"/>
                        <a:ext cx="2262188" cy="244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87675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324600" y="2492375"/>
          <a:ext cx="260667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Рисунок" r:id="rId5" imgW="2057400" imgH="1358900" progId="Word.Picture.8">
                  <p:embed/>
                </p:oleObj>
              </mc:Choice>
              <mc:Fallback>
                <p:oleObj name="Рисунок" r:id="rId5" imgW="2057400" imgH="13589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92375"/>
                        <a:ext cx="2606675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Line 7"/>
          <p:cNvSpPr>
            <a:spLocks noChangeShapeType="1"/>
          </p:cNvSpPr>
          <p:nvPr/>
        </p:nvSpPr>
        <p:spPr bwMode="auto">
          <a:xfrm flipH="1" flipV="1">
            <a:off x="2555875" y="4149725"/>
            <a:ext cx="863600" cy="358775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2555875" y="3860800"/>
            <a:ext cx="863600" cy="2159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555875" y="3644900"/>
            <a:ext cx="863600" cy="6477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555875" y="3573463"/>
            <a:ext cx="863600" cy="287337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555875" y="3284538"/>
            <a:ext cx="863600" cy="360362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771775" y="5084763"/>
            <a:ext cx="5759450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В таблице «Участие»: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«Участник» – внешний ключ к таблице «Сотрудники»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«Проект»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 внешний ключ к таблице «Проекты»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9750" y="2198688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Таблица «Сотрудники»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372225" y="212566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Таблица «Проекты»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84213" y="1341438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400">
                <a:solidFill>
                  <a:srgbClr val="0D0D11"/>
                </a:solidFill>
                <a:latin typeface="Times New Roman" pitchFamily="18" charset="0"/>
              </a:rPr>
              <a:t>Связь многие-ко-многим: </a:t>
            </a:r>
            <a:r>
              <a:rPr kumimoji="1" lang="ru-RU" altLang="ru-RU" sz="2400" b="1">
                <a:solidFill>
                  <a:srgbClr val="0D0D11"/>
                </a:solidFill>
                <a:latin typeface="Times New Roman" pitchFamily="18" charset="0"/>
              </a:rPr>
              <a:t>реализация</a:t>
            </a:r>
          </a:p>
        </p:txBody>
      </p:sp>
      <p:graphicFrame>
        <p:nvGraphicFramePr>
          <p:cNvPr id="7184" name="Object 17"/>
          <p:cNvGraphicFramePr>
            <a:graphicFrameLocks noGrp="1" noChangeAspect="1"/>
          </p:cNvGraphicFramePr>
          <p:nvPr>
            <p:ph idx="1"/>
          </p:nvPr>
        </p:nvGraphicFramePr>
        <p:xfrm>
          <a:off x="3240088" y="3321050"/>
          <a:ext cx="2778125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Рисунок" r:id="rId7" imgW="2527300" imgH="1574800" progId="Word.Picture.8">
                  <p:embed/>
                </p:oleObj>
              </mc:Choice>
              <mc:Fallback>
                <p:oleObj name="Рисунок" r:id="rId7" imgW="2527300" imgH="1574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3321050"/>
                        <a:ext cx="2778125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Line 19"/>
          <p:cNvSpPr>
            <a:spLocks noChangeShapeType="1"/>
          </p:cNvSpPr>
          <p:nvPr/>
        </p:nvSpPr>
        <p:spPr bwMode="auto">
          <a:xfrm flipV="1">
            <a:off x="5795963" y="2924175"/>
            <a:ext cx="647700" cy="720725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 flipV="1">
            <a:off x="5795963" y="3140075"/>
            <a:ext cx="647700" cy="720725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 flipV="1">
            <a:off x="5795963" y="3213100"/>
            <a:ext cx="647700" cy="8636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 flipV="1">
            <a:off x="5795963" y="3500438"/>
            <a:ext cx="647700" cy="792162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 flipV="1">
            <a:off x="5795963" y="2997200"/>
            <a:ext cx="647700" cy="1511300"/>
          </a:xfrm>
          <a:prstGeom prst="line">
            <a:avLst/>
          </a:prstGeom>
          <a:noFill/>
          <a:ln w="12700">
            <a:solidFill>
              <a:srgbClr val="0D0D1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3348038" y="2997200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Таблица «Участие»</a:t>
            </a:r>
          </a:p>
        </p:txBody>
      </p:sp>
      <p:sp>
        <p:nvSpPr>
          <p:cNvPr id="719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9F68E38-953F-44F5-8CDD-24341EED657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71512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Пример связи внутри таблицы</a:t>
            </a:r>
          </a:p>
        </p:txBody>
      </p:sp>
      <p:graphicFrame>
        <p:nvGraphicFramePr>
          <p:cNvPr id="73975" name="Group 247"/>
          <p:cNvGraphicFramePr>
            <a:graphicFrameLocks noGrp="1"/>
          </p:cNvGraphicFramePr>
          <p:nvPr>
            <p:ph type="tbl" idx="1"/>
          </p:nvPr>
        </p:nvGraphicFramePr>
        <p:xfrm>
          <a:off x="539750" y="3746500"/>
          <a:ext cx="8135938" cy="2995614"/>
        </p:xfrm>
        <a:graphic>
          <a:graphicData uri="http://schemas.openxmlformats.org/drawingml/2006/table">
            <a:tbl>
              <a:tblPr/>
              <a:tblGrid>
                <a:gridCol w="1355725"/>
                <a:gridCol w="2963863"/>
                <a:gridCol w="1657350"/>
                <a:gridCol w="863600"/>
                <a:gridCol w="1295400"/>
              </a:tblGrid>
              <a:tr h="719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Табельный номер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b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сотрудника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Оклад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Начальник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Волкова Елена Павловна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Белов Сергей Юрьевич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Рогов Сергей Михайлович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Махова Ольга Алексеевна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отдела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359" name="Прямая соединительная линия 2"/>
          <p:cNvCxnSpPr>
            <a:cxnSpLocks noChangeShapeType="1"/>
          </p:cNvCxnSpPr>
          <p:nvPr/>
        </p:nvCxnSpPr>
        <p:spPr bwMode="auto">
          <a:xfrm flipV="1">
            <a:off x="1187450" y="2900363"/>
            <a:ext cx="0" cy="8540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0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1187450" y="2886075"/>
            <a:ext cx="68405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1" name="Прямая соединительная линия 11"/>
          <p:cNvCxnSpPr>
            <a:cxnSpLocks noChangeShapeType="1"/>
          </p:cNvCxnSpPr>
          <p:nvPr/>
        </p:nvCxnSpPr>
        <p:spPr bwMode="auto">
          <a:xfrm flipV="1">
            <a:off x="8016875" y="2894013"/>
            <a:ext cx="0" cy="8540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65750B-4530-42B6-A9EC-A75317EC216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smtClean="0">
              <a:latin typeface="Arial Black" pitchFamily="34" charset="0"/>
            </a:endParaRPr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1128713"/>
            <a:ext cx="372110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539750"/>
            <a:ext cx="7773987" cy="873125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Операции над данными в РМД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8135938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Операции применяются к кортежам отношений.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В РМД используются следующие</a:t>
            </a:r>
            <a:r>
              <a:rPr kumimoji="1" lang="ru-RU" altLang="ru-RU" sz="2000">
                <a:latin typeface="Times New Roman" pitchFamily="18" charset="0"/>
              </a:rPr>
              <a:t> 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операции:</a:t>
            </a:r>
            <a:endParaRPr kumimoji="1" lang="ru-RU" altLang="ru-RU" sz="2000" i="1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Char char="•"/>
            </a:pPr>
            <a:r>
              <a:rPr kumimoji="1" lang="en-US" altLang="ru-RU" sz="2000" i="1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b="1" i="1">
                <a:solidFill>
                  <a:srgbClr val="0D0D11"/>
                </a:solidFill>
                <a:latin typeface="Times New Roman" pitchFamily="18" charset="0"/>
              </a:rPr>
              <a:t>запомнить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: внесение информации в БД (требует формирования значений уникального ключа и обязательных атрибутов кортежа);</a:t>
            </a:r>
            <a:endParaRPr kumimoji="1" lang="ru-RU" altLang="ru-RU" sz="2000" i="1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Char char="•"/>
            </a:pPr>
            <a:r>
              <a:rPr kumimoji="1" lang="en-US" altLang="ru-RU" sz="2000" i="1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b="1" i="1">
                <a:solidFill>
                  <a:srgbClr val="0D0D11"/>
                </a:solidFill>
                <a:latin typeface="Times New Roman" pitchFamily="18" charset="0"/>
              </a:rPr>
              <a:t>извлечь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: чтение данных;</a:t>
            </a:r>
            <a:endParaRPr kumimoji="1" lang="ru-RU" altLang="ru-RU" sz="2000" i="1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Char char="•"/>
            </a:pPr>
            <a:r>
              <a:rPr kumimoji="1" lang="en-US" altLang="ru-RU" sz="2000" i="1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b="1" i="1">
                <a:solidFill>
                  <a:srgbClr val="0D0D11"/>
                </a:solidFill>
                <a:latin typeface="Times New Roman" pitchFamily="18" charset="0"/>
              </a:rPr>
              <a:t>обновить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: модификация данных – изменение значений атрибутов кортежей;</a:t>
            </a:r>
            <a:endParaRPr kumimoji="1" lang="ru-RU" altLang="ru-RU" sz="2000" i="1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Char char="•"/>
            </a:pPr>
            <a:r>
              <a:rPr kumimoji="1" lang="en-US" altLang="ru-RU" sz="2000" i="1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b="1" i="1">
                <a:solidFill>
                  <a:srgbClr val="0D0D11"/>
                </a:solidFill>
                <a:latin typeface="Times New Roman" pitchFamily="18" charset="0"/>
              </a:rPr>
              <a:t>удалить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: физическое или логическое удаление данных (кортежей).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 typeface="Wingdings" pitchFamily="2" charset="2"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При наличии внешних ключей операции модификации данных также отвечают за установление / изменение / разрыв  связей.</a:t>
            </a:r>
          </a:p>
        </p:txBody>
      </p:sp>
      <p:sp>
        <p:nvSpPr>
          <p:cNvPr id="922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90E74C-815E-4F1C-B687-BFDA875F3C97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4025"/>
            <a:ext cx="8229600" cy="814388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cs typeface="Times New Roman" pitchFamily="18" charset="0"/>
              </a:rPr>
              <a:t>Достоинства и недостатки РМД</a:t>
            </a:r>
            <a:endParaRPr lang="ru-RU" altLang="ru-RU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35938" cy="3240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Достоинства: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наличие теоретического базиса;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максимальная степень независимости данных от программ;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наличие декларативного языка запросов.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endParaRPr lang="ru-RU" altLang="ru-RU" sz="200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низкая эффективность выполнения запросов</a:t>
            </a:r>
            <a:r>
              <a:rPr lang="en-US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00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отсутствие однозначного соответствия между сущностями предметной области и таблицами реляционной базы данных</a:t>
            </a:r>
            <a:r>
              <a:rPr lang="en-US" altLang="ru-RU" sz="200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4635500"/>
            <a:ext cx="68199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2DFF6F-208A-4A38-A3CE-4B31A01F407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Операции реляционной алгебры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Язык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SQL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основан на операциях реляционной алгебры (РА).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Операции РА применяются к отношениям и в результате применения операций РА получаются отношения (таблицы).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Различают унарные и бинарные операции РА: унарные применяются к одному отношению (таблице), бинарные – к двум.</a:t>
            </a:r>
          </a:p>
          <a:p>
            <a:pPr algn="just" eaLnBrk="1" hangingPunct="1">
              <a:spcBef>
                <a:spcPct val="25000"/>
              </a:spcBef>
              <a:buClrTx/>
              <a:buSzTx/>
              <a:buFontTx/>
              <a:buNone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Существует пять основных операций РА: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селекция;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проекция;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декартово произведение;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объединение;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разность;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kumimoji="1" lang="ru-RU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 три вспомогательных операции РА, которые могут быть выражены через основные: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пересечение;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соединение;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деление.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E7E6E8-71BE-4D19-B75F-16E063262B23}" type="slidenum">
              <a:rPr lang="ru-RU" altLang="ru-RU" smtClean="0">
                <a:latin typeface="Arial Black" pitchFamily="34" charset="0"/>
              </a:rPr>
              <a:pPr eaLnBrk="1" hangingPunct="1"/>
              <a:t>17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4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792163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Унарные операции реляционной алгебры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SzTx/>
              <a:buFont typeface="Wingdings" pitchFamily="2" charset="2"/>
              <a:buChar char="Ø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Проекция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>
                <a:latin typeface="Times New Roman" pitchFamily="18" charset="0"/>
              </a:rPr>
              <a:t>(project). </a:t>
            </a:r>
          </a:p>
          <a:p>
            <a:pPr eaLnBrk="1" hangingPunct="1">
              <a:buClrTx/>
              <a:buSzTx/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Проекцией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отношения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2, 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 атрибуты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называют отношение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где {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} ⸦{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}. </a:t>
            </a:r>
            <a:endParaRPr kumimoji="1"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SzTx/>
              <a:buFont typeface="Wingdings" pitchFamily="2" charset="2"/>
              <a:buNone/>
            </a:pPr>
            <a:r>
              <a:rPr kumimoji="1" lang="ru-RU" altLang="ru-RU" sz="2000">
                <a:latin typeface="Times New Roman" pitchFamily="18" charset="0"/>
              </a:rPr>
              <a:t>Это унарная операция, служащая для выбора подмножества атрибутов из отношения R. Она уменьшает степень отношения и может уменьшить мощность отношения за счёт исключения одинаковых кортежей.</a:t>
            </a:r>
            <a:endParaRPr kumimoji="1"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611188" y="3732213"/>
          <a:ext cx="4464051" cy="2576511"/>
        </p:xfrm>
        <a:graphic>
          <a:graphicData uri="http://schemas.openxmlformats.org/drawingml/2006/table">
            <a:tbl>
              <a:tblPr/>
              <a:tblGrid>
                <a:gridCol w="558841"/>
                <a:gridCol w="558840"/>
                <a:gridCol w="558841"/>
                <a:gridCol w="1171062"/>
                <a:gridCol w="643918"/>
                <a:gridCol w="643918"/>
                <a:gridCol w="328631"/>
              </a:tblGrid>
              <a:tr h="640009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Проекция 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1" lang="ru-RU" altLang="ru-RU" sz="1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A,C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(R)</a:t>
                      </a: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5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1" marR="91431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0" marB="4571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1" marR="91431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6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76700"/>
            <a:ext cx="3095625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4AADB1-8259-425C-B00A-9559015CA65A}" type="slidenum">
              <a:rPr lang="ru-RU" altLang="ru-RU" smtClean="0">
                <a:latin typeface="Arial Black" pitchFamily="34" charset="0"/>
              </a:rPr>
              <a:pPr eaLnBrk="1" hangingPunct="1"/>
              <a:t>18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6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Унарные операции реляционной алгебры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SzTx/>
              <a:buFont typeface="Wingdings" pitchFamily="2" charset="2"/>
              <a:buChar char="Ø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Селекция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>
                <a:latin typeface="Times New Roman" pitchFamily="18" charset="0"/>
              </a:rPr>
              <a:t>(</a:t>
            </a:r>
            <a:r>
              <a:rPr kumimoji="1" lang="en-US" altLang="ru-RU" sz="2000">
                <a:latin typeface="Times New Roman" pitchFamily="18" charset="0"/>
              </a:rPr>
              <a:t>select</a:t>
            </a:r>
            <a:r>
              <a:rPr kumimoji="1" lang="ru-RU" altLang="ru-RU" sz="2000">
                <a:latin typeface="Times New Roman" pitchFamily="18" charset="0"/>
              </a:rPr>
              <a:t>). </a:t>
            </a:r>
          </a:p>
          <a:p>
            <a:pPr eaLnBrk="1" hangingPunct="1">
              <a:buClrTx/>
              <a:buSzTx/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Селекцией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отношения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2, 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 условию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называют отношение    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2, 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содержащее кортежи исходного отношения, в которых значения атрибутов удовлетворяют условию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SzTx/>
              <a:buFont typeface="Wingdings" pitchFamily="2" charset="2"/>
              <a:buNone/>
            </a:pPr>
            <a:r>
              <a:rPr kumimoji="1" lang="ru-RU" altLang="ru-RU" sz="2000">
                <a:latin typeface="Times New Roman" pitchFamily="18" charset="0"/>
              </a:rPr>
              <a:t>Это унарная операция, результатом которой является подмножество кортежей исходного отношения, соответствующих условиям, которые накладываются на значения определённых атрибутов. </a:t>
            </a: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755650" y="4149725"/>
          <a:ext cx="3778250" cy="2103437"/>
        </p:xfrm>
        <a:graphic>
          <a:graphicData uri="http://schemas.openxmlformats.org/drawingml/2006/table">
            <a:tbl>
              <a:tblPr/>
              <a:tblGrid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</a:tblGrid>
              <a:tr h="64017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Селекция </a:t>
                      </a: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1" lang="ru-RU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</a:t>
                      </a:r>
                      <a:r>
                        <a:rPr kumimoji="1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(R)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5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8271A4-BD1A-4C54-8BB2-5E5D5B3C0BE1}" type="slidenum">
              <a:rPr lang="ru-RU" altLang="ru-RU" smtClean="0">
                <a:latin typeface="Arial Black" pitchFamily="34" charset="0"/>
              </a:rPr>
              <a:pPr eaLnBrk="1" hangingPunct="1"/>
              <a:t>19</a:t>
            </a:fld>
            <a:endParaRPr lang="ru-RU" altLang="ru-RU" smtClean="0">
              <a:latin typeface="Arial Black" pitchFamily="34" charset="0"/>
            </a:endParaRPr>
          </a:p>
        </p:txBody>
      </p:sp>
      <p:pic>
        <p:nvPicPr>
          <p:cNvPr id="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70375"/>
            <a:ext cx="27670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8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221163"/>
            <a:ext cx="329882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500062"/>
          </a:xfrm>
        </p:spPr>
        <p:txBody>
          <a:bodyPr/>
          <a:lstStyle/>
          <a:p>
            <a:pPr algn="ctr"/>
            <a:r>
              <a:rPr lang="ru-RU" altLang="ru-RU" sz="3600" smtClean="0"/>
              <a:t>Модели данных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7920038" cy="4392612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Иерархическая модель данных (ИМД).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Сетевая модель данных (СМД).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Реляционная модель данных (РМД).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Объектно-реляционная модель данных (ОРМД</a:t>
            </a:r>
            <a:r>
              <a:rPr lang="en-US" altLang="ru-RU" sz="1800" smtClean="0">
                <a:solidFill>
                  <a:srgbClr val="0D0D11"/>
                </a:solidFill>
              </a:rPr>
              <a:t>).</a:t>
            </a:r>
            <a:endParaRPr lang="ru-RU" altLang="ru-RU" sz="1800" smtClean="0">
              <a:solidFill>
                <a:srgbClr val="0D0D11"/>
              </a:solidFill>
            </a:endParaRPr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ru-RU" sz="1800" smtClean="0">
                <a:solidFill>
                  <a:srgbClr val="0D0D11"/>
                </a:solidFill>
              </a:rPr>
              <a:t>	</a:t>
            </a:r>
            <a:r>
              <a:rPr lang="ru-RU" altLang="ru-RU" sz="1800" smtClean="0">
                <a:solidFill>
                  <a:srgbClr val="0D0D11"/>
                </a:solidFill>
              </a:rPr>
              <a:t>Стандарт </a:t>
            </a:r>
            <a:r>
              <a:rPr lang="en-US" altLang="ru-RU" sz="1800" smtClean="0">
                <a:solidFill>
                  <a:srgbClr val="0D0D11"/>
                </a:solidFill>
              </a:rPr>
              <a:t>SQL</a:t>
            </a:r>
            <a:r>
              <a:rPr lang="ru-RU" altLang="ru-RU" sz="1800" smtClean="0">
                <a:solidFill>
                  <a:srgbClr val="0D0D11"/>
                </a:solidFill>
              </a:rPr>
              <a:t>-3 (</a:t>
            </a:r>
            <a:r>
              <a:rPr lang="en-US" altLang="ru-RU" sz="1800" smtClean="0">
                <a:solidFill>
                  <a:srgbClr val="0D0D11"/>
                </a:solidFill>
              </a:rPr>
              <a:t>SQL-2003)</a:t>
            </a:r>
            <a:r>
              <a:rPr lang="ru-RU" altLang="ru-RU" sz="1800" smtClean="0">
                <a:solidFill>
                  <a:srgbClr val="0D0D11"/>
                </a:solidFill>
              </a:rPr>
              <a:t>. </a:t>
            </a:r>
            <a:r>
              <a:rPr lang="en-US" altLang="ru-RU" sz="1800" smtClean="0">
                <a:solidFill>
                  <a:srgbClr val="0D0D11"/>
                </a:solidFill>
              </a:rPr>
              <a:t>Oracle (</a:t>
            </a:r>
            <a:r>
              <a:rPr lang="ru-RU" altLang="ru-RU" sz="1800" smtClean="0">
                <a:solidFill>
                  <a:srgbClr val="0D0D11"/>
                </a:solidFill>
              </a:rPr>
              <a:t>с версии 8.0</a:t>
            </a:r>
            <a:r>
              <a:rPr lang="en-US" altLang="ru-RU" sz="1800" smtClean="0">
                <a:solidFill>
                  <a:srgbClr val="0D0D11"/>
                </a:solidFill>
              </a:rPr>
              <a:t>), DB2, Informix, PostgreSQL, SQL Server 2008 </a:t>
            </a:r>
            <a:r>
              <a:rPr lang="ru-RU" altLang="ru-RU" sz="1800" smtClean="0">
                <a:solidFill>
                  <a:srgbClr val="0D0D11"/>
                </a:solidFill>
              </a:rPr>
              <a:t>и др.)</a:t>
            </a:r>
            <a:endParaRPr lang="en-US" altLang="ru-RU" sz="1800" smtClean="0">
              <a:solidFill>
                <a:srgbClr val="0D0D11"/>
              </a:solidFill>
            </a:endParaRP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Объектно-ориентированная модель данных</a:t>
            </a:r>
            <a:r>
              <a:rPr lang="en-US" altLang="ru-RU" sz="1800" smtClean="0">
                <a:solidFill>
                  <a:srgbClr val="0D0D11"/>
                </a:solidFill>
              </a:rPr>
              <a:t> (</a:t>
            </a:r>
            <a:r>
              <a:rPr lang="ru-RU" altLang="ru-RU" sz="1800" smtClean="0">
                <a:solidFill>
                  <a:srgbClr val="0D0D11"/>
                </a:solidFill>
              </a:rPr>
              <a:t>ООМД).</a:t>
            </a:r>
            <a:r>
              <a:rPr lang="en-US" altLang="ru-RU" sz="1800" smtClean="0">
                <a:solidFill>
                  <a:srgbClr val="0D0D11"/>
                </a:solidFill>
              </a:rPr>
              <a:t> O2, GemStone, Iris </a:t>
            </a:r>
            <a:r>
              <a:rPr lang="ru-RU" altLang="ru-RU" sz="1800" smtClean="0">
                <a:solidFill>
                  <a:srgbClr val="0D0D11"/>
                </a:solidFill>
              </a:rPr>
              <a:t>и др.</a:t>
            </a:r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ru-RU" altLang="ru-RU" sz="1800" smtClean="0">
                <a:solidFill>
                  <a:srgbClr val="0D0D11"/>
                </a:solidFill>
              </a:rPr>
              <a:t>	Стандарт </a:t>
            </a:r>
            <a:r>
              <a:rPr lang="en-US" altLang="ru-RU" sz="1800" smtClean="0">
                <a:solidFill>
                  <a:srgbClr val="0D0D11"/>
                </a:solidFill>
              </a:rPr>
              <a:t>ODMG</a:t>
            </a:r>
            <a:r>
              <a:rPr lang="ru-RU" altLang="ru-RU" sz="1800" smtClean="0">
                <a:solidFill>
                  <a:srgbClr val="0D0D11"/>
                </a:solidFill>
              </a:rPr>
              <a:t> 3.0 (</a:t>
            </a:r>
            <a:r>
              <a:rPr lang="en-US" altLang="ru-RU" sz="1800" smtClean="0">
                <a:solidFill>
                  <a:srgbClr val="0D0D11"/>
                </a:solidFill>
              </a:rPr>
              <a:t>Object Database Management Group</a:t>
            </a:r>
            <a:r>
              <a:rPr lang="ru-RU" altLang="ru-RU" sz="1800" smtClean="0">
                <a:solidFill>
                  <a:srgbClr val="0D0D11"/>
                </a:solidFill>
              </a:rPr>
              <a:t>).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Многомерные базы данных.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Потоковые базы данных.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Графовые базы данных.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ru-RU" altLang="ru-RU" sz="1800" smtClean="0">
                <a:solidFill>
                  <a:srgbClr val="0D0D11"/>
                </a:solidFill>
              </a:rPr>
              <a:t>...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732588" y="1268413"/>
            <a:ext cx="19431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400">
                <a:cs typeface="Times New Roman" pitchFamily="18" charset="0"/>
              </a:rPr>
              <a:t>}</a:t>
            </a:r>
            <a:r>
              <a:rPr lang="ru-RU" altLang="ru-RU" sz="2400">
                <a:cs typeface="Times New Roman" pitchFamily="18" charset="0"/>
              </a:rPr>
              <a:t> </a:t>
            </a:r>
            <a:r>
              <a:rPr lang="en-US" altLang="ru-RU"/>
              <a:t>I</a:t>
            </a:r>
            <a:r>
              <a:rPr lang="ru-RU" altLang="ru-RU"/>
              <a:t> поколение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/>
              <a:t> </a:t>
            </a:r>
            <a:r>
              <a:rPr lang="en-US" altLang="ru-RU"/>
              <a:t>-</a:t>
            </a:r>
            <a:r>
              <a:rPr lang="ru-RU" altLang="ru-RU"/>
              <a:t>  </a:t>
            </a:r>
            <a:r>
              <a:rPr lang="en-US" altLang="ru-RU"/>
              <a:t>II</a:t>
            </a:r>
            <a:r>
              <a:rPr lang="ru-RU" altLang="ru-RU"/>
              <a:t> поколение</a:t>
            </a:r>
          </a:p>
          <a:p>
            <a:pPr eaLnBrk="1" hangingPunct="1">
              <a:spcBef>
                <a:spcPct val="30000"/>
              </a:spcBef>
            </a:pPr>
            <a:r>
              <a:rPr lang="ru-RU" altLang="ru-RU"/>
              <a:t> </a:t>
            </a:r>
            <a:r>
              <a:rPr lang="en-US" altLang="ru-RU"/>
              <a:t>-</a:t>
            </a:r>
            <a:r>
              <a:rPr lang="ru-RU" altLang="ru-RU"/>
              <a:t>  </a:t>
            </a:r>
            <a:r>
              <a:rPr lang="en-US" altLang="ru-RU"/>
              <a:t>III</a:t>
            </a:r>
            <a:r>
              <a:rPr lang="ru-RU" altLang="ru-RU"/>
              <a:t> поколение</a:t>
            </a: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8412163" y="2709863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4103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335463"/>
            <a:ext cx="2439987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599113"/>
            <a:ext cx="270668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AutoShape 2" descr="https://img.favpng.com/3/22/23/graph-database-data-model-semi-structured-data-png-favpng-qaZuN3b6BgL6kyUK0nzqU5F0f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211763"/>
            <a:ext cx="1762125" cy="161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3375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Бинарные операции реляционной алгебры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1125538"/>
            <a:ext cx="7847012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Бинарные операции РА: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Char char="•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разносхемные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– применяются к любым двум отношениям.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Char char="•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односхемные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– применяются к односхемным отношениям. Исходные отношения должны иметь одинаковое количество столбцов одинаковых (или сравнимых) типов. </a:t>
            </a:r>
            <a:r>
              <a:rPr kumimoji="1" lang="ru-RU" altLang="ru-RU" sz="2000" b="1" i="1">
                <a:solidFill>
                  <a:srgbClr val="0D0D11"/>
                </a:solidFill>
                <a:latin typeface="Times New Roman" pitchFamily="18" charset="0"/>
              </a:rPr>
              <a:t>Сравнимыми</a:t>
            </a: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считаются типы, относящиеся к одному и тому же семейству типов данных.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Семейства типов данных 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на примере СУБД 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Oracle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) (в таблице полужирным шрифтом выделены базовые типы каждого семейства)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:</a:t>
            </a:r>
            <a:endParaRPr kumimoji="1"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  <p:graphicFrame>
        <p:nvGraphicFramePr>
          <p:cNvPr id="86030" name="Group 14"/>
          <p:cNvGraphicFramePr>
            <a:graphicFrameLocks noGrp="1"/>
          </p:cNvGraphicFramePr>
          <p:nvPr/>
        </p:nvGraphicFramePr>
        <p:xfrm>
          <a:off x="971550" y="4722813"/>
          <a:ext cx="7129463" cy="1798637"/>
        </p:xfrm>
        <a:graphic>
          <a:graphicData uri="http://schemas.openxmlformats.org/drawingml/2006/table">
            <a:tbl>
              <a:tblPr/>
              <a:tblGrid>
                <a:gridCol w="2693988"/>
                <a:gridCol w="2692400"/>
                <a:gridCol w="1743075"/>
              </a:tblGrid>
              <a:tr h="1798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Числовые: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DOUBLE PRECISION,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FLOAT, INT, INTEGER,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NUMERIC,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REAL, SMALLINT</a:t>
                      </a:r>
                      <a:endParaRPr kumimoji="0" lang="en-US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Символьные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CHAR, CHARACTER,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LONG, LONG RAW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RAW,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ROWID,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STRING,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VARCHAR,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VARCHAR2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Календарные: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7A2CD8-D529-4F87-9073-D7C70396E505}" type="slidenum">
              <a:rPr lang="ru-RU" altLang="ru-RU" smtClean="0">
                <a:latin typeface="Arial Black" pitchFamily="34" charset="0"/>
              </a:rPr>
              <a:pPr eaLnBrk="1" hangingPunct="1"/>
              <a:t>20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2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3375"/>
            <a:ext cx="7772400" cy="715963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err="1" smtClean="0">
                <a:latin typeface="Times New Roman" pitchFamily="18" charset="0"/>
              </a:rPr>
              <a:t>Разносхемная</a:t>
            </a:r>
            <a:r>
              <a:rPr lang="ru-RU" altLang="ru-RU" sz="3200" dirty="0" smtClean="0">
                <a:latin typeface="Times New Roman" pitchFamily="18" charset="0"/>
              </a:rPr>
              <a:t> основная операция РА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5693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 Декартово произведение (</a:t>
            </a: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cartesian product).</a:t>
            </a:r>
            <a:endParaRPr kumimoji="1" lang="ru-RU" altLang="ru-RU" sz="2000" b="1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 typeface="Wingdings" pitchFamily="2" charset="2"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Это бинарная операция над разносхемными отношениями, соответствующая определению декартова произведения для РМД: в результате получается отношение, схема которого включает все атрибуты исходных отношений. </a:t>
            </a:r>
          </a:p>
          <a:p>
            <a:pPr eaLnBrk="1" hangingPunct="1">
              <a:spcBef>
                <a:spcPct val="10000"/>
              </a:spcBef>
              <a:buClrTx/>
              <a:buSzTx/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Декартовым произведением отношений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называют отношение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 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, содержащее все комбинации кортежей исходных отношений.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611188" y="3429000"/>
          <a:ext cx="8064498" cy="2925808"/>
        </p:xfrm>
        <a:graphic>
          <a:graphicData uri="http://schemas.openxmlformats.org/drawingml/2006/table">
            <a:tbl>
              <a:tblPr/>
              <a:tblGrid>
                <a:gridCol w="836349"/>
                <a:gridCol w="838368"/>
                <a:gridCol w="379792"/>
                <a:gridCol w="585847"/>
                <a:gridCol w="587868"/>
                <a:gridCol w="585847"/>
                <a:gridCol w="759582"/>
                <a:gridCol w="272721"/>
                <a:gridCol w="484839"/>
                <a:gridCol w="682816"/>
                <a:gridCol w="682816"/>
                <a:gridCol w="684837"/>
                <a:gridCol w="682816"/>
              </a:tblGrid>
              <a:tr h="36572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Декартово произведение R</a:t>
                      </a: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ru-RU" alt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3" marB="4570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3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294B8A-B1D6-4FBD-A004-8902B2292923}" type="slidenum">
              <a:rPr lang="ru-RU" altLang="ru-RU" smtClean="0">
                <a:latin typeface="Arial Black" pitchFamily="34" charset="0"/>
              </a:rPr>
              <a:pPr eaLnBrk="1" hangingPunct="1"/>
              <a:t>21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Бинарные односхемные операции РА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532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Объединение (</a:t>
            </a: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union)</a:t>
            </a: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2048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96975"/>
            <a:ext cx="23558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8069" name="Group 5"/>
          <p:cNvGraphicFramePr>
            <a:graphicFrameLocks noGrp="1"/>
          </p:cNvGraphicFramePr>
          <p:nvPr/>
        </p:nvGraphicFramePr>
        <p:xfrm>
          <a:off x="827088" y="3933825"/>
          <a:ext cx="7489824" cy="2735285"/>
        </p:xfrm>
        <a:graphic>
          <a:graphicData uri="http://schemas.openxmlformats.org/drawingml/2006/table">
            <a:tbl>
              <a:tblPr/>
              <a:tblGrid>
                <a:gridCol w="631966"/>
                <a:gridCol w="652352"/>
                <a:gridCol w="672739"/>
                <a:gridCol w="403643"/>
                <a:gridCol w="648276"/>
                <a:gridCol w="672739"/>
                <a:gridCol w="652352"/>
                <a:gridCol w="925525"/>
                <a:gridCol w="841942"/>
                <a:gridCol w="672739"/>
                <a:gridCol w="715551"/>
              </a:tblGrid>
              <a:tr h="54095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Объединение</a:t>
                      </a: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 U S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3" name="TextBox 1"/>
          <p:cNvSpPr txBox="1">
            <a:spLocks noChangeArrowheads="1"/>
          </p:cNvSpPr>
          <p:nvPr/>
        </p:nvSpPr>
        <p:spPr bwMode="auto">
          <a:xfrm>
            <a:off x="539750" y="1628775"/>
            <a:ext cx="5903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Объединение – бинарная операция над односхемными отношениями. Объединением отношений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называют отношение</a:t>
            </a:r>
          </a:p>
        </p:txBody>
      </p:sp>
      <p:sp>
        <p:nvSpPr>
          <p:cNvPr id="20584" name="TextBox 2"/>
          <p:cNvSpPr txBox="1">
            <a:spLocks noChangeArrowheads="1"/>
          </p:cNvSpPr>
          <p:nvPr/>
        </p:nvSpPr>
        <p:spPr bwMode="auto">
          <a:xfrm>
            <a:off x="539750" y="2565400"/>
            <a:ext cx="820896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1,… 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при этом кортеж </a:t>
            </a:r>
            <a:r>
              <a:rPr lang="en-US" altLang="ru-RU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входит в </a:t>
            </a:r>
            <a:r>
              <a:rPr lang="en-US" altLang="ru-RU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если он принадлежит </a:t>
            </a:r>
            <a:r>
              <a:rPr lang="en-US" altLang="ru-RU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altLang="ru-RU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ϵ T: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ϵ R </a:t>
            </a:r>
            <a:r>
              <a:rPr lang="en-US" altLang="ru-RU" sz="2400" dirty="0" smtClean="0">
                <a:latin typeface="+mn-lt"/>
                <a:cs typeface="Times New Roman" pitchFamily="18" charset="0"/>
              </a:rPr>
              <a:t>V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ϵ S.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То есть объединение включает в себя все кортежи обоих исходных отношений без повторов.</a:t>
            </a:r>
          </a:p>
        </p:txBody>
      </p:sp>
      <p:sp>
        <p:nvSpPr>
          <p:cNvPr id="932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D39C8C-5C53-42B8-B973-813648CFF127}" type="slidenum">
              <a:rPr lang="ru-RU" altLang="ru-RU" smtClean="0">
                <a:latin typeface="Arial Black" pitchFamily="34" charset="0"/>
              </a:rPr>
              <a:pPr eaLnBrk="1" hangingPunct="1"/>
              <a:t>22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5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" grpId="0"/>
      <p:bldP spid="205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Бинарные односхемные операции РА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532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Разность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except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). </a:t>
            </a:r>
          </a:p>
        </p:txBody>
      </p:sp>
      <p:pic>
        <p:nvPicPr>
          <p:cNvPr id="2150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341438"/>
            <a:ext cx="23764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9093" name="Group 5"/>
          <p:cNvGraphicFramePr>
            <a:graphicFrameLocks noGrp="1"/>
          </p:cNvGraphicFramePr>
          <p:nvPr/>
        </p:nvGraphicFramePr>
        <p:xfrm>
          <a:off x="1619250" y="3578225"/>
          <a:ext cx="6265861" cy="2803526"/>
        </p:xfrm>
        <a:graphic>
          <a:graphicData uri="http://schemas.openxmlformats.org/drawingml/2006/table">
            <a:tbl>
              <a:tblPr/>
              <a:tblGrid>
                <a:gridCol w="545558"/>
                <a:gridCol w="572388"/>
                <a:gridCol w="572388"/>
                <a:gridCol w="343433"/>
                <a:gridCol w="570599"/>
                <a:gridCol w="572388"/>
                <a:gridCol w="574177"/>
                <a:gridCol w="799554"/>
                <a:gridCol w="549135"/>
                <a:gridCol w="549134"/>
                <a:gridCol w="617107"/>
              </a:tblGrid>
              <a:tr h="85407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Разность   R–S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2" name="TextBox 1"/>
          <p:cNvSpPr txBox="1">
            <a:spLocks noChangeArrowheads="1"/>
          </p:cNvSpPr>
          <p:nvPr/>
        </p:nvSpPr>
        <p:spPr bwMode="auto">
          <a:xfrm>
            <a:off x="611188" y="1597025"/>
            <a:ext cx="54006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Разность – бинарная операция над односхемными отношениями. Разностью T = R – S отношений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называется множество кортежей R, не входящих в S:</a:t>
            </a:r>
          </a:p>
        </p:txBody>
      </p:sp>
      <p:sp>
        <p:nvSpPr>
          <p:cNvPr id="10319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257634-B8B4-416D-B66B-1D2A24717271}" type="slidenum">
              <a:rPr lang="ru-RU" altLang="ru-RU" smtClean="0">
                <a:latin typeface="Arial Black" pitchFamily="34" charset="0"/>
              </a:rPr>
              <a:pPr eaLnBrk="1" hangingPunct="1"/>
              <a:t>23</a:t>
            </a:fld>
            <a:endParaRPr lang="ru-RU" altLang="ru-RU" smtClean="0">
              <a:latin typeface="Arial Black" pitchFamily="34" charset="0"/>
            </a:endParaRPr>
          </a:p>
        </p:txBody>
      </p:sp>
      <p:pic>
        <p:nvPicPr>
          <p:cNvPr id="10321" name="Picture 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986658"/>
            <a:ext cx="36004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9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Бинарные односхемные операции РА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532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Пересечение (</a:t>
            </a: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intersect</a:t>
            </a: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).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kumimoji="1" lang="ru-RU" altLang="ru-RU" sz="2000" b="1">
              <a:solidFill>
                <a:srgbClr val="0D0D11"/>
              </a:solidFill>
              <a:latin typeface="Times New Roman" pitchFamily="18" charset="0"/>
            </a:endParaRPr>
          </a:p>
        </p:txBody>
      </p:sp>
      <p:pic>
        <p:nvPicPr>
          <p:cNvPr id="2253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341438"/>
            <a:ext cx="23764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0117" name="Group 5"/>
          <p:cNvGraphicFramePr>
            <a:graphicFrameLocks noGrp="1"/>
          </p:cNvGraphicFramePr>
          <p:nvPr/>
        </p:nvGraphicFramePr>
        <p:xfrm>
          <a:off x="1476375" y="4200525"/>
          <a:ext cx="6408737" cy="2468580"/>
        </p:xfrm>
        <a:graphic>
          <a:graphicData uri="http://schemas.openxmlformats.org/drawingml/2006/table">
            <a:tbl>
              <a:tblPr/>
              <a:tblGrid>
                <a:gridCol w="557912"/>
                <a:gridCol w="585083"/>
                <a:gridCol w="586894"/>
                <a:gridCol w="349600"/>
                <a:gridCol w="585083"/>
                <a:gridCol w="585082"/>
                <a:gridCol w="586894"/>
                <a:gridCol w="818753"/>
                <a:gridCol w="561534"/>
                <a:gridCol w="559724"/>
                <a:gridCol w="632178"/>
              </a:tblGrid>
              <a:tr h="64002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Пересечение</a:t>
                      </a: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R–S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695" marB="4569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19" name="TextBox 1"/>
          <p:cNvSpPr txBox="1">
            <a:spLocks noChangeArrowheads="1"/>
          </p:cNvSpPr>
          <p:nvPr/>
        </p:nvSpPr>
        <p:spPr bwMode="auto">
          <a:xfrm>
            <a:off x="468313" y="1557338"/>
            <a:ext cx="79930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Пересечение – бинарная операция над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односхемными отношениями.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Пересечением T = R ∩ S отношений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ru-RU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1,…,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называют отношение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1,… 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 при этом кортеж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18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входит в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 если он принадлежит обоим исходным отношениям: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5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029470-5535-4767-935B-62F9680490DF}" type="slidenum">
              <a:rPr lang="ru-RU" altLang="ru-RU" smtClean="0">
                <a:latin typeface="Arial Black" pitchFamily="34" charset="0"/>
              </a:rPr>
              <a:pPr eaLnBrk="1" hangingPunct="1"/>
              <a:t>24</a:t>
            </a:fld>
            <a:endParaRPr lang="ru-RU" altLang="ru-RU" smtClean="0">
              <a:latin typeface="Arial Black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3500438"/>
            <a:ext cx="561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ru-RU" altLang="ru-RU">
                <a:solidFill>
                  <a:srgbClr val="0D0D11"/>
                </a:solidFill>
                <a:latin typeface="Times New Roman" pitchFamily="18" charset="0"/>
              </a:rPr>
              <a:t>Это можно выразить через разность:</a:t>
            </a:r>
          </a:p>
          <a:p>
            <a:pPr eaLnBrk="1" hangingPunct="1"/>
            <a:r>
              <a:rPr kumimoji="1" lang="ru-RU" altLang="ru-RU" b="1">
                <a:solidFill>
                  <a:srgbClr val="0D0D11"/>
                </a:solidFill>
                <a:latin typeface="Times New Roman" pitchFamily="18" charset="0"/>
              </a:rPr>
              <a:t>R ∩ S = R – (R – S).</a:t>
            </a:r>
            <a:endParaRPr kumimoji="1" lang="ru-RU" altLang="ru-RU">
              <a:solidFill>
                <a:srgbClr val="0D0D11"/>
              </a:solidFill>
              <a:latin typeface="Times New Roman" pitchFamily="18" charset="0"/>
            </a:endParaRPr>
          </a:p>
        </p:txBody>
      </p:sp>
      <p:pic>
        <p:nvPicPr>
          <p:cNvPr id="11357" name="Picture 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2852738"/>
            <a:ext cx="3371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1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9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7988"/>
            <a:ext cx="8134350" cy="644525"/>
          </a:xfrm>
        </p:spPr>
        <p:txBody>
          <a:bodyPr/>
          <a:lstStyle/>
          <a:p>
            <a:pPr algn="ctr" eaLnBrk="1" hangingPunct="1"/>
            <a:r>
              <a:rPr lang="ru-RU" altLang="ru-RU" sz="3200" dirty="0" err="1" smtClean="0">
                <a:latin typeface="Times New Roman" pitchFamily="18" charset="0"/>
              </a:rPr>
              <a:t>Разносхемные</a:t>
            </a:r>
            <a:r>
              <a:rPr lang="ru-RU" altLang="ru-RU" sz="3200" dirty="0" smtClean="0">
                <a:latin typeface="Times New Roman" pitchFamily="18" charset="0"/>
              </a:rPr>
              <a:t> операции РА: соединение</a:t>
            </a:r>
          </a:p>
        </p:txBody>
      </p:sp>
      <p:graphicFrame>
        <p:nvGraphicFramePr>
          <p:cNvPr id="91140" name="Group 4"/>
          <p:cNvGraphicFramePr>
            <a:graphicFrameLocks noGrp="1"/>
          </p:cNvGraphicFramePr>
          <p:nvPr/>
        </p:nvGraphicFramePr>
        <p:xfrm>
          <a:off x="898525" y="4292600"/>
          <a:ext cx="7345363" cy="2193948"/>
        </p:xfrm>
        <a:graphic>
          <a:graphicData uri="http://schemas.openxmlformats.org/drawingml/2006/table">
            <a:tbl>
              <a:tblPr/>
              <a:tblGrid>
                <a:gridCol w="552450"/>
                <a:gridCol w="554038"/>
                <a:gridCol w="552450"/>
                <a:gridCol w="355600"/>
                <a:gridCol w="552450"/>
                <a:gridCol w="552450"/>
                <a:gridCol w="554037"/>
                <a:gridCol w="828675"/>
                <a:gridCol w="568325"/>
                <a:gridCol w="569913"/>
                <a:gridCol w="568325"/>
                <a:gridCol w="568325"/>
                <a:gridCol w="568325"/>
              </a:tblGrid>
              <a:tr h="36565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</a:t>
                      </a:r>
                      <a:r>
                        <a:rPr kumimoji="1" lang="en-US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669" marB="4566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1" lang="en-US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Соединение R</a:t>
                      </a:r>
                      <a:r>
                        <a:rPr kumimoji="1" lang="ru-RU" alt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MT Extra" pitchFamily="18" charset="2"/>
                        </a:rPr>
                        <a:t></a:t>
                      </a:r>
                      <a:r>
                        <a:rPr kumimoji="1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ru-RU" alt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MT Extra" pitchFamily="18" charset="2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8313" y="981075"/>
            <a:ext cx="835183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 – бинарная операция над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разносхемными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отношениями. Эта операция определяет подмножество декартова произведения двух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разносхемных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отношений. Кортеж декартова произведения входит в результирующее отношение, если выполняется условие соединения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задаёт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значений атрибутов разных таблиц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Соединение может быть выражено так:</a:t>
            </a:r>
          </a:p>
        </p:txBody>
      </p:sp>
      <p:sp>
        <p:nvSpPr>
          <p:cNvPr id="23654" name="TextBox 2"/>
          <p:cNvSpPr txBox="1">
            <a:spLocks noChangeArrowheads="1"/>
          </p:cNvSpPr>
          <p:nvPr/>
        </p:nvSpPr>
        <p:spPr bwMode="auto">
          <a:xfrm>
            <a:off x="468313" y="2997200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Если условием является равенство значений двух атрибутов исходных отношений, такая операция называется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эквисоединением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altLang="ru-RU" sz="1800" i="1">
                <a:latin typeface="Times New Roman" pitchFamily="18" charset="0"/>
                <a:cs typeface="Times New Roman" pitchFamily="18" charset="0"/>
              </a:rPr>
              <a:t>Естественным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называется эквисоединение по одинаковым атрибутам исходных отношений.</a:t>
            </a:r>
            <a:endParaRPr lang="ru-RU" altLang="ru-RU" sz="1800"/>
          </a:p>
        </p:txBody>
      </p:sp>
      <p:sp>
        <p:nvSpPr>
          <p:cNvPr id="1239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2B04B3-6015-433A-8462-47193EA533D7}" type="slidenum">
              <a:rPr lang="ru-RU" altLang="ru-RU" smtClean="0">
                <a:latin typeface="Arial Black" pitchFamily="34" charset="0"/>
              </a:rPr>
              <a:pPr eaLnBrk="1" hangingPunct="1"/>
              <a:t>25</a:t>
            </a:fld>
            <a:endParaRPr lang="ru-RU" altLang="ru-RU" smtClean="0">
              <a:latin typeface="Arial Black" pitchFamily="34" charset="0"/>
            </a:endParaRPr>
          </a:p>
        </p:txBody>
      </p:sp>
      <p:pic>
        <p:nvPicPr>
          <p:cNvPr id="12392" name="Picture 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08920"/>
            <a:ext cx="29241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51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6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424862" cy="719361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Операция деления</a:t>
            </a:r>
            <a:endParaRPr lang="ru-RU" altLang="ru-RU" sz="2800" i="1" dirty="0" smtClean="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5538"/>
            <a:ext cx="8208963" cy="35877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Clr>
                <a:srgbClr val="0D0D11"/>
              </a:buClr>
              <a:buFont typeface="Wingdings" pitchFamily="2" charset="2"/>
              <a:buChar char="Ø"/>
            </a:pPr>
            <a:r>
              <a:rPr lang="ru-RU" altLang="ru-RU" sz="2000" b="1" smtClean="0">
                <a:solidFill>
                  <a:srgbClr val="0D0D11"/>
                </a:solidFill>
                <a:latin typeface="Times New Roman" pitchFamily="18" charset="0"/>
              </a:rPr>
              <a:t>Деление (</a:t>
            </a:r>
            <a:r>
              <a:rPr lang="en-US" altLang="ru-RU" sz="2000" b="1" smtClean="0">
                <a:solidFill>
                  <a:srgbClr val="0D0D11"/>
                </a:solidFill>
                <a:latin typeface="Times New Roman" pitchFamily="18" charset="0"/>
              </a:rPr>
              <a:t>division)</a:t>
            </a:r>
            <a:r>
              <a:rPr lang="ru-RU" altLang="ru-RU" sz="2000" b="1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1476375" y="3933825"/>
          <a:ext cx="6577013" cy="2682872"/>
        </p:xfrm>
        <a:graphic>
          <a:graphicData uri="http://schemas.openxmlformats.org/drawingml/2006/table">
            <a:tbl>
              <a:tblPr/>
              <a:tblGrid>
                <a:gridCol w="658813"/>
                <a:gridCol w="658812"/>
                <a:gridCol w="658813"/>
                <a:gridCol w="658812"/>
                <a:gridCol w="369888"/>
                <a:gridCol w="739775"/>
                <a:gridCol w="739775"/>
                <a:gridCol w="627161"/>
                <a:gridCol w="720080"/>
                <a:gridCol w="745084"/>
              </a:tblGrid>
              <a:tr h="33535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1" lang="en-US" alt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1" lang="en-US" alt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Частное</a:t>
                      </a:r>
                      <a:r>
                        <a:rPr kumimoji="1" lang="en-US" alt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R/S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1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0" name="TextBox 1"/>
          <p:cNvSpPr txBox="1">
            <a:spLocks noChangeArrowheads="1"/>
          </p:cNvSpPr>
          <p:nvPr/>
        </p:nvSpPr>
        <p:spPr bwMode="auto">
          <a:xfrm>
            <a:off x="539750" y="1484313"/>
            <a:ext cx="828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Деление – это бинарная операция над двумя разносхемными отношениями.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Пусть отношение R содержит атрибуты {r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,...,r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,...,r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}, а отношение </a:t>
            </a:r>
            <a:r>
              <a:rPr lang="ru-RU" altLang="ru-RU" sz="18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– атрибуты {r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,...,r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}. Тогда результирующее отношение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содержит атрибуты {r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ru-RU" altLang="ru-RU" sz="1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,...,r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}. Кортеж </a:t>
            </a:r>
            <a:r>
              <a:rPr lang="en-US" altLang="ru-RU" sz="1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18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входит в </a:t>
            </a:r>
            <a:r>
              <a:rPr lang="en-US" altLang="ru-RU" sz="1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, если его декартово произведение с отношением S входит в 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4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ϵ </a:t>
            </a:r>
            <a:r>
              <a:rPr lang="en-US" altLang="ru-RU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400" baseline="-250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S ⸦ R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Деление может быть выражено так: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1800" b="1">
                <a:latin typeface="Times New Roman" pitchFamily="18" charset="0"/>
                <a:cs typeface="Times New Roman" pitchFamily="18" charset="0"/>
              </a:rPr>
              <a:t>R / S =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altLang="ru-RU" sz="1800" b="1" baseline="-25000">
                <a:latin typeface="Times New Roman" pitchFamily="18" charset="0"/>
                <a:cs typeface="Times New Roman" pitchFamily="18" charset="0"/>
              </a:rPr>
              <a:t>r1,…,rk</a:t>
            </a:r>
            <a:r>
              <a:rPr lang="en-US" altLang="ru-RU" sz="1800" b="1">
                <a:latin typeface="Times New Roman" pitchFamily="18" charset="0"/>
                <a:cs typeface="Times New Roman" pitchFamily="18" charset="0"/>
              </a:rPr>
              <a:t> (R) –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altLang="ru-RU" sz="1800" b="1" baseline="-25000">
                <a:latin typeface="Times New Roman" pitchFamily="18" charset="0"/>
                <a:cs typeface="Times New Roman" pitchFamily="18" charset="0"/>
              </a:rPr>
              <a:t>r1,…,rk</a:t>
            </a:r>
            <a:r>
              <a:rPr lang="en-US" altLang="ru-RU" sz="1800" b="1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altLang="ru-RU" sz="1800" b="1" baseline="-25000">
                <a:latin typeface="Times New Roman" pitchFamily="18" charset="0"/>
                <a:cs typeface="Times New Roman" pitchFamily="18" charset="0"/>
              </a:rPr>
              <a:t>r1,…,rk</a:t>
            </a:r>
            <a:r>
              <a:rPr lang="en-US" altLang="ru-RU" sz="1800" b="1">
                <a:latin typeface="Times New Roman" pitchFamily="18" charset="0"/>
                <a:cs typeface="Times New Roman" pitchFamily="18" charset="0"/>
              </a:rPr>
              <a:t> (R)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ru-RU" sz="1800" b="1">
                <a:latin typeface="Times New Roman" pitchFamily="18" charset="0"/>
                <a:cs typeface="Times New Roman" pitchFamily="18" charset="0"/>
              </a:rPr>
              <a:t> S) – R)</a:t>
            </a: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2EC29D-2DA3-4B99-97E3-785E5966544B}" type="slidenum">
              <a:rPr lang="ru-RU" altLang="ru-RU" smtClean="0">
                <a:latin typeface="Arial Black" pitchFamily="34" charset="0"/>
              </a:rPr>
              <a:pPr eaLnBrk="1" hangingPunct="1"/>
              <a:t>26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5" y="3145334"/>
            <a:ext cx="7983893" cy="352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424862" cy="719361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Операция деления</a:t>
            </a:r>
            <a:endParaRPr lang="ru-RU" altLang="ru-RU" sz="2800" i="1" dirty="0" smtClean="0">
              <a:latin typeface="Times New Roman" pitchFamily="18" charset="0"/>
            </a:endParaRPr>
          </a:p>
        </p:txBody>
      </p:sp>
      <p:sp>
        <p:nvSpPr>
          <p:cNvPr id="24680" name="TextBox 1"/>
          <p:cNvSpPr txBox="1">
            <a:spLocks noChangeArrowheads="1"/>
          </p:cNvSpPr>
          <p:nvPr/>
        </p:nvSpPr>
        <p:spPr bwMode="auto">
          <a:xfrm>
            <a:off x="467544" y="980728"/>
            <a:ext cx="8352606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Пример деления: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Допустим, нас интересуют студенты, которые имеют оценки "отлично" по алгебре и физике. Тогда нам нужны по две таблицы: "Ведомость" и "Оценки". "Ведомость" содержит оценки студентов по разным предметам, а "Оценки" - названия предметов с нужными оценками. Тогда в результате деления мы получим список студентов, имеющих по указанным предметам нужные оценки.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"Ведомость" 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"Оценки"                     Результат</a:t>
            </a: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2EC29D-2DA3-4B99-97E3-785E5966544B}" type="slidenum">
              <a:rPr lang="ru-RU" altLang="ru-RU" smtClean="0">
                <a:latin typeface="Arial Black" pitchFamily="34" charset="0"/>
              </a:rPr>
              <a:pPr eaLnBrk="1" hangingPunct="1"/>
              <a:t>27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424862" cy="71913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Список литературы</a:t>
            </a:r>
            <a:endParaRPr lang="ru-RU" altLang="ru-RU" sz="2800" i="1" smtClean="0">
              <a:latin typeface="Times New Roman" pitchFamily="18" charset="0"/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95288" y="1412875"/>
            <a:ext cx="8353425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Карпова И.П. Базы данных. Курс лекций и материалы для практических занятий: Учеб. пособие. – СПб., "Питер", 2013. – 240 с. – глава 2."Основные модели данных". –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https://publications.hse.ru/mirror/pubs/share/direct/259052819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Коннолли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Бегг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Базы данных. Проектирование, реализация и сопровождение. Теория и практика: учебник / пер. с англ. – М. и др.: Вильямс, 2017. – 1439 с. – глава 3."Реляционная модель".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 С.Д. Основы баз данных. – "Издательство Интернет-университет информационных технологий –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ИНТУИТ.ру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2005. – 488 с. –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http://citforum.ru/database/osbd/glava_15.shtml#_2_1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Лекция 4. Общие понятия реляционного подхода к организации БД. Основные концепции и термины.</a:t>
            </a:r>
          </a:p>
        </p:txBody>
      </p:sp>
      <p:sp>
        <p:nvSpPr>
          <p:cNvPr id="1434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C93AE6-29C2-4EDC-BDAF-CBEE339BEFC4}" type="slidenum">
              <a:rPr lang="ru-RU" altLang="ru-RU" smtClean="0">
                <a:latin typeface="Arial Black" pitchFamily="34" charset="0"/>
              </a:rPr>
              <a:pPr eaLnBrk="1" hangingPunct="1"/>
              <a:t>28</a:t>
            </a:fld>
            <a:endParaRPr lang="ru-RU" alt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30388"/>
            <a:ext cx="64484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Модели данных </a:t>
            </a:r>
            <a:r>
              <a:rPr lang="en-US" altLang="ru-RU" sz="3600" smtClean="0"/>
              <a:t>I</a:t>
            </a:r>
            <a:r>
              <a:rPr lang="ru-RU" altLang="ru-RU" sz="3600" smtClean="0"/>
              <a:t>-го поколения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3518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1. Сетевая модель данных (СМД). Примером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сетевой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СУБД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является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система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 Integrated Database Management System (IDMS).</a:t>
            </a:r>
            <a:endParaRPr kumimoji="1" lang="ru-RU" altLang="ru-RU" sz="18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313" y="4356100"/>
            <a:ext cx="31670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2. Иерархическая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модель данных (ИМД). Пример СУБД - с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истема </a:t>
            </a:r>
            <a:r>
              <a:rPr lang="en-US" altLang="ru-RU" sz="180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IDS (Integrated Data Store, GE).</a:t>
            </a:r>
            <a:endParaRPr kumimoji="1" lang="ru-RU" altLang="ru-RU" sz="180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933825"/>
            <a:ext cx="5637213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556F77-B24A-4201-B40B-566EC980E46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46150"/>
          </a:xfrm>
        </p:spPr>
        <p:txBody>
          <a:bodyPr/>
          <a:lstStyle/>
          <a:p>
            <a:pPr algn="ctr" eaLnBrk="1" hangingPunct="1"/>
            <a:r>
              <a:rPr lang="en-US" altLang="ru-RU" sz="3600" smtClean="0"/>
              <a:t>II</a:t>
            </a:r>
            <a:r>
              <a:rPr lang="ru-RU" altLang="ru-RU" sz="3600" smtClean="0"/>
              <a:t>-е поколение моделей данных:</a:t>
            </a:r>
            <a:br>
              <a:rPr lang="ru-RU" altLang="ru-RU" sz="3600" smtClean="0"/>
            </a:br>
            <a:r>
              <a:rPr lang="ru-RU" altLang="ru-RU" sz="3600" smtClean="0"/>
              <a:t>реляционная модель данных (РМД)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8244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В 1970 г. американский математик Эдгар Ф.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Кодд опубликовал статью, с которой отсчитывается начало существования РМД: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altLang="ru-RU" sz="2000" dirty="0" err="1" smtClean="0">
                <a:solidFill>
                  <a:srgbClr val="0D0D11"/>
                </a:solidFill>
              </a:rPr>
              <a:t>Codd</a:t>
            </a:r>
            <a:r>
              <a:rPr lang="en-US" altLang="ru-RU" sz="2000" dirty="0" smtClean="0">
                <a:solidFill>
                  <a:srgbClr val="0D0D11"/>
                </a:solidFill>
              </a:rPr>
              <a:t> E.F. (1970). A relational model of .data for large shared data banks.</a:t>
            </a:r>
            <a:r>
              <a:rPr lang="ru-RU" altLang="ru-RU" sz="2000" dirty="0" smtClean="0">
                <a:solidFill>
                  <a:srgbClr val="0D0D11"/>
                </a:solidFill>
              </a:rPr>
              <a:t> </a:t>
            </a:r>
            <a:r>
              <a:rPr lang="en-US" altLang="ru-RU" sz="2000" dirty="0" smtClean="0">
                <a:solidFill>
                  <a:srgbClr val="0D0D11"/>
                </a:solidFill>
              </a:rPr>
              <a:t>Comm. ACM, 13(6), pp. 377-387.</a:t>
            </a:r>
            <a:endParaRPr lang="ru-RU" altLang="ru-RU" sz="2000" dirty="0" smtClean="0">
              <a:solidFill>
                <a:srgbClr val="0D0D11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Цели создания реляционной модели: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Обеспечение высокой степени независимости от данных. Прикладные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программы не должны зависеть от изменений внутреннего представления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данных, в частности от изменений организации файлов, переупорядочивания записей и наличия или отсутствия дополнительных путей доступа к данным.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Создание прочного фундамента для решения семантических вопросов, а также проблем непротиворечивости и избыточности данных. В частности, в статье Кодда вводится понятие нормализованных отношений, т.е. </a:t>
            </a:r>
            <a:r>
              <a:rPr lang="ru-RU" altLang="ru-RU" sz="2000" dirty="0">
                <a:solidFill>
                  <a:srgbClr val="0D0D11"/>
                </a:solidFill>
              </a:rPr>
              <a:t>о</a:t>
            </a:r>
            <a:r>
              <a:rPr lang="ru-RU" altLang="ru-RU" sz="2000" dirty="0" smtClean="0">
                <a:solidFill>
                  <a:srgbClr val="0D0D11"/>
                </a:solidFill>
              </a:rPr>
              <a:t>тношений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без повторяющихся групп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атрибутов.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Расширение языков управления данными за счет включения операций над множествами.</a:t>
            </a: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CA5FB2-0137-4023-A7A5-7496201C060A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4615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Реляционная модель данных (РМД)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33500"/>
            <a:ext cx="8496300" cy="5335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РМД основана на теории множеств.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Домен, </a:t>
            </a:r>
            <a:r>
              <a:rPr lang="en-US" altLang="ru-RU" sz="1800" dirty="0" smtClean="0">
                <a:solidFill>
                  <a:srgbClr val="0D0D11"/>
                </a:solidFill>
              </a:rPr>
              <a:t>D</a:t>
            </a:r>
            <a:r>
              <a:rPr lang="ru-RU" altLang="ru-RU" sz="1800" dirty="0" smtClean="0">
                <a:solidFill>
                  <a:srgbClr val="0D0D11"/>
                </a:solidFill>
              </a:rPr>
              <a:t> – множество значений, которые может принимать элемент данных.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Декартово произведение доменов – множество всех возможных комбинаций значений доменов: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    </a:t>
            </a:r>
            <a:r>
              <a:rPr lang="ru-RU" altLang="ru-RU" sz="1800" dirty="0" smtClean="0">
                <a:solidFill>
                  <a:srgbClr val="0D0D11"/>
                </a:solidFill>
              </a:rPr>
              <a:t>  </a:t>
            </a:r>
            <a:r>
              <a:rPr lang="en-US" altLang="ru-RU" sz="1800" dirty="0" smtClean="0">
                <a:solidFill>
                  <a:srgbClr val="0D0D11"/>
                </a:solidFill>
              </a:rPr>
              <a:t>D1</a:t>
            </a:r>
            <a:r>
              <a:rPr lang="en-US" altLang="ru-RU" sz="1800" dirty="0" smtClean="0">
                <a:solidFill>
                  <a:srgbClr val="0D0D11"/>
                </a:solidFill>
                <a:cs typeface="Tahoma" pitchFamily="34" charset="0"/>
              </a:rPr>
              <a:t>×</a:t>
            </a:r>
            <a:r>
              <a:rPr lang="en-US" altLang="ru-RU" sz="1800" dirty="0" smtClean="0">
                <a:solidFill>
                  <a:srgbClr val="0D0D11"/>
                </a:solidFill>
              </a:rPr>
              <a:t>D2</a:t>
            </a:r>
            <a:r>
              <a:rPr lang="en-US" altLang="ru-RU" sz="1800" dirty="0" smtClean="0">
                <a:solidFill>
                  <a:srgbClr val="0D0D11"/>
                </a:solidFill>
                <a:cs typeface="Tahoma" pitchFamily="34" charset="0"/>
              </a:rPr>
              <a:t>×</a:t>
            </a:r>
            <a:r>
              <a:rPr lang="en-US" altLang="ru-RU" sz="1800" dirty="0" smtClean="0">
                <a:solidFill>
                  <a:srgbClr val="0D0D11"/>
                </a:solidFill>
              </a:rPr>
              <a:t>... </a:t>
            </a:r>
            <a:r>
              <a:rPr lang="en-US" altLang="ru-RU" sz="1800" dirty="0" smtClean="0">
                <a:solidFill>
                  <a:srgbClr val="0D0D11"/>
                </a:solidFill>
                <a:cs typeface="Tahoma" pitchFamily="34" charset="0"/>
              </a:rPr>
              <a:t>×</a:t>
            </a:r>
            <a:r>
              <a:rPr lang="en-US" altLang="ru-RU" sz="1800" dirty="0" err="1" smtClean="0">
                <a:solidFill>
                  <a:srgbClr val="0D0D11"/>
                </a:solidFill>
              </a:rPr>
              <a:t>Dn</a:t>
            </a:r>
            <a:r>
              <a:rPr lang="en-US" altLang="ru-RU" sz="1800" dirty="0" smtClean="0">
                <a:solidFill>
                  <a:srgbClr val="0D0D11"/>
                </a:solidFill>
              </a:rPr>
              <a:t> = {(d</a:t>
            </a:r>
            <a:r>
              <a:rPr lang="en-US" altLang="ru-RU" sz="1800" baseline="-25000" dirty="0" smtClean="0">
                <a:solidFill>
                  <a:srgbClr val="0D0D11"/>
                </a:solidFill>
              </a:rPr>
              <a:t>1i </a:t>
            </a:r>
            <a:r>
              <a:rPr lang="en-US" altLang="ru-RU" sz="1800" dirty="0" smtClean="0">
                <a:solidFill>
                  <a:srgbClr val="0D0D11"/>
                </a:solidFill>
              </a:rPr>
              <a:t>, d</a:t>
            </a:r>
            <a:r>
              <a:rPr lang="en-US" altLang="ru-RU" sz="1800" baseline="-25000" dirty="0" smtClean="0">
                <a:solidFill>
                  <a:srgbClr val="0D0D11"/>
                </a:solidFill>
              </a:rPr>
              <a:t>2i</a:t>
            </a:r>
            <a:r>
              <a:rPr lang="en-US" altLang="ru-RU" sz="1800" dirty="0" smtClean="0">
                <a:solidFill>
                  <a:srgbClr val="0D0D11"/>
                </a:solidFill>
              </a:rPr>
              <a:t> , ..., </a:t>
            </a:r>
            <a:r>
              <a:rPr lang="en-US" altLang="ru-RU" sz="1800" dirty="0" err="1" smtClean="0">
                <a:solidFill>
                  <a:srgbClr val="0D0D11"/>
                </a:solidFill>
              </a:rPr>
              <a:t>d</a:t>
            </a:r>
            <a:r>
              <a:rPr lang="en-US" altLang="ru-RU" sz="1800" baseline="-25000" dirty="0" err="1" smtClean="0">
                <a:solidFill>
                  <a:srgbClr val="0D0D11"/>
                </a:solidFill>
              </a:rPr>
              <a:t>ni</a:t>
            </a:r>
            <a:r>
              <a:rPr lang="en-US" altLang="ru-RU" sz="1800" dirty="0" smtClean="0">
                <a:solidFill>
                  <a:srgbClr val="0D0D11"/>
                </a:solidFill>
              </a:rPr>
              <a:t>)},</a:t>
            </a:r>
            <a:r>
              <a:rPr lang="ru-RU" altLang="ru-RU" sz="1800" dirty="0" smtClean="0">
                <a:solidFill>
                  <a:srgbClr val="0D0D11"/>
                </a:solidFill>
              </a:rPr>
              <a:t> где </a:t>
            </a:r>
            <a:r>
              <a:rPr lang="en-US" altLang="ru-RU" sz="1800" dirty="0" err="1" smtClean="0">
                <a:solidFill>
                  <a:srgbClr val="0D0D11"/>
                </a:solidFill>
              </a:rPr>
              <a:t>d</a:t>
            </a:r>
            <a:r>
              <a:rPr lang="en-US" altLang="ru-RU" sz="1800" baseline="-25000" dirty="0" err="1" smtClean="0">
                <a:solidFill>
                  <a:srgbClr val="0D0D11"/>
                </a:solidFill>
              </a:rPr>
              <a:t>ki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  <a:sym typeface="Symbol" pitchFamily="18" charset="2"/>
              </a:rPr>
              <a:t> </a:t>
            </a:r>
            <a:r>
              <a:rPr lang="en-US" altLang="ru-RU" sz="1800" dirty="0" err="1" smtClean="0">
                <a:solidFill>
                  <a:srgbClr val="0D0D11"/>
                </a:solidFill>
                <a:sym typeface="Symbol" pitchFamily="18" charset="2"/>
              </a:rPr>
              <a:t>D</a:t>
            </a:r>
            <a:r>
              <a:rPr lang="en-US" altLang="ru-RU" sz="1800" baseline="-25000" dirty="0" err="1" smtClean="0">
                <a:solidFill>
                  <a:srgbClr val="0D0D11"/>
                </a:solidFill>
                <a:sym typeface="Symbol" pitchFamily="18" charset="2"/>
              </a:rPr>
              <a:t>k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(d</a:t>
            </a:r>
            <a:r>
              <a:rPr lang="en-US" altLang="ru-RU" sz="1800" baseline="-25000" dirty="0" smtClean="0">
                <a:solidFill>
                  <a:srgbClr val="0D0D11"/>
                </a:solidFill>
              </a:rPr>
              <a:t>1i </a:t>
            </a:r>
            <a:r>
              <a:rPr lang="en-US" altLang="ru-RU" sz="1800" dirty="0" smtClean="0">
                <a:solidFill>
                  <a:srgbClr val="0D0D11"/>
                </a:solidFill>
              </a:rPr>
              <a:t>, d</a:t>
            </a:r>
            <a:r>
              <a:rPr lang="en-US" altLang="ru-RU" sz="1800" baseline="-25000" dirty="0" smtClean="0">
                <a:solidFill>
                  <a:srgbClr val="0D0D11"/>
                </a:solidFill>
              </a:rPr>
              <a:t>2i</a:t>
            </a:r>
            <a:r>
              <a:rPr lang="en-US" altLang="ru-RU" sz="1800" dirty="0" smtClean="0">
                <a:solidFill>
                  <a:srgbClr val="0D0D11"/>
                </a:solidFill>
              </a:rPr>
              <a:t> , ..., </a:t>
            </a:r>
            <a:r>
              <a:rPr lang="en-US" altLang="ru-RU" sz="1800" dirty="0" err="1" smtClean="0">
                <a:solidFill>
                  <a:srgbClr val="0D0D11"/>
                </a:solidFill>
              </a:rPr>
              <a:t>d</a:t>
            </a:r>
            <a:r>
              <a:rPr lang="en-US" altLang="ru-RU" sz="1800" baseline="-25000" dirty="0" err="1" smtClean="0">
                <a:solidFill>
                  <a:srgbClr val="0D0D11"/>
                </a:solidFill>
              </a:rPr>
              <a:t>ni</a:t>
            </a:r>
            <a:r>
              <a:rPr lang="en-US" altLang="ru-RU" sz="1800" dirty="0" smtClean="0">
                <a:solidFill>
                  <a:srgbClr val="0D0D11"/>
                </a:solidFill>
              </a:rPr>
              <a:t>)</a:t>
            </a:r>
            <a:r>
              <a:rPr lang="ru-RU" altLang="ru-RU" sz="1800" dirty="0" smtClean="0">
                <a:solidFill>
                  <a:srgbClr val="0D0D11"/>
                </a:solidFill>
              </a:rPr>
              <a:t> – кортеж, элемент декартова произведения.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Пример: </a:t>
            </a:r>
            <a:r>
              <a:rPr lang="en-US" altLang="ru-RU" sz="1800" dirty="0" smtClean="0">
                <a:solidFill>
                  <a:srgbClr val="0D0D11"/>
                </a:solidFill>
              </a:rPr>
              <a:t>D1 = (1, 2), D2 = (a, b, c).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D1</a:t>
            </a:r>
            <a:r>
              <a:rPr lang="en-US" altLang="ru-RU" sz="1800" dirty="0" smtClean="0">
                <a:solidFill>
                  <a:srgbClr val="0D0D11"/>
                </a:solidFill>
                <a:cs typeface="Tahoma" pitchFamily="34" charset="0"/>
              </a:rPr>
              <a:t>×D2 = {(1,a), (1,b), (1,c), (2,a), (2,b), (2,c)}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b="1" dirty="0" smtClean="0">
                <a:solidFill>
                  <a:srgbClr val="0D0D11"/>
                </a:solidFill>
              </a:rPr>
              <a:t>Отношение – подмножество декартова произведения доменов</a:t>
            </a:r>
            <a:r>
              <a:rPr lang="ru-RU" altLang="ru-RU" sz="1800" dirty="0" smtClean="0">
                <a:solidFill>
                  <a:srgbClr val="0D0D11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rgbClr val="0D0D1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0D0D11"/>
                </a:solidFill>
              </a:rPr>
              <a:t>Отношение обладает следующими характеристиками.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Оно имеет имя, которое отличается от имен всех других отношений в реляционной базе данных.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Каждая ячейка отношения содержит только одно элементарное (неделимое) значение.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Каждый атрибут имеет уникальное имя.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Значения одного атрибута берутся из одного и того же домена.</a:t>
            </a:r>
            <a:endParaRPr lang="ru-RU" altLang="ru-RU" sz="2000" dirty="0" smtClean="0">
              <a:solidFill>
                <a:srgbClr val="0D0D11"/>
              </a:solidFill>
            </a:endParaRPr>
          </a:p>
        </p:txBody>
      </p:sp>
      <p:sp>
        <p:nvSpPr>
          <p:cNvPr id="717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89A32D3-B21F-46D5-81F3-5D45B2CB305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70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715963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Пример декартова произведения</a:t>
            </a:r>
          </a:p>
        </p:txBody>
      </p:sp>
      <p:sp>
        <p:nvSpPr>
          <p:cNvPr id="7282" name="Text Box 953"/>
          <p:cNvSpPr txBox="1">
            <a:spLocks noChangeArrowheads="1"/>
          </p:cNvSpPr>
          <p:nvPr/>
        </p:nvSpPr>
        <p:spPr bwMode="auto">
          <a:xfrm>
            <a:off x="611188" y="5805488"/>
            <a:ext cx="7991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Полужирным шрифтом выделены записи, соответствующие экземплярам сущности в предметной области.</a:t>
            </a:r>
          </a:p>
        </p:txBody>
      </p:sp>
      <p:sp>
        <p:nvSpPr>
          <p:cNvPr id="819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566316-3F52-464A-B1CA-9D9842CE3E81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 Black" pitchFamily="34" charset="0"/>
            </a:endParaRPr>
          </a:p>
        </p:txBody>
      </p:sp>
      <p:pic>
        <p:nvPicPr>
          <p:cNvPr id="7283" name="Picture 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1341438"/>
            <a:ext cx="17240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4" name="Picture 1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341438"/>
            <a:ext cx="47720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Пример таблицы реляционной БД</a:t>
            </a:r>
          </a:p>
        </p:txBody>
      </p:sp>
      <p:graphicFrame>
        <p:nvGraphicFramePr>
          <p:cNvPr id="1114" name="Group 90"/>
          <p:cNvGraphicFramePr>
            <a:graphicFrameLocks noGrp="1"/>
          </p:cNvGraphicFramePr>
          <p:nvPr>
            <p:ph type="tbl" idx="1"/>
          </p:nvPr>
        </p:nvGraphicFramePr>
        <p:xfrm>
          <a:off x="673100" y="1484313"/>
          <a:ext cx="7931150" cy="3919540"/>
        </p:xfrm>
        <a:graphic>
          <a:graphicData uri="http://schemas.openxmlformats.org/drawingml/2006/table">
            <a:tbl>
              <a:tblPr/>
              <a:tblGrid>
                <a:gridCol w="1412875"/>
                <a:gridCol w="1728788"/>
                <a:gridCol w="1519237"/>
                <a:gridCol w="1036638"/>
                <a:gridCol w="1182687"/>
                <a:gridCol w="1050925"/>
              </a:tblGrid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Табельный номер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b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сотрудника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Оклад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b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Волкова Елена Павловна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Белов Сергей Юрьевич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Рогов Сергей Михайлович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056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Панина Анна Алексеевна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инженер-программист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 Юрий Вадимович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отдела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9" name="Text Box 91"/>
          <p:cNvSpPr txBox="1">
            <a:spLocks noChangeArrowheads="1"/>
          </p:cNvSpPr>
          <p:nvPr/>
        </p:nvSpPr>
        <p:spPr bwMode="auto">
          <a:xfrm>
            <a:off x="612775" y="5583238"/>
            <a:ext cx="77755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Мощность отношения (кардинальность) – количество кортежей.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Степень отношения (арность) – количество атрибутов.</a:t>
            </a:r>
          </a:p>
        </p:txBody>
      </p:sp>
      <p:sp>
        <p:nvSpPr>
          <p:cNvPr id="927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C290BE-62D9-40FE-820B-E5D1C970B404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Термины. Свойства отношения</a:t>
            </a:r>
          </a:p>
        </p:txBody>
      </p:sp>
      <p:graphicFrame>
        <p:nvGraphicFramePr>
          <p:cNvPr id="70762" name="Group 106"/>
          <p:cNvGraphicFramePr>
            <a:graphicFrameLocks noGrp="1"/>
          </p:cNvGraphicFramePr>
          <p:nvPr>
            <p:ph type="tbl" idx="1"/>
          </p:nvPr>
        </p:nvGraphicFramePr>
        <p:xfrm>
          <a:off x="539750" y="2565400"/>
          <a:ext cx="6408738" cy="2235201"/>
        </p:xfrm>
        <a:graphic>
          <a:graphicData uri="http://schemas.openxmlformats.org/drawingml/2006/table">
            <a:tbl>
              <a:tblPr/>
              <a:tblGrid>
                <a:gridCol w="1308100"/>
                <a:gridCol w="1644650"/>
                <a:gridCol w="1368425"/>
                <a:gridCol w="863600"/>
                <a:gridCol w="1223963"/>
              </a:tblGrid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Табельный номер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b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сотрудника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Оклад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b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Волкова Елена Павловна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Белов Сергей Юрьевич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Text Box 97"/>
          <p:cNvSpPr txBox="1">
            <a:spLocks noChangeArrowheads="1"/>
          </p:cNvSpPr>
          <p:nvPr/>
        </p:nvSpPr>
        <p:spPr bwMode="auto">
          <a:xfrm>
            <a:off x="539750" y="1916113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первичный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ключ</a:t>
            </a:r>
          </a:p>
        </p:txBody>
      </p:sp>
      <p:sp>
        <p:nvSpPr>
          <p:cNvPr id="8222" name="Text Box 99"/>
          <p:cNvSpPr txBox="1">
            <a:spLocks noChangeArrowheads="1"/>
          </p:cNvSpPr>
          <p:nvPr/>
        </p:nvSpPr>
        <p:spPr bwMode="auto">
          <a:xfrm>
            <a:off x="5726113" y="1268413"/>
            <a:ext cx="11509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столбец, поле, атрибут</a:t>
            </a:r>
          </a:p>
        </p:txBody>
      </p:sp>
      <p:sp>
        <p:nvSpPr>
          <p:cNvPr id="8223" name="AutoShape 100"/>
          <p:cNvSpPr>
            <a:spLocks noChangeArrowheads="1"/>
          </p:cNvSpPr>
          <p:nvPr/>
        </p:nvSpPr>
        <p:spPr bwMode="auto">
          <a:xfrm flipV="1">
            <a:off x="6227763" y="2205038"/>
            <a:ext cx="142875" cy="358775"/>
          </a:xfrm>
          <a:prstGeom prst="upArrow">
            <a:avLst>
              <a:gd name="adj1" fmla="val 50000"/>
              <a:gd name="adj2" fmla="val 62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224" name="Text Box 101"/>
          <p:cNvSpPr txBox="1">
            <a:spLocks noChangeArrowheads="1"/>
          </p:cNvSpPr>
          <p:nvPr/>
        </p:nvSpPr>
        <p:spPr bwMode="auto">
          <a:xfrm>
            <a:off x="7451725" y="2565400"/>
            <a:ext cx="1368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описание (схема отношения)</a:t>
            </a:r>
          </a:p>
        </p:txBody>
      </p:sp>
      <p:sp>
        <p:nvSpPr>
          <p:cNvPr id="8225" name="AutoShape 107"/>
          <p:cNvSpPr>
            <a:spLocks noChangeArrowheads="1"/>
          </p:cNvSpPr>
          <p:nvPr/>
        </p:nvSpPr>
        <p:spPr bwMode="auto">
          <a:xfrm>
            <a:off x="7019925" y="2997200"/>
            <a:ext cx="360363" cy="144463"/>
          </a:xfrm>
          <a:prstGeom prst="lef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226" name="Text Box 108"/>
          <p:cNvSpPr txBox="1">
            <a:spLocks noChangeArrowheads="1"/>
          </p:cNvSpPr>
          <p:nvPr/>
        </p:nvSpPr>
        <p:spPr bwMode="auto">
          <a:xfrm>
            <a:off x="7359650" y="40767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latin typeface="Times New Roman" pitchFamily="18" charset="0"/>
              </a:rPr>
              <a:t>строка, запись, кортеж</a:t>
            </a:r>
          </a:p>
        </p:txBody>
      </p:sp>
      <p:sp>
        <p:nvSpPr>
          <p:cNvPr id="8227" name="AutoShape 109"/>
          <p:cNvSpPr>
            <a:spLocks noChangeArrowheads="1"/>
          </p:cNvSpPr>
          <p:nvPr/>
        </p:nvSpPr>
        <p:spPr bwMode="auto">
          <a:xfrm>
            <a:off x="7019925" y="4292600"/>
            <a:ext cx="360363" cy="144463"/>
          </a:xfrm>
          <a:prstGeom prst="lef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228" name="Text Box 117"/>
          <p:cNvSpPr txBox="1">
            <a:spLocks noChangeArrowheads="1"/>
          </p:cNvSpPr>
          <p:nvPr/>
        </p:nvSpPr>
        <p:spPr bwMode="auto">
          <a:xfrm>
            <a:off x="2916238" y="1628775"/>
            <a:ext cx="2519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2000">
                <a:latin typeface="Times New Roman" pitchFamily="18" charset="0"/>
              </a:rPr>
              <a:t>Отношение, таблица</a:t>
            </a:r>
          </a:p>
        </p:txBody>
      </p:sp>
      <p:sp>
        <p:nvSpPr>
          <p:cNvPr id="8229" name="Text Box 118"/>
          <p:cNvSpPr txBox="1">
            <a:spLocks noChangeArrowheads="1"/>
          </p:cNvSpPr>
          <p:nvPr/>
        </p:nvSpPr>
        <p:spPr bwMode="auto">
          <a:xfrm>
            <a:off x="539750" y="5084763"/>
            <a:ext cx="8280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Отношение обладает двумя основными свойствами: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1. В отношении не должно быть одинаковых кортежей, т.к. это множество.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2. Порядок кортежей в отношении несущественен.</a:t>
            </a:r>
          </a:p>
        </p:txBody>
      </p:sp>
      <p:sp>
        <p:nvSpPr>
          <p:cNvPr id="1027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53F2A8-416E-4331-8F02-630DA2216EF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1" grpId="0"/>
      <p:bldP spid="8222" grpId="0"/>
      <p:bldP spid="8223" grpId="0" animBg="1"/>
      <p:bldP spid="8224" grpId="0"/>
      <p:bldP spid="8225" grpId="0" animBg="1"/>
      <p:bldP spid="8226" grpId="0"/>
      <p:bldP spid="8227" grpId="0" animBg="1"/>
      <p:bldP spid="8228" grpId="0"/>
      <p:bldP spid="8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4615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Ключи отношения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Ключ</a:t>
            </a:r>
            <a:r>
              <a:rPr lang="ru-RU" altLang="ru-RU" sz="1800" smtClean="0">
                <a:solidFill>
                  <a:srgbClr val="0D0D11"/>
                </a:solidFill>
              </a:rPr>
              <a:t> – атрибут (группа атрибутов), которые позволяют классифицировать кортеж отношения (запись таблицы).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Суперключ</a:t>
            </a:r>
            <a:r>
              <a:rPr lang="ru-RU" altLang="ru-RU" sz="1800" smtClean="0">
                <a:solidFill>
                  <a:srgbClr val="0D0D11"/>
                </a:solidFill>
              </a:rPr>
              <a:t> – атрибут или множество атрибутов, которое единственным образом идентифицирует кортеж данного отношения. (Может содержать «лишние» атрибуты).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Потенциальный ключ </a:t>
            </a:r>
            <a:r>
              <a:rPr lang="ru-RU" altLang="ru-RU" sz="1800" smtClean="0">
                <a:solidFill>
                  <a:srgbClr val="0D0D11"/>
                </a:solidFill>
              </a:rPr>
              <a:t>– суперключ, который не содержит подмножества, также являющегося суперключом данного отношения. Потенциальный ключ </a:t>
            </a:r>
            <a:r>
              <a:rPr lang="ru-RU" altLang="ru-RU" sz="1800" b="1" i="1" smtClean="0">
                <a:solidFill>
                  <a:srgbClr val="0D0D11"/>
                </a:solidFill>
              </a:rPr>
              <a:t>К</a:t>
            </a:r>
            <a:r>
              <a:rPr lang="ru-RU" altLang="ru-RU" sz="1800" smtClean="0">
                <a:solidFill>
                  <a:srgbClr val="0D0D11"/>
                </a:solidFill>
              </a:rPr>
              <a:t> обладает двумя свойствами: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altLang="ru-RU" sz="1800" smtClean="0">
                <a:solidFill>
                  <a:srgbClr val="0D0D11"/>
                </a:solidFill>
              </a:rPr>
              <a:t>Уникальность (в рамках кортежей данного отношения);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altLang="ru-RU" sz="1800" smtClean="0">
                <a:solidFill>
                  <a:srgbClr val="0D0D11"/>
                </a:solidFill>
              </a:rPr>
              <a:t>Неприводимость: никакое допустимое подмножество ключа </a:t>
            </a:r>
            <a:r>
              <a:rPr lang="ru-RU" altLang="ru-RU" sz="1800" b="1" i="1" smtClean="0">
                <a:solidFill>
                  <a:srgbClr val="0D0D11"/>
                </a:solidFill>
              </a:rPr>
              <a:t>К  </a:t>
            </a:r>
            <a:r>
              <a:rPr lang="ru-RU" altLang="ru-RU" sz="1800" smtClean="0">
                <a:solidFill>
                  <a:srgbClr val="0D0D11"/>
                </a:solidFill>
              </a:rPr>
              <a:t>не обладает свойством уникальности.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Первичный ключ</a:t>
            </a:r>
            <a:r>
              <a:rPr lang="ru-RU" altLang="ru-RU" sz="1800" smtClean="0">
                <a:solidFill>
                  <a:srgbClr val="0D0D11"/>
                </a:solidFill>
              </a:rPr>
              <a:t> (ПК) – потенциальный ключ, выбранный для однозначной идентификации кортежей отношения. Значения всех атрибутов первичного ключа являются обязательными. Для каждого отношения может быть определен только один первичный ключ.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Вторичный ключ</a:t>
            </a:r>
            <a:r>
              <a:rPr lang="ru-RU" altLang="ru-RU" sz="1800" smtClean="0">
                <a:solidFill>
                  <a:srgbClr val="0D0D11"/>
                </a:solidFill>
              </a:rPr>
              <a:t> – любой другой ключ, кроме первичного. Может быть необязательным.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smtClean="0">
                <a:solidFill>
                  <a:srgbClr val="0D0D11"/>
                </a:solidFill>
              </a:rPr>
              <a:t>Внешний ключ</a:t>
            </a:r>
            <a:r>
              <a:rPr lang="ru-RU" altLang="ru-RU" sz="1800" smtClean="0">
                <a:solidFill>
                  <a:srgbClr val="0D0D11"/>
                </a:solidFill>
              </a:rPr>
              <a:t> – атрибут или множество атрибутов отношения, которое соответствует потенциальному ключу некоторого (возможно, того же самого) отношения. Обычно служит для организации связей между таблицами.</a:t>
            </a:r>
          </a:p>
        </p:txBody>
      </p:sp>
      <p:sp>
        <p:nvSpPr>
          <p:cNvPr id="1126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8ABB101-5D70-4931-B21A-571084C6F075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1365</TotalTime>
  <Words>2251</Words>
  <Application>Microsoft Office PowerPoint</Application>
  <PresentationFormat>Экран (4:3)</PresentationFormat>
  <Paragraphs>650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Пиксел</vt:lpstr>
      <vt:lpstr>Рисунок</vt:lpstr>
      <vt:lpstr>Базы данных</vt:lpstr>
      <vt:lpstr>Модели данных</vt:lpstr>
      <vt:lpstr>Модели данных I-го поколения</vt:lpstr>
      <vt:lpstr>II-е поколение моделей данных: реляционная модель данных (РМД)</vt:lpstr>
      <vt:lpstr>Реляционная модель данных (РМД)</vt:lpstr>
      <vt:lpstr>Пример декартова произведения</vt:lpstr>
      <vt:lpstr>Пример таблицы реляционной БД</vt:lpstr>
      <vt:lpstr>Термины. Свойства отношения</vt:lpstr>
      <vt:lpstr>Ключи отношения</vt:lpstr>
      <vt:lpstr>Организация связей между таблицами</vt:lpstr>
      <vt:lpstr>Организация связей между таблицами</vt:lpstr>
      <vt:lpstr>Организация связей между таблицами</vt:lpstr>
      <vt:lpstr>Организация связей между таблицами</vt:lpstr>
      <vt:lpstr>Пример связи внутри таблицы</vt:lpstr>
      <vt:lpstr>Операции над данными в РМД</vt:lpstr>
      <vt:lpstr>Достоинства и недостатки РМД</vt:lpstr>
      <vt:lpstr>Операции реляционной алгебры</vt:lpstr>
      <vt:lpstr>Унарные операции реляционной алгебры</vt:lpstr>
      <vt:lpstr>Унарные операции реляционной алгебры</vt:lpstr>
      <vt:lpstr>Бинарные операции реляционной алгебры</vt:lpstr>
      <vt:lpstr>Разносхемная основная операция РА</vt:lpstr>
      <vt:lpstr>Бинарные односхемные операции РА</vt:lpstr>
      <vt:lpstr>Бинарные односхемные операции РА</vt:lpstr>
      <vt:lpstr>Бинарные односхемные операции РА</vt:lpstr>
      <vt:lpstr>Разносхемные операции РА: соединение</vt:lpstr>
      <vt:lpstr>Операция деления</vt:lpstr>
      <vt:lpstr>Операция деления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131</cp:revision>
  <dcterms:created xsi:type="dcterms:W3CDTF">2008-03-16T13:54:14Z</dcterms:created>
  <dcterms:modified xsi:type="dcterms:W3CDTF">2023-09-03T15:55:26Z</dcterms:modified>
</cp:coreProperties>
</file>